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273" r:id="rId3"/>
    <p:sldId id="303" r:id="rId4"/>
    <p:sldId id="296" r:id="rId5"/>
    <p:sldId id="297" r:id="rId6"/>
    <p:sldId id="300" r:id="rId7"/>
    <p:sldId id="271" r:id="rId8"/>
    <p:sldId id="298" r:id="rId9"/>
    <p:sldId id="313" r:id="rId10"/>
    <p:sldId id="312" r:id="rId11"/>
    <p:sldId id="306" r:id="rId12"/>
    <p:sldId id="311" r:id="rId13"/>
    <p:sldId id="308" r:id="rId14"/>
    <p:sldId id="301" r:id="rId15"/>
    <p:sldId id="310" r:id="rId16"/>
    <p:sldId id="304" r:id="rId17"/>
    <p:sldId id="305" r:id="rId18"/>
  </p:sldIdLst>
  <p:sldSz cx="12192000" cy="6858000"/>
  <p:notesSz cx="9845675" cy="67119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/eLRwqk7rb7NywQIyBTXg==" hashData="c+uDPGgmWtZ4rDyRbk/IVhyy0nWhq7LWH5a1ZAXbHtCsgcA03TIlJz8HTTZWwkjUuZmYKQYSbqUy5irSzT0FD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5110" autoAdjust="0"/>
  </p:normalViewPr>
  <p:slideViewPr>
    <p:cSldViewPr snapToGrid="0">
      <p:cViewPr varScale="1">
        <p:scale>
          <a:sx n="69" d="100"/>
          <a:sy n="69" d="100"/>
        </p:scale>
        <p:origin x="3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45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igtshh\Desktop\&#25351;&#23566;&#26696;&#20316;&#25104;\&#39640;&#12414;&#12427;&#12487;&#12514;&#12463;&#12521;&#12471;&#12540;&#12398;&#24847;&#35672;\Book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97089323811037E-2"/>
          <c:y val="3.9027859434259654E-2"/>
          <c:w val="0.95065572016052102"/>
          <c:h val="0.88331497327704389"/>
        </c:manualLayout>
      </c:layout>
      <c:lineChart>
        <c:grouping val="standard"/>
        <c:varyColors val="0"/>
        <c:ser>
          <c:idx val="0"/>
          <c:order val="0"/>
          <c:tx>
            <c:strRef>
              <c:f>[Book1.xlsx]Sheet2!$B$1</c:f>
              <c:strCache>
                <c:ptCount val="1"/>
                <c:pt idx="0">
                  <c:v>沖縄</c:v>
                </c:pt>
              </c:strCache>
            </c:strRef>
          </c:tx>
          <c:spPr>
            <a:ln w="66675" cap="rnd">
              <a:solidFill>
                <a:srgbClr val="FF0000"/>
              </a:solidFill>
              <a:round/>
              <a:headEnd type="none"/>
            </a:ln>
            <a:effectLst/>
          </c:spPr>
          <c:marker>
            <c:symbol val="circle"/>
            <c:size val="12"/>
            <c:spPr>
              <a:solidFill>
                <a:schemeClr val="tx1">
                  <a:lumMod val="95000"/>
                  <a:lumOff val="5000"/>
                </a:schemeClr>
              </a:solidFill>
              <a:ln w="15875">
                <a:solidFill>
                  <a:schemeClr val="accent1"/>
                </a:solidFill>
              </a:ln>
              <a:effectLst/>
            </c:spPr>
          </c:marker>
          <c:cat>
            <c:numRef>
              <c:f>[Book1.xlsx]Sheet2!$A$2:$A$42</c:f>
              <c:numCache>
                <c:formatCode>General</c:formatCode>
                <c:ptCount val="41"/>
                <c:pt idx="0">
                  <c:v>1892</c:v>
                </c:pt>
                <c:pt idx="2">
                  <c:v>1894</c:v>
                </c:pt>
                <c:pt idx="4">
                  <c:v>1896</c:v>
                </c:pt>
                <c:pt idx="6">
                  <c:v>1898</c:v>
                </c:pt>
                <c:pt idx="8">
                  <c:v>1900</c:v>
                </c:pt>
                <c:pt idx="10">
                  <c:v>1902</c:v>
                </c:pt>
                <c:pt idx="12">
                  <c:v>1904</c:v>
                </c:pt>
                <c:pt idx="14">
                  <c:v>1906</c:v>
                </c:pt>
                <c:pt idx="16">
                  <c:v>1908</c:v>
                </c:pt>
                <c:pt idx="18">
                  <c:v>1910</c:v>
                </c:pt>
                <c:pt idx="20">
                  <c:v>1912</c:v>
                </c:pt>
                <c:pt idx="22">
                  <c:v>1914</c:v>
                </c:pt>
                <c:pt idx="24">
                  <c:v>1916</c:v>
                </c:pt>
                <c:pt idx="26">
                  <c:v>1918</c:v>
                </c:pt>
                <c:pt idx="28">
                  <c:v>1920</c:v>
                </c:pt>
                <c:pt idx="30">
                  <c:v>1922</c:v>
                </c:pt>
                <c:pt idx="32">
                  <c:v>1924</c:v>
                </c:pt>
                <c:pt idx="34">
                  <c:v>1926</c:v>
                </c:pt>
                <c:pt idx="36">
                  <c:v>1928</c:v>
                </c:pt>
                <c:pt idx="38">
                  <c:v>1930</c:v>
                </c:pt>
                <c:pt idx="40">
                  <c:v>1932</c:v>
                </c:pt>
              </c:numCache>
            </c:numRef>
          </c:cat>
          <c:val>
            <c:numRef>
              <c:f>[Book1.xlsx]Sheet2!$B$2:$B$42</c:f>
              <c:numCache>
                <c:formatCode>General</c:formatCode>
                <c:ptCount val="41"/>
                <c:pt idx="0">
                  <c:v>17.239999999999998</c:v>
                </c:pt>
                <c:pt idx="1">
                  <c:v>19.899999999999999</c:v>
                </c:pt>
                <c:pt idx="2">
                  <c:v>22.04</c:v>
                </c:pt>
                <c:pt idx="3">
                  <c:v>24.15</c:v>
                </c:pt>
                <c:pt idx="4">
                  <c:v>29.94</c:v>
                </c:pt>
                <c:pt idx="5">
                  <c:v>36.79</c:v>
                </c:pt>
                <c:pt idx="6">
                  <c:v>41.55</c:v>
                </c:pt>
                <c:pt idx="7">
                  <c:v>44.52</c:v>
                </c:pt>
                <c:pt idx="8">
                  <c:v>51.9</c:v>
                </c:pt>
                <c:pt idx="9">
                  <c:v>71.63</c:v>
                </c:pt>
                <c:pt idx="10">
                  <c:v>78.239999999999995</c:v>
                </c:pt>
                <c:pt idx="11">
                  <c:v>83.19</c:v>
                </c:pt>
                <c:pt idx="12">
                  <c:v>84.44</c:v>
                </c:pt>
                <c:pt idx="13">
                  <c:v>88.44</c:v>
                </c:pt>
                <c:pt idx="14">
                  <c:v>90.08</c:v>
                </c:pt>
                <c:pt idx="15">
                  <c:v>92.88</c:v>
                </c:pt>
                <c:pt idx="16">
                  <c:v>94.82</c:v>
                </c:pt>
                <c:pt idx="17">
                  <c:v>95.94</c:v>
                </c:pt>
                <c:pt idx="18">
                  <c:v>94.37</c:v>
                </c:pt>
                <c:pt idx="19">
                  <c:v>94.87</c:v>
                </c:pt>
                <c:pt idx="20">
                  <c:v>95.06</c:v>
                </c:pt>
                <c:pt idx="21">
                  <c:v>94.19</c:v>
                </c:pt>
                <c:pt idx="22">
                  <c:v>94.96</c:v>
                </c:pt>
                <c:pt idx="23">
                  <c:v>95.4</c:v>
                </c:pt>
                <c:pt idx="24">
                  <c:v>91.11</c:v>
                </c:pt>
                <c:pt idx="25">
                  <c:v>92.75</c:v>
                </c:pt>
                <c:pt idx="26">
                  <c:v>94.96</c:v>
                </c:pt>
                <c:pt idx="27">
                  <c:v>96.86</c:v>
                </c:pt>
                <c:pt idx="28">
                  <c:v>96.65</c:v>
                </c:pt>
                <c:pt idx="29">
                  <c:v>97.63</c:v>
                </c:pt>
                <c:pt idx="30">
                  <c:v>97.63</c:v>
                </c:pt>
                <c:pt idx="31">
                  <c:v>97.71</c:v>
                </c:pt>
                <c:pt idx="32">
                  <c:v>98.16</c:v>
                </c:pt>
                <c:pt idx="33">
                  <c:v>98.13</c:v>
                </c:pt>
                <c:pt idx="34">
                  <c:v>98.3</c:v>
                </c:pt>
                <c:pt idx="35">
                  <c:v>98.5</c:v>
                </c:pt>
                <c:pt idx="36">
                  <c:v>98.49</c:v>
                </c:pt>
                <c:pt idx="37">
                  <c:v>98.5</c:v>
                </c:pt>
                <c:pt idx="38">
                  <c:v>98.74</c:v>
                </c:pt>
                <c:pt idx="39">
                  <c:v>98.5</c:v>
                </c:pt>
                <c:pt idx="40">
                  <c:v>99.02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90-4069-9B21-207C5771FC4A}"/>
            </c:ext>
          </c:extLst>
        </c:ser>
        <c:ser>
          <c:idx val="1"/>
          <c:order val="1"/>
          <c:tx>
            <c:strRef>
              <c:f>[Book1.xlsx]Sheet2!$C$1</c:f>
              <c:strCache>
                <c:ptCount val="1"/>
                <c:pt idx="0">
                  <c:v>全国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tx1">
                  <a:lumMod val="95000"/>
                  <a:lumOff val="5000"/>
                </a:schemeClr>
              </a:solidFill>
              <a:ln w="38100">
                <a:solidFill>
                  <a:srgbClr val="00B050"/>
                </a:solidFill>
              </a:ln>
              <a:effectLst/>
            </c:spPr>
          </c:marker>
          <c:dPt>
            <c:idx val="8"/>
            <c:marker>
              <c:symbol val="circle"/>
              <c:size val="12"/>
              <c:spPr>
                <a:solidFill>
                  <a:schemeClr val="tx1">
                    <a:lumMod val="95000"/>
                    <a:lumOff val="5000"/>
                  </a:schemeClr>
                </a:solidFill>
                <a:ln w="38100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6032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90-4069-9B21-207C5771FC4A}"/>
              </c:ext>
            </c:extLst>
          </c:dPt>
          <c:cat>
            <c:numRef>
              <c:f>[Book1.xlsx]Sheet2!$A$2:$A$42</c:f>
              <c:numCache>
                <c:formatCode>General</c:formatCode>
                <c:ptCount val="41"/>
                <c:pt idx="0">
                  <c:v>1892</c:v>
                </c:pt>
                <c:pt idx="2">
                  <c:v>1894</c:v>
                </c:pt>
                <c:pt idx="4">
                  <c:v>1896</c:v>
                </c:pt>
                <c:pt idx="6">
                  <c:v>1898</c:v>
                </c:pt>
                <c:pt idx="8">
                  <c:v>1900</c:v>
                </c:pt>
                <c:pt idx="10">
                  <c:v>1902</c:v>
                </c:pt>
                <c:pt idx="12">
                  <c:v>1904</c:v>
                </c:pt>
                <c:pt idx="14">
                  <c:v>1906</c:v>
                </c:pt>
                <c:pt idx="16">
                  <c:v>1908</c:v>
                </c:pt>
                <c:pt idx="18">
                  <c:v>1910</c:v>
                </c:pt>
                <c:pt idx="20">
                  <c:v>1912</c:v>
                </c:pt>
                <c:pt idx="22">
                  <c:v>1914</c:v>
                </c:pt>
                <c:pt idx="24">
                  <c:v>1916</c:v>
                </c:pt>
                <c:pt idx="26">
                  <c:v>1918</c:v>
                </c:pt>
                <c:pt idx="28">
                  <c:v>1920</c:v>
                </c:pt>
                <c:pt idx="30">
                  <c:v>1922</c:v>
                </c:pt>
                <c:pt idx="32">
                  <c:v>1924</c:v>
                </c:pt>
                <c:pt idx="34">
                  <c:v>1926</c:v>
                </c:pt>
                <c:pt idx="36">
                  <c:v>1928</c:v>
                </c:pt>
                <c:pt idx="38">
                  <c:v>1930</c:v>
                </c:pt>
                <c:pt idx="40">
                  <c:v>1932</c:v>
                </c:pt>
              </c:numCache>
            </c:numRef>
          </c:cat>
          <c:val>
            <c:numRef>
              <c:f>[Book1.xlsx]Sheet2!$C$2:$C$42</c:f>
              <c:numCache>
                <c:formatCode>General</c:formatCode>
                <c:ptCount val="41"/>
                <c:pt idx="0">
                  <c:v>55.136797302712459</c:v>
                </c:pt>
                <c:pt idx="1">
                  <c:v>58.728781052764333</c:v>
                </c:pt>
                <c:pt idx="2">
                  <c:v>61.386137941257232</c:v>
                </c:pt>
                <c:pt idx="3">
                  <c:v>61.244929514391053</c:v>
                </c:pt>
                <c:pt idx="4">
                  <c:v>64.249778572252808</c:v>
                </c:pt>
                <c:pt idx="5">
                  <c:v>66.651537079218514</c:v>
                </c:pt>
                <c:pt idx="6">
                  <c:v>68.908271524169493</c:v>
                </c:pt>
                <c:pt idx="7">
                  <c:v>72.75312576611914</c:v>
                </c:pt>
                <c:pt idx="8">
                  <c:v>81.480670001085542</c:v>
                </c:pt>
                <c:pt idx="9">
                  <c:v>88.04824448336889</c:v>
                </c:pt>
                <c:pt idx="10">
                  <c:v>91.582343546838104</c:v>
                </c:pt>
                <c:pt idx="11">
                  <c:v>93.212609259291028</c:v>
                </c:pt>
                <c:pt idx="12">
                  <c:v>94.426550241598591</c:v>
                </c:pt>
                <c:pt idx="13">
                  <c:v>95.616043385144579</c:v>
                </c:pt>
                <c:pt idx="14">
                  <c:v>96.561513092795224</c:v>
                </c:pt>
                <c:pt idx="15">
                  <c:v>97.382294200796309</c:v>
                </c:pt>
                <c:pt idx="16">
                  <c:v>97.83194787997418</c:v>
                </c:pt>
                <c:pt idx="17">
                  <c:v>98.099856162007796</c:v>
                </c:pt>
                <c:pt idx="18">
                  <c:v>98.138280544390867</c:v>
                </c:pt>
                <c:pt idx="19">
                  <c:v>98.214662288724696</c:v>
                </c:pt>
                <c:pt idx="20">
                  <c:v>98.23247620397531</c:v>
                </c:pt>
                <c:pt idx="21">
                  <c:v>98.14864576116446</c:v>
                </c:pt>
                <c:pt idx="22">
                  <c:v>98.259180116197186</c:v>
                </c:pt>
                <c:pt idx="23">
                  <c:v>98.466477615314545</c:v>
                </c:pt>
                <c:pt idx="24">
                  <c:v>98.609121978902621</c:v>
                </c:pt>
                <c:pt idx="25">
                  <c:v>98.727768616556943</c:v>
                </c:pt>
                <c:pt idx="26">
                  <c:v>98.860281736745691</c:v>
                </c:pt>
                <c:pt idx="27">
                  <c:v>98.918516678561687</c:v>
                </c:pt>
                <c:pt idx="28">
                  <c:v>99.027225064746389</c:v>
                </c:pt>
                <c:pt idx="29">
                  <c:v>99.169503043823411</c:v>
                </c:pt>
                <c:pt idx="30">
                  <c:v>99.304674891647878</c:v>
                </c:pt>
                <c:pt idx="31">
                  <c:v>99.234850468533367</c:v>
                </c:pt>
                <c:pt idx="32">
                  <c:v>99.404508107140529</c:v>
                </c:pt>
                <c:pt idx="33">
                  <c:v>99.427952722126577</c:v>
                </c:pt>
                <c:pt idx="34">
                  <c:v>99.435579967893361</c:v>
                </c:pt>
                <c:pt idx="35">
                  <c:v>99.464611572376697</c:v>
                </c:pt>
                <c:pt idx="36">
                  <c:v>99.44972021878641</c:v>
                </c:pt>
                <c:pt idx="37">
                  <c:v>99.484630634923761</c:v>
                </c:pt>
                <c:pt idx="38">
                  <c:v>99.511069775689364</c:v>
                </c:pt>
                <c:pt idx="39">
                  <c:v>99.536678971987698</c:v>
                </c:pt>
                <c:pt idx="40">
                  <c:v>99.571992908947522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90-4069-9B21-207C5771F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660632"/>
        <c:axId val="485668176"/>
      </c:lineChart>
      <c:catAx>
        <c:axId val="485660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2000" b="0" i="0" u="none" strike="noStrike" kern="1200" spc="-15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85668176"/>
        <c:crossesAt val="0"/>
        <c:auto val="1"/>
        <c:lblAlgn val="ctr"/>
        <c:lblOffset val="100"/>
        <c:tickMarkSkip val="2"/>
        <c:noMultiLvlLbl val="0"/>
      </c:catAx>
      <c:valAx>
        <c:axId val="485668176"/>
        <c:scaling>
          <c:orientation val="minMax"/>
          <c:max val="100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spc="-3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485660632"/>
        <c:crosses val="autoZero"/>
        <c:crossBetween val="between"/>
        <c:min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0.14388864167704871"/>
          <c:y val="0.75719935646421732"/>
          <c:w val="0.27119341563786015"/>
          <c:h val="7.5758005456046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5400000" vert="horz"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0.15586</cdr:x>
      <cdr:y>0.4961</cdr:y>
    </cdr:from>
    <cdr:to>
      <cdr:x>0.20062</cdr:x>
      <cdr:y>0.55065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962025" y="1819274"/>
          <a:ext cx="2762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0.10329</cdr:x>
      <cdr:y>0.39259</cdr:y>
    </cdr:from>
    <cdr:to>
      <cdr:x>0.22059</cdr:x>
      <cdr:y>0.70688</cdr:y>
    </cdr:to>
    <cdr:grpSp>
      <cdr:nvGrpSpPr>
        <cdr:cNvPr id="5" name="グループ化 4">
          <a:extLst xmlns:a="http://schemas.openxmlformats.org/drawingml/2006/main">
            <a:ext uri="{FF2B5EF4-FFF2-40B4-BE49-F238E27FC236}">
              <a16:creationId xmlns:a16="http://schemas.microsoft.com/office/drawing/2014/main" id="{00889B61-A2F3-2AA8-D2FD-66CCFC07119C}"/>
            </a:ext>
          </a:extLst>
        </cdr:cNvPr>
        <cdr:cNvGrpSpPr/>
      </cdr:nvGrpSpPr>
      <cdr:grpSpPr>
        <a:xfrm xmlns:a="http://schemas.openxmlformats.org/drawingml/2006/main">
          <a:off x="1221588" y="2207165"/>
          <a:ext cx="1387281" cy="1766958"/>
          <a:chOff x="740068" y="1379255"/>
          <a:chExt cx="724081" cy="1152525"/>
        </a:xfrm>
      </cdr:grpSpPr>
      <cdr:sp macro="" textlink="">
        <cdr:nvSpPr>
          <cdr:cNvPr id="2" name="右矢印吹き出し 1"/>
          <cdr:cNvSpPr/>
        </cdr:nvSpPr>
        <cdr:spPr>
          <a:xfrm xmlns:a="http://schemas.openxmlformats.org/drawingml/2006/main">
            <a:off x="740068" y="1379255"/>
            <a:ext cx="104775" cy="1152525"/>
          </a:xfrm>
          <a:prstGeom xmlns:a="http://schemas.openxmlformats.org/drawingml/2006/main" prst="rightArrowCallout">
            <a:avLst>
              <a:gd name="adj1" fmla="val 0"/>
              <a:gd name="adj2" fmla="val 19970"/>
              <a:gd name="adj3" fmla="val 25000"/>
              <a:gd name="adj4" fmla="val 0"/>
            </a:avLst>
          </a:prstGeom>
          <a:ln xmlns:a="http://schemas.openxmlformats.org/drawingml/2006/main" w="50800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ja-JP"/>
          </a:p>
        </cdr:txBody>
      </cdr:sp>
      <cdr:sp macro="" textlink="">
        <cdr:nvSpPr>
          <cdr:cNvPr id="4" name="テキスト ボックス 3"/>
          <cdr:cNvSpPr txBox="1"/>
        </cdr:nvSpPr>
        <cdr:spPr>
          <a:xfrm xmlns:a="http://schemas.openxmlformats.org/drawingml/2006/main">
            <a:off x="825974" y="1711165"/>
            <a:ext cx="638175" cy="26225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altLang="ja-JP" sz="2000" b="1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39.7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endParaRPr lang="ja-JP" altLang="en-US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76937" y="6375189"/>
            <a:ext cx="4266460" cy="336762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r">
              <a:defRPr sz="1200"/>
            </a:lvl1pPr>
          </a:lstStyle>
          <a:p>
            <a:fld id="{9D6282E2-2DB7-48A6-A025-665A8930E4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93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66460" cy="336763"/>
          </a:xfrm>
          <a:prstGeom prst="rect">
            <a:avLst/>
          </a:prstGeom>
        </p:spPr>
        <p:txBody>
          <a:bodyPr vert="horz" lIns="91175" tIns="45587" rIns="91175" bIns="4558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9888" y="838200"/>
            <a:ext cx="4025900" cy="2265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5" tIns="45587" rIns="91175" bIns="45587" rtlCol="0" anchor="ctr"/>
          <a:lstStyle/>
          <a:p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75189"/>
            <a:ext cx="4266460" cy="336762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76937" y="6375189"/>
            <a:ext cx="4266460" cy="336762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r">
              <a:defRPr sz="1200"/>
            </a:lvl1pPr>
          </a:lstStyle>
          <a:p>
            <a:fld id="{82A79005-B053-4855-9A53-6E6E0C327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85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4568" y="3230127"/>
            <a:ext cx="7876540" cy="2642831"/>
          </a:xfrm>
          <a:prstGeom prst="rect">
            <a:avLst/>
          </a:prstGeom>
        </p:spPr>
        <p:txBody>
          <a:bodyPr lIns="91175" tIns="45587" rIns="91175" bIns="45587"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79005-B053-4855-9A53-6E6E0C327B8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8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4568" y="3230127"/>
            <a:ext cx="7876540" cy="2642831"/>
          </a:xfrm>
          <a:prstGeom prst="rect">
            <a:avLst/>
          </a:prstGeom>
        </p:spPr>
        <p:txBody>
          <a:bodyPr lIns="91175" tIns="45587" rIns="91175" bIns="45587"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79005-B053-4855-9A53-6E6E0C327B8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22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4568" y="3230127"/>
            <a:ext cx="7876540" cy="2642831"/>
          </a:xfrm>
          <a:prstGeom prst="rect">
            <a:avLst/>
          </a:prstGeom>
        </p:spPr>
        <p:txBody>
          <a:bodyPr lIns="91175" tIns="45587" rIns="91175" bIns="45587"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79005-B053-4855-9A53-6E6E0C327B8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1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4568" y="3230127"/>
            <a:ext cx="7876540" cy="2642831"/>
          </a:xfrm>
          <a:prstGeom prst="rect">
            <a:avLst/>
          </a:prstGeom>
        </p:spPr>
        <p:txBody>
          <a:bodyPr lIns="91175" tIns="45587" rIns="91175" bIns="45587"/>
          <a:lstStyle/>
          <a:p>
            <a:pPr defTabSz="911748">
              <a:defRPr/>
            </a:pPr>
            <a:r>
              <a:rPr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買い物客や学生が利用</a:t>
            </a:r>
            <a:endParaRPr lang="en-US" altLang="ja-JP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東海岸から荷物を運搬、産業発展</a:t>
            </a:r>
          </a:p>
          <a:p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zh-TW" altLang="en-US"/>
              <a:t>令和</a:t>
            </a:r>
            <a:r>
              <a:rPr kumimoji="1" lang="en-US" altLang="zh-TW"/>
              <a:t>5</a:t>
            </a:r>
            <a:r>
              <a:rPr kumimoji="1" lang="zh-TW" altLang="en-US"/>
              <a:t>年度新採用職員後期研修　　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66341-A657-48DD-A36D-40F8355F283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28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4568" y="3230127"/>
            <a:ext cx="7876540" cy="2642831"/>
          </a:xfrm>
          <a:prstGeom prst="rect">
            <a:avLst/>
          </a:prstGeom>
        </p:spPr>
        <p:txBody>
          <a:bodyPr lIns="91175" tIns="45587" rIns="91175" bIns="45587"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79005-B053-4855-9A53-6E6E0C327B8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5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4568" y="3230127"/>
            <a:ext cx="7876540" cy="2642831"/>
          </a:xfrm>
          <a:prstGeom prst="rect">
            <a:avLst/>
          </a:prstGeom>
        </p:spPr>
        <p:txBody>
          <a:bodyPr lIns="91175" tIns="45587" rIns="91175" bIns="45587"/>
          <a:lstStyle/>
          <a:p>
            <a:pPr defTabSz="911748">
              <a:defRPr/>
            </a:pPr>
            <a:r>
              <a:rPr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買い物客や学生が利用</a:t>
            </a:r>
            <a:endParaRPr lang="en-US" altLang="ja-JP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東海岸から荷物を運搬、産業発展</a:t>
            </a:r>
          </a:p>
          <a:p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zh-TW" altLang="en-US"/>
              <a:t>令和</a:t>
            </a:r>
            <a:r>
              <a:rPr kumimoji="1" lang="en-US" altLang="zh-TW"/>
              <a:t>5</a:t>
            </a:r>
            <a:r>
              <a:rPr kumimoji="1" lang="zh-TW" altLang="en-US"/>
              <a:t>年度新採用職員後期研修　　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66341-A657-48DD-A36D-40F8355F283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60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4568" y="3230127"/>
            <a:ext cx="7876540" cy="2642831"/>
          </a:xfrm>
          <a:prstGeom prst="rect">
            <a:avLst/>
          </a:prstGeom>
        </p:spPr>
        <p:txBody>
          <a:bodyPr lIns="91175" tIns="45587" rIns="91175" bIns="45587"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79005-B053-4855-9A53-6E6E0C327B8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38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7210-A20E-4604-BB12-35C961CB5807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E58D-B12A-4FC2-ABAC-342AAB46A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40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7210-A20E-4604-BB12-35C961CB5807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E58D-B12A-4FC2-ABAC-342AAB46A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3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7210-A20E-4604-BB12-35C961CB5807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E58D-B12A-4FC2-ABAC-342AAB46A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20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7210-A20E-4604-BB12-35C961CB5807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E58D-B12A-4FC2-ABAC-342AAB46A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64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7210-A20E-4604-BB12-35C961CB5807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E58D-B12A-4FC2-ABAC-342AAB46A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81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7210-A20E-4604-BB12-35C961CB5807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E58D-B12A-4FC2-ABAC-342AAB46A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21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7210-A20E-4604-BB12-35C961CB5807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E58D-B12A-4FC2-ABAC-342AAB46A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38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7210-A20E-4604-BB12-35C961CB5807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E58D-B12A-4FC2-ABAC-342AAB46A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4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7210-A20E-4604-BB12-35C961CB5807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E58D-B12A-4FC2-ABAC-342AAB46A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17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7210-A20E-4604-BB12-35C961CB5807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E58D-B12A-4FC2-ABAC-342AAB46A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7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7210-A20E-4604-BB12-35C961CB5807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E58D-B12A-4FC2-ABAC-342AAB46A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28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7210-A20E-4604-BB12-35C961CB5807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3E58D-B12A-4FC2-ABAC-342AAB46A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4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8022479" y="5898005"/>
            <a:ext cx="1446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朝日新聞</a:t>
            </a:r>
            <a:r>
              <a:rPr lang="en-US" altLang="ja-JP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DIGITAL</a:t>
            </a:r>
            <a:endParaRPr kumimoji="1" lang="ja-JP" altLang="en-US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436875" y="2879433"/>
            <a:ext cx="20649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「幕末維新・明治・大正 美人帖」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7268465" y="5977260"/>
            <a:ext cx="1547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H.P</a:t>
            </a:r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「都営交通」より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1054707" y="402684"/>
            <a:ext cx="279776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主な職業婦人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・教師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・タイピスト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・事務員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・店員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・看護婦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・電話交換手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・バスの女車掌など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40740" y="3196502"/>
            <a:ext cx="4241011" cy="3385156"/>
            <a:chOff x="345332" y="2614056"/>
            <a:chExt cx="4241011" cy="3385156"/>
          </a:xfrm>
        </p:grpSpPr>
        <p:pic>
          <p:nvPicPr>
            <p:cNvPr id="26" name="図 25" descr="C:\Users\higtshh\AppData\Local\Microsoft\Windows\INetCache\Content.Word\八重洲町電話交換局 （1902年頃）.jpg"/>
            <p:cNvPicPr/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32" y="2614056"/>
              <a:ext cx="4214434" cy="2916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正方形/長方形 23"/>
            <p:cNvSpPr/>
            <p:nvPr/>
          </p:nvSpPr>
          <p:spPr>
            <a:xfrm>
              <a:off x="3356612" y="5276518"/>
              <a:ext cx="1229731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Wikipedia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より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33582" y="5629880"/>
              <a:ext cx="34581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八重洲町電話交換局 </a:t>
              </a:r>
              <a:r>
                <a:rPr lang="zh-TW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lang="en-US" altLang="zh-TW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1902</a:t>
              </a:r>
              <a:r>
                <a:rPr lang="zh-TW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</a:t>
              </a:r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</a:t>
              </a:r>
              <a:endPara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742301" y="439980"/>
            <a:ext cx="3979309" cy="6183611"/>
            <a:chOff x="4742301" y="439980"/>
            <a:chExt cx="3979309" cy="6183611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742301" y="439980"/>
              <a:ext cx="3935714" cy="6183611"/>
              <a:chOff x="4742301" y="439980"/>
              <a:chExt cx="3935714" cy="6183611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5682984" y="6254259"/>
                <a:ext cx="1893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バス</a:t>
                </a:r>
                <a:r>
                  <a:rPr kumimoji="1" lang="ja-JP" altLang="en-US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の</a:t>
                </a:r>
                <a:r>
                  <a:rPr lang="ja-JP" altLang="en-US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女性</a:t>
                </a:r>
                <a:r>
                  <a:rPr kumimoji="1" lang="ja-JP" altLang="en-US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車掌</a:t>
                </a:r>
                <a:endPara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42301" y="439980"/>
                <a:ext cx="3935714" cy="5840575"/>
              </a:xfrm>
              <a:prstGeom prst="rect">
                <a:avLst/>
              </a:prstGeom>
            </p:spPr>
          </p:pic>
        </p:grpSp>
        <p:sp>
          <p:nvSpPr>
            <p:cNvPr id="28" name="正方形/長方形 27"/>
            <p:cNvSpPr/>
            <p:nvPr/>
          </p:nvSpPr>
          <p:spPr>
            <a:xfrm>
              <a:off x="7436875" y="5950964"/>
              <a:ext cx="128473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Wikipedia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より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8944556" y="2813645"/>
            <a:ext cx="3003018" cy="3768013"/>
            <a:chOff x="8944556" y="2813645"/>
            <a:chExt cx="3003018" cy="3768013"/>
          </a:xfrm>
        </p:grpSpPr>
        <p:sp>
          <p:nvSpPr>
            <p:cNvPr id="33" name="正方形/長方形 32"/>
            <p:cNvSpPr/>
            <p:nvPr/>
          </p:nvSpPr>
          <p:spPr>
            <a:xfrm>
              <a:off x="10245686" y="5999212"/>
              <a:ext cx="170188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H.P</a:t>
              </a:r>
              <a:r>
                <a:rPr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</a:t>
              </a:r>
              <a:r>
                <a:rPr lang="en-US" altLang="ja-JP" sz="1100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TRiP</a:t>
              </a:r>
              <a:r>
                <a:rPr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1100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EDiTOR</a:t>
              </a:r>
              <a:r>
                <a:rPr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</a:t>
              </a:r>
            </a:p>
          </p:txBody>
        </p:sp>
        <p:grpSp>
          <p:nvGrpSpPr>
            <p:cNvPr id="27" name="グループ化 26"/>
            <p:cNvGrpSpPr/>
            <p:nvPr/>
          </p:nvGrpSpPr>
          <p:grpSpPr>
            <a:xfrm>
              <a:off x="8944556" y="2813645"/>
              <a:ext cx="2847060" cy="3768013"/>
              <a:chOff x="9862158" y="4201979"/>
              <a:chExt cx="1842107" cy="2299972"/>
            </a:xfrm>
          </p:grpSpPr>
          <p:pic>
            <p:nvPicPr>
              <p:cNvPr id="22" name="図 21"/>
              <p:cNvPicPr>
                <a:picLocks noChangeAspect="1"/>
              </p:cNvPicPr>
              <p:nvPr/>
            </p:nvPicPr>
            <p:blipFill rotWithShape="1">
              <a:blip r:embed="rId5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862158" y="4201979"/>
                <a:ext cx="1842107" cy="210134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23" name="テキスト ボックス 22"/>
              <p:cNvSpPr txBox="1"/>
              <p:nvPr/>
            </p:nvSpPr>
            <p:spPr>
              <a:xfrm>
                <a:off x="10234331" y="6276513"/>
                <a:ext cx="1469934" cy="225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spc="3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モダンガール</a:t>
                </a:r>
                <a:endParaRPr kumimoji="1" lang="ja-JP" altLang="en-US" b="1" spc="3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6" name="正方形/長方形 35"/>
            <p:cNvSpPr/>
            <p:nvPr/>
          </p:nvSpPr>
          <p:spPr>
            <a:xfrm>
              <a:off x="10672175" y="5950964"/>
              <a:ext cx="122242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Wikipedia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8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4297357" y="3358287"/>
            <a:ext cx="7588638" cy="388528"/>
            <a:chOff x="4297357" y="3388941"/>
            <a:chExt cx="7588638" cy="388528"/>
          </a:xfrm>
        </p:grpSpPr>
        <p:sp>
          <p:nvSpPr>
            <p:cNvPr id="9" name="正方形/長方形 8"/>
            <p:cNvSpPr/>
            <p:nvPr/>
          </p:nvSpPr>
          <p:spPr>
            <a:xfrm>
              <a:off x="8227268" y="3388941"/>
              <a:ext cx="36587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雨具を広げる県立第三高等女学校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297357" y="3408137"/>
              <a:ext cx="37491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dirty="0"/>
                <a:t>那覇市場で買い物するモダンな女性</a:t>
              </a: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112073" y="6359140"/>
            <a:ext cx="10590112" cy="403609"/>
            <a:chOff x="1112073" y="6359140"/>
            <a:chExt cx="10590112" cy="403609"/>
          </a:xfrm>
        </p:grpSpPr>
        <p:sp>
          <p:nvSpPr>
            <p:cNvPr id="10" name="正方形/長方形 9"/>
            <p:cNvSpPr/>
            <p:nvPr/>
          </p:nvSpPr>
          <p:spPr>
            <a:xfrm>
              <a:off x="8769972" y="6393417"/>
              <a:ext cx="29322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那覇市内の雑貨店（</a:t>
              </a:r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1935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488356" y="6359140"/>
              <a:ext cx="3474917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日傘・洋服と番傘・着物の女性</a:t>
              </a:r>
              <a:r>
                <a:rPr lang="en-US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112073" y="6380930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/>
                <a:t>那覇の市場の様子</a:t>
              </a:r>
            </a:p>
          </p:txBody>
        </p:sp>
      </p:grpSp>
      <p:sp>
        <p:nvSpPr>
          <p:cNvPr id="3" name="角丸四角形吹き出し 2"/>
          <p:cNvSpPr/>
          <p:nvPr/>
        </p:nvSpPr>
        <p:spPr>
          <a:xfrm>
            <a:off x="376318" y="1088609"/>
            <a:ext cx="3707168" cy="2639010"/>
          </a:xfrm>
          <a:prstGeom prst="wedgeRoundRectCallout">
            <a:avLst>
              <a:gd name="adj1" fmla="val -56862"/>
              <a:gd name="adj2" fmla="val -48019"/>
              <a:gd name="adj3" fmla="val 16667"/>
            </a:avLst>
          </a:prstGeom>
          <a:solidFill>
            <a:schemeClr val="bg1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 anchorCtr="0"/>
          <a:lstStyle/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3000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1935</a:t>
            </a:r>
            <a:r>
              <a:rPr lang="ja-JP" altLang="en-US" sz="3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2400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400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昭和</a:t>
            </a:r>
            <a:r>
              <a:rPr lang="en-US" alt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en-US" altLang="ja-JP" sz="2400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3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頃</a:t>
            </a:r>
            <a:endParaRPr lang="en-US" altLang="ja-JP" sz="3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r>
              <a:rPr kumimoji="1" lang="ja-JP" altLang="en-US" sz="3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の沖縄です。</a:t>
            </a:r>
            <a:endParaRPr kumimoji="1" lang="en-US" altLang="ja-JP" sz="3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lang="en-US" altLang="ja-JP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大正時代と比べ人々の生活はどう変わりましたか？</a:t>
            </a:r>
            <a:endParaRPr kumimoji="1" lang="en-US" altLang="ja-JP" sz="2800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567448" y="-98311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endParaRPr lang="ja-JP" altLang="en-US" sz="2800" dirty="0"/>
          </a:p>
        </p:txBody>
      </p:sp>
      <p:sp>
        <p:nvSpPr>
          <p:cNvPr id="23" name="正方形/長方形 22"/>
          <p:cNvSpPr/>
          <p:nvPr/>
        </p:nvSpPr>
        <p:spPr>
          <a:xfrm>
            <a:off x="157270" y="140216"/>
            <a:ext cx="1186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0659291" y="3093816"/>
            <a:ext cx="122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沖縄タイムス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423670" y="929648"/>
            <a:ext cx="3496518" cy="2387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朝日新聞デジタル「沖縄</a:t>
            </a:r>
            <a:r>
              <a:rPr lang="en-US" altLang="ja-JP" b="1" dirty="0" smtClean="0">
                <a:solidFill>
                  <a:schemeClr val="tx1"/>
                </a:solidFill>
              </a:rPr>
              <a:t>1935</a:t>
            </a:r>
            <a:r>
              <a:rPr lang="ja-JP" altLang="en-US" b="1" dirty="0" smtClean="0">
                <a:solidFill>
                  <a:schemeClr val="tx1"/>
                </a:solidFill>
              </a:rPr>
              <a:t>写真でよみがえる戦前」より画像</a:t>
            </a:r>
            <a:r>
              <a:rPr lang="ja-JP" altLang="en-US" b="1" dirty="0">
                <a:solidFill>
                  <a:schemeClr val="tx1"/>
                </a:solidFill>
              </a:rPr>
              <a:t>引用</a:t>
            </a:r>
          </a:p>
          <a:p>
            <a:pPr algn="ctr"/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https</a:t>
            </a:r>
            <a:r>
              <a:rPr lang="en-US" altLang="ja-JP" b="1" dirty="0">
                <a:solidFill>
                  <a:schemeClr val="tx1"/>
                </a:solidFill>
              </a:rPr>
              <a:t>://www.asahi.com/special/okinawa/oldphoto</a:t>
            </a:r>
            <a:r>
              <a:rPr lang="en-US" altLang="ja-JP" b="1" dirty="0" smtClean="0">
                <a:solidFill>
                  <a:schemeClr val="tx1"/>
                </a:solidFill>
              </a:rPr>
              <a:t>/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227268" y="983510"/>
            <a:ext cx="3573779" cy="2387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朝日新聞デジタル「沖縄</a:t>
            </a:r>
            <a:r>
              <a:rPr lang="en-US" altLang="ja-JP" b="1" dirty="0">
                <a:solidFill>
                  <a:schemeClr val="tx1"/>
                </a:solidFill>
              </a:rPr>
              <a:t>1935</a:t>
            </a:r>
            <a:r>
              <a:rPr lang="ja-JP" altLang="en-US" b="1" dirty="0">
                <a:solidFill>
                  <a:schemeClr val="tx1"/>
                </a:solidFill>
              </a:rPr>
              <a:t>写真でよみがえる戦前」より画像引用</a:t>
            </a:r>
          </a:p>
          <a:p>
            <a:pPr algn="ct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https://www.asahi.com/special/okinawa/oldphoto/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76318" y="4006343"/>
            <a:ext cx="3573779" cy="2387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朝日新聞デジタル「沖縄</a:t>
            </a:r>
            <a:r>
              <a:rPr lang="en-US" altLang="ja-JP" b="1" dirty="0">
                <a:solidFill>
                  <a:schemeClr val="tx1"/>
                </a:solidFill>
              </a:rPr>
              <a:t>1935</a:t>
            </a:r>
            <a:r>
              <a:rPr lang="ja-JP" altLang="en-US" b="1" dirty="0">
                <a:solidFill>
                  <a:schemeClr val="tx1"/>
                </a:solidFill>
              </a:rPr>
              <a:t>写真でよみがえる戦前」より画像引用</a:t>
            </a:r>
          </a:p>
          <a:p>
            <a:pPr algn="ct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https://www.asahi.com/special/okinawa/oldphoto/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346408" y="4006343"/>
            <a:ext cx="3573779" cy="2387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朝日新聞デジタル「沖縄</a:t>
            </a:r>
            <a:r>
              <a:rPr lang="en-US" altLang="ja-JP" b="1" dirty="0">
                <a:solidFill>
                  <a:schemeClr val="tx1"/>
                </a:solidFill>
              </a:rPr>
              <a:t>1935</a:t>
            </a:r>
            <a:r>
              <a:rPr lang="ja-JP" altLang="en-US" b="1" dirty="0">
                <a:solidFill>
                  <a:schemeClr val="tx1"/>
                </a:solidFill>
              </a:rPr>
              <a:t>写真でよみがえる戦前」より画像引用</a:t>
            </a:r>
          </a:p>
          <a:p>
            <a:pPr algn="ct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https://www.asahi.com/special/okinawa/oldphoto/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8227268" y="4006343"/>
            <a:ext cx="3573779" cy="2387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朝日新聞デジタル「沖縄</a:t>
            </a:r>
            <a:r>
              <a:rPr lang="en-US" altLang="ja-JP" b="1" dirty="0">
                <a:solidFill>
                  <a:schemeClr val="tx1"/>
                </a:solidFill>
              </a:rPr>
              <a:t>1935</a:t>
            </a:r>
            <a:r>
              <a:rPr lang="ja-JP" altLang="en-US" b="1" dirty="0">
                <a:solidFill>
                  <a:schemeClr val="tx1"/>
                </a:solidFill>
              </a:rPr>
              <a:t>写真でよみがえる戦前」より画像引用</a:t>
            </a:r>
          </a:p>
          <a:p>
            <a:pPr algn="ct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https://www.asahi.com/special/okinawa/oldphoto/</a:t>
            </a:r>
            <a:endParaRPr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82" t="21264" r="6610" b="-3702"/>
          <a:stretch/>
        </p:blipFill>
        <p:spPr>
          <a:xfrm>
            <a:off x="2901932" y="971213"/>
            <a:ext cx="9087485" cy="6016050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157270" y="1263875"/>
            <a:ext cx="3425174" cy="2063807"/>
          </a:xfrm>
          <a:prstGeom prst="wedgeRoundRectCallout">
            <a:avLst>
              <a:gd name="adj1" fmla="val -47563"/>
              <a:gd name="adj2" fmla="val -64718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年後</a:t>
            </a:r>
            <a:r>
              <a:rPr lang="ja-JP" altLang="en-US" sz="2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2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1944</a:t>
            </a:r>
            <a:r>
              <a:rPr lang="ja-JP" altLang="en-US" sz="2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2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</a:t>
            </a:r>
            <a:r>
              <a:rPr lang="ja-JP" altLang="en-US" sz="2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那覇港です。</a:t>
            </a:r>
            <a:endParaRPr lang="en-US" altLang="ja-JP" sz="28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気付いたことを</a:t>
            </a:r>
            <a:endParaRPr lang="en-US" altLang="ja-JP" sz="28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あげてください。</a:t>
            </a:r>
            <a:endParaRPr kumimoji="1" lang="ja-JP" altLang="en-US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029981" y="989868"/>
            <a:ext cx="232595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「那覇市歴史博物館 提供」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7270" y="3931185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・橋が架かっている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7270" y="4533831"/>
            <a:ext cx="29982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・コンクリートの建物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・大きな建物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57270" y="140216"/>
            <a:ext cx="1186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4099026" y="5184395"/>
            <a:ext cx="4249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しかし・・・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21645" y="1245167"/>
            <a:ext cx="3990753" cy="3526942"/>
            <a:chOff x="121645" y="1245167"/>
            <a:chExt cx="3990753" cy="3526942"/>
          </a:xfrm>
        </p:grpSpPr>
        <p:sp>
          <p:nvSpPr>
            <p:cNvPr id="12" name="正方形/長方形 11"/>
            <p:cNvSpPr/>
            <p:nvPr/>
          </p:nvSpPr>
          <p:spPr>
            <a:xfrm>
              <a:off x="960645" y="1245167"/>
              <a:ext cx="22241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大正時代</a:t>
              </a: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121645" y="1921588"/>
              <a:ext cx="3990753" cy="2850521"/>
              <a:chOff x="157269" y="986732"/>
              <a:chExt cx="4047565" cy="2850521"/>
            </a:xfrm>
          </p:grpSpPr>
          <p:pic>
            <p:nvPicPr>
              <p:cNvPr id="19" name="図 18"/>
              <p:cNvPicPr>
                <a:picLocks noChangeAspect="1"/>
              </p:cNvPicPr>
              <p:nvPr/>
            </p:nvPicPr>
            <p:blipFill rotWithShape="1">
              <a:blip r:embed="rId2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5919" y="986732"/>
                <a:ext cx="3880402" cy="2513213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sp>
            <p:nvSpPr>
              <p:cNvPr id="20" name="正方形/長方形 19"/>
              <p:cNvSpPr/>
              <p:nvPr/>
            </p:nvSpPr>
            <p:spPr>
              <a:xfrm>
                <a:off x="157269" y="3467921"/>
                <a:ext cx="40475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大正初頃、那覇市場商店街（大門通り）</a:t>
                </a:r>
              </a:p>
            </p:txBody>
          </p:sp>
        </p:grpSp>
      </p:grpSp>
      <p:sp>
        <p:nvSpPr>
          <p:cNvPr id="21" name="正方形/長方形 20"/>
          <p:cNvSpPr/>
          <p:nvPr/>
        </p:nvSpPr>
        <p:spPr>
          <a:xfrm>
            <a:off x="157270" y="140216"/>
            <a:ext cx="1186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085503" y="1219002"/>
            <a:ext cx="8106497" cy="4166174"/>
            <a:chOff x="4085503" y="1219002"/>
            <a:chExt cx="8106497" cy="416617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678120" y="1219002"/>
              <a:ext cx="2824812" cy="3613995"/>
              <a:chOff x="4678120" y="1219002"/>
              <a:chExt cx="2824812" cy="3613995"/>
            </a:xfrm>
          </p:grpSpPr>
          <p:sp>
            <p:nvSpPr>
              <p:cNvPr id="30" name="正方形/長方形 29"/>
              <p:cNvSpPr/>
              <p:nvPr/>
            </p:nvSpPr>
            <p:spPr>
              <a:xfrm>
                <a:off x="4678120" y="4463665"/>
                <a:ext cx="28248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家族でピクニック（</a:t>
                </a:r>
                <a:r>
                  <a:rPr lang="en-US" altLang="ja-JP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193</a:t>
                </a:r>
                <a:r>
                  <a:rPr lang="ja-JP" altLang="en-US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０）</a:t>
                </a:r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4919163" y="1219002"/>
                <a:ext cx="20766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昭和初期</a:t>
                </a: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4085503" y="1921588"/>
              <a:ext cx="8106497" cy="3463588"/>
              <a:chOff x="4085503" y="1921588"/>
              <a:chExt cx="8106497" cy="3463588"/>
            </a:xfrm>
          </p:grpSpPr>
          <p:grpSp>
            <p:nvGrpSpPr>
              <p:cNvPr id="2" name="グループ化 1"/>
              <p:cNvGrpSpPr/>
              <p:nvPr/>
            </p:nvGrpSpPr>
            <p:grpSpPr>
              <a:xfrm>
                <a:off x="8067365" y="1921588"/>
                <a:ext cx="4124635" cy="3463588"/>
                <a:chOff x="8067365" y="1921588"/>
                <a:chExt cx="4124635" cy="3463588"/>
              </a:xfrm>
            </p:grpSpPr>
            <p:grpSp>
              <p:nvGrpSpPr>
                <p:cNvPr id="6" name="グループ化 5"/>
                <p:cNvGrpSpPr/>
                <p:nvPr/>
              </p:nvGrpSpPr>
              <p:grpSpPr>
                <a:xfrm>
                  <a:off x="8067365" y="1921588"/>
                  <a:ext cx="3867599" cy="2882545"/>
                  <a:chOff x="8067365" y="1921588"/>
                  <a:chExt cx="3867599" cy="2882545"/>
                </a:xfrm>
              </p:grpSpPr>
              <p:pic>
                <p:nvPicPr>
                  <p:cNvPr id="31" name="図 30"/>
                  <p:cNvPicPr>
                    <a:picLocks noChangeAspect="1"/>
                  </p:cNvPicPr>
                  <p:nvPr/>
                </p:nvPicPr>
                <p:blipFill rotWithShape="1">
                  <a:blip r:embed="rId3" cstate="email">
                    <a:grayscl/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sharpenSoften amount="47000"/>
                            </a14:imgEffect>
                            <a14:imgEffect>
                              <a14:brightnessContrast bright="5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8067365" y="1921588"/>
                    <a:ext cx="3867599" cy="2513213"/>
                  </a:xfrm>
                  <a:prstGeom prst="rect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</p:pic>
              <p:sp>
                <p:nvSpPr>
                  <p:cNvPr id="32" name="正方形/長方形 31"/>
                  <p:cNvSpPr/>
                  <p:nvPr/>
                </p:nvSpPr>
                <p:spPr>
                  <a:xfrm>
                    <a:off x="9125894" y="4434801"/>
                    <a:ext cx="177805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ja-JP" altLang="en-US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那覇港（</a:t>
                    </a:r>
                    <a:r>
                      <a:rPr lang="en-US" altLang="ja-JP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19</a:t>
                    </a:r>
                    <a:r>
                      <a:rPr lang="ja-JP" altLang="en-US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４４）</a:t>
                    </a:r>
                  </a:p>
                </p:txBody>
              </p:sp>
            </p:grpSp>
            <p:sp>
              <p:nvSpPr>
                <p:cNvPr id="24" name="正方形/長方形 23"/>
                <p:cNvSpPr/>
                <p:nvPr/>
              </p:nvSpPr>
              <p:spPr>
                <a:xfrm>
                  <a:off x="9008888" y="5077399"/>
                  <a:ext cx="3183112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4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画像全て</a:t>
                  </a:r>
                  <a:r>
                    <a:rPr lang="zh-TW" altLang="en-US" sz="14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「那覇市歴史博物館 提供」</a:t>
                  </a:r>
                  <a:endParaRPr lang="ja-JP" altLang="en-US" sz="1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5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4000"/>
                        </a14:imgEffect>
                        <a14:imgEffect>
                          <a14:brightnessContrast bright="2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56" t="3773" r="2409" b="3140"/>
              <a:stretch/>
            </p:blipFill>
            <p:spPr>
              <a:xfrm>
                <a:off x="4085503" y="1921589"/>
                <a:ext cx="3847303" cy="251394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360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377371" y="952846"/>
            <a:ext cx="5580120" cy="4123952"/>
            <a:chOff x="377371" y="952846"/>
            <a:chExt cx="5580120" cy="4123952"/>
          </a:xfrm>
        </p:grpSpPr>
        <p:pic>
          <p:nvPicPr>
            <p:cNvPr id="17" name="Picture 2" descr="IMAG0019"/>
            <p:cNvPicPr>
              <a:picLocks noChangeAspect="1" noChangeArrowheads="1"/>
            </p:cNvPicPr>
            <p:nvPr/>
          </p:nvPicPr>
          <p:blipFill rotWithShape="1"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7371" y="952846"/>
              <a:ext cx="5465926" cy="4123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正方形/長方形 15"/>
            <p:cNvSpPr/>
            <p:nvPr/>
          </p:nvSpPr>
          <p:spPr>
            <a:xfrm>
              <a:off x="3738614" y="4716005"/>
              <a:ext cx="22188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「那覇市歴史博物館 提供」</a:t>
              </a:r>
              <a:endPara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1718009" y="240753"/>
            <a:ext cx="2969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</a:rPr>
              <a:t>令和</a:t>
            </a:r>
            <a:r>
              <a:rPr lang="en-US" altLang="zh-TW" sz="1400" b="1" dirty="0">
                <a:solidFill>
                  <a:schemeClr val="bg1"/>
                </a:solidFill>
              </a:rPr>
              <a:t>5</a:t>
            </a:r>
            <a:r>
              <a:rPr lang="zh-TW" altLang="en-US" sz="1400" b="1" dirty="0">
                <a:solidFill>
                  <a:schemeClr val="bg1"/>
                </a:solidFill>
              </a:rPr>
              <a:t>年度新採用職員後期研修　　</a:t>
            </a:r>
            <a:endParaRPr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46252" y="565229"/>
            <a:ext cx="1225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昭　和</a:t>
            </a:r>
            <a:endParaRPr lang="ja-JP" altLang="ja-JP" sz="2000" b="1" kern="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7371" y="5198638"/>
            <a:ext cx="11486078" cy="1508994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3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１０・１０空襲　</a:t>
            </a:r>
            <a:endParaRPr lang="en-US" altLang="ja-JP" sz="3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南西諸島全域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A.M.6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から９時間に渡り五回攻撃。　　那覇市は翌日まで火災が収まらず、民間死者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250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名以上、市街地の約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割、全損家屋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1000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戸超える被害。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842618" y="1750050"/>
            <a:ext cx="3100731" cy="3285824"/>
            <a:chOff x="842618" y="1750050"/>
            <a:chExt cx="3100731" cy="3285824"/>
          </a:xfrm>
        </p:grpSpPr>
        <p:sp>
          <p:nvSpPr>
            <p:cNvPr id="3" name="左矢印吹き出し 2"/>
            <p:cNvSpPr/>
            <p:nvPr/>
          </p:nvSpPr>
          <p:spPr>
            <a:xfrm>
              <a:off x="2065505" y="4675843"/>
              <a:ext cx="1763546" cy="360031"/>
            </a:xfrm>
            <a:prstGeom prst="leftArrowCallout">
              <a:avLst>
                <a:gd name="adj1" fmla="val 18653"/>
                <a:gd name="adj2" fmla="val 50000"/>
                <a:gd name="adj3" fmla="val 28174"/>
                <a:gd name="adj4" fmla="val 87418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2000" spc="-150" dirty="0">
                  <a:solidFill>
                    <a:schemeClr val="tx1"/>
                  </a:solidFill>
                  <a:latin typeface="AR P明朝体U" panose="02020A00000000000000" pitchFamily="18" charset="-128"/>
                  <a:ea typeface="AR P明朝体U" panose="02020A00000000000000" pitchFamily="18" charset="-128"/>
                </a:rPr>
                <a:t>波之上の鳥居</a:t>
              </a:r>
            </a:p>
          </p:txBody>
        </p:sp>
        <p:sp>
          <p:nvSpPr>
            <p:cNvPr id="9" name="左矢印吹き出し 8"/>
            <p:cNvSpPr/>
            <p:nvPr/>
          </p:nvSpPr>
          <p:spPr>
            <a:xfrm>
              <a:off x="2533360" y="3328987"/>
              <a:ext cx="1409989" cy="328613"/>
            </a:xfrm>
            <a:prstGeom prst="leftArrowCallout">
              <a:avLst>
                <a:gd name="adj1" fmla="val 18653"/>
                <a:gd name="adj2" fmla="val 50000"/>
                <a:gd name="adj3" fmla="val 36111"/>
                <a:gd name="adj4" fmla="val 8224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200"/>
                </a:lnSpc>
              </a:pPr>
              <a:r>
                <a:rPr kumimoji="1" lang="ja-JP" altLang="en-US" sz="2000" spc="-150" dirty="0">
                  <a:solidFill>
                    <a:schemeClr val="tx1"/>
                  </a:solidFill>
                  <a:latin typeface="AR P明朝体U" panose="02020A00000000000000" pitchFamily="18" charset="-128"/>
                  <a:ea typeface="AR P明朝体U" panose="02020A00000000000000" pitchFamily="18" charset="-128"/>
                </a:rPr>
                <a:t>現：上山中</a:t>
              </a:r>
            </a:p>
          </p:txBody>
        </p:sp>
        <p:sp>
          <p:nvSpPr>
            <p:cNvPr id="5" name="下矢印吹き出し 4"/>
            <p:cNvSpPr/>
            <p:nvPr/>
          </p:nvSpPr>
          <p:spPr>
            <a:xfrm>
              <a:off x="842618" y="1750050"/>
              <a:ext cx="1114770" cy="493088"/>
            </a:xfrm>
            <a:prstGeom prst="downArrowCallout">
              <a:avLst/>
            </a:prstGeom>
            <a:solidFill>
              <a:schemeClr val="bg1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200"/>
                </a:lnSpc>
              </a:pPr>
              <a:r>
                <a:rPr kumimoji="1" lang="ja-JP" altLang="en-US" dirty="0">
                  <a:solidFill>
                    <a:schemeClr val="tx1"/>
                  </a:solidFill>
                  <a:latin typeface="AR P明朝体U" panose="02020A00000000000000" pitchFamily="18" charset="-128"/>
                  <a:ea typeface="AR P明朝体U" panose="02020A00000000000000" pitchFamily="18" charset="-128"/>
                </a:rPr>
                <a:t>現</a:t>
              </a:r>
              <a:r>
                <a:rPr kumimoji="1" lang="en-US" altLang="ja-JP" dirty="0">
                  <a:solidFill>
                    <a:schemeClr val="tx1"/>
                  </a:solidFill>
                  <a:latin typeface="AR P明朝体U" panose="02020A00000000000000" pitchFamily="18" charset="-128"/>
                  <a:ea typeface="AR P明朝体U" panose="02020A00000000000000" pitchFamily="18" charset="-128"/>
                </a:rPr>
                <a:t>:</a:t>
              </a:r>
              <a:r>
                <a:rPr kumimoji="1" lang="ja-JP" altLang="en-US" dirty="0">
                  <a:solidFill>
                    <a:schemeClr val="tx1"/>
                  </a:solidFill>
                  <a:latin typeface="AR P明朝体U" panose="02020A00000000000000" pitchFamily="18" charset="-128"/>
                  <a:ea typeface="AR P明朝体U" panose="02020A00000000000000" pitchFamily="18" charset="-128"/>
                </a:rPr>
                <a:t>天妃小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373090" y="965257"/>
            <a:ext cx="5490359" cy="4117498"/>
            <a:chOff x="6373090" y="965257"/>
            <a:chExt cx="5490359" cy="4117498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4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75000"/>
                      </a14:imgEffect>
                      <a14:imgEffect>
                        <a14:brightnessContrast brigh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73090" y="965257"/>
              <a:ext cx="5490359" cy="411749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5" name="正方形/長方形 14"/>
            <p:cNvSpPr/>
            <p:nvPr/>
          </p:nvSpPr>
          <p:spPr>
            <a:xfrm>
              <a:off x="9644572" y="4769021"/>
              <a:ext cx="22188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「那覇市歴史博物館 提供」</a:t>
              </a:r>
              <a:endPara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157270" y="140216"/>
            <a:ext cx="1186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6058634" y="1046781"/>
            <a:ext cx="5655793" cy="4976648"/>
            <a:chOff x="9106697" y="1203688"/>
            <a:chExt cx="1951800" cy="1652917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2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06697" y="1203688"/>
              <a:ext cx="1951800" cy="126274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0" name="正方形/長方形 9"/>
            <p:cNvSpPr/>
            <p:nvPr/>
          </p:nvSpPr>
          <p:spPr>
            <a:xfrm>
              <a:off x="9719608" y="2487273"/>
              <a:ext cx="11756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那覇役所</a:t>
              </a: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7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67" y="1066564"/>
            <a:ext cx="5775055" cy="38019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4" name="正方形/長方形 23"/>
          <p:cNvSpPr/>
          <p:nvPr/>
        </p:nvSpPr>
        <p:spPr>
          <a:xfrm>
            <a:off x="283578" y="4976360"/>
            <a:ext cx="1776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山形屋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(193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8814049" y="5817818"/>
            <a:ext cx="2919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全て</a:t>
            </a:r>
            <a:r>
              <a:rPr lang="zh-TW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那覇市歴史博物館 提供」</a:t>
            </a:r>
            <a:endParaRPr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57270" y="140216"/>
            <a:ext cx="1186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7962" y="948313"/>
            <a:ext cx="11879867" cy="5341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674335" y="971213"/>
            <a:ext cx="10790983" cy="5701416"/>
            <a:chOff x="2688658" y="1779310"/>
            <a:chExt cx="10790983" cy="5701416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600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8658" y="1779310"/>
              <a:ext cx="10790983" cy="5701416"/>
            </a:xfrm>
            <a:prstGeom prst="rect">
              <a:avLst/>
            </a:prstGeom>
            <a:ln w="44450" cmpd="thinThick">
              <a:solidFill>
                <a:schemeClr val="tx1"/>
              </a:solidFill>
            </a:ln>
          </p:spPr>
        </p:pic>
        <p:grpSp>
          <p:nvGrpSpPr>
            <p:cNvPr id="17" name="グループ化 16"/>
            <p:cNvGrpSpPr/>
            <p:nvPr/>
          </p:nvGrpSpPr>
          <p:grpSpPr>
            <a:xfrm>
              <a:off x="2826338" y="1940773"/>
              <a:ext cx="10016696" cy="2027492"/>
              <a:chOff x="1721404" y="445457"/>
              <a:chExt cx="9292762" cy="2028585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1721404" y="445457"/>
                <a:ext cx="5598614" cy="536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空襲を受けた大門通り（</a:t>
                </a:r>
                <a:r>
                  <a:rPr lang="en-US" altLang="ja-JP" sz="2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1944</a:t>
                </a:r>
                <a:r>
                  <a:rPr lang="ja-JP" altLang="en-US" sz="2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）</a:t>
                </a:r>
              </a:p>
            </p:txBody>
          </p:sp>
          <p:sp>
            <p:nvSpPr>
              <p:cNvPr id="19" name="下矢印吹き出し 18"/>
              <p:cNvSpPr/>
              <p:nvPr/>
            </p:nvSpPr>
            <p:spPr>
              <a:xfrm>
                <a:off x="2497514" y="1678749"/>
                <a:ext cx="1612415" cy="795293"/>
              </a:xfrm>
              <a:prstGeom prst="downArrowCallout">
                <a:avLst>
                  <a:gd name="adj1" fmla="val 12508"/>
                  <a:gd name="adj2" fmla="val 18754"/>
                  <a:gd name="adj3" fmla="val 25000"/>
                  <a:gd name="adj4" fmla="val 52485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ja-JP" altLang="en-US" sz="2400" b="1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山形屋</a:t>
                </a:r>
                <a:r>
                  <a:rPr kumimoji="1" lang="ja-JP" altLang="en-US" sz="2000" b="1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跡地</a:t>
                </a:r>
              </a:p>
            </p:txBody>
          </p:sp>
          <p:sp>
            <p:nvSpPr>
              <p:cNvPr id="20" name="右矢印吹き出し 19"/>
              <p:cNvSpPr/>
              <p:nvPr/>
            </p:nvSpPr>
            <p:spPr>
              <a:xfrm>
                <a:off x="9073694" y="1774736"/>
                <a:ext cx="1940472" cy="380039"/>
              </a:xfrm>
              <a:prstGeom prst="rightArrowCallout">
                <a:avLst>
                  <a:gd name="adj1" fmla="val 25000"/>
                  <a:gd name="adj2" fmla="val 50000"/>
                  <a:gd name="adj3" fmla="val 40777"/>
                  <a:gd name="adj4" fmla="val 8461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ja-JP" altLang="en-US" sz="2400" b="1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那覇市役所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87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184939" y="985762"/>
            <a:ext cx="6087521" cy="3004656"/>
            <a:chOff x="272149" y="940146"/>
            <a:chExt cx="6116930" cy="3022818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3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6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2149" y="948700"/>
              <a:ext cx="6116930" cy="3014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427539" y="940146"/>
              <a:ext cx="1125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那覇駅</a:t>
              </a: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151486" y="3581665"/>
              <a:ext cx="2237593" cy="30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</a:t>
              </a:r>
              <a:r>
                <a:rPr lang="zh-TW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那覇市歴史博物館 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提供」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763385" y="1021437"/>
            <a:ext cx="7044807" cy="4313139"/>
            <a:chOff x="4737693" y="3211517"/>
            <a:chExt cx="7713876" cy="5219333"/>
          </a:xfrm>
        </p:grpSpPr>
        <p:sp>
          <p:nvSpPr>
            <p:cNvPr id="9" name="環状矢印 8"/>
            <p:cNvSpPr/>
            <p:nvPr/>
          </p:nvSpPr>
          <p:spPr>
            <a:xfrm flipV="1">
              <a:off x="4737693" y="5792845"/>
              <a:ext cx="3446141" cy="2062519"/>
            </a:xfrm>
            <a:prstGeom prst="circularArrow">
              <a:avLst>
                <a:gd name="adj1" fmla="val 4612"/>
                <a:gd name="adj2" fmla="val 731629"/>
                <a:gd name="adj3" fmla="val 20002055"/>
                <a:gd name="adj4" fmla="val 11072718"/>
                <a:gd name="adj5" fmla="val 247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4926728" y="3211517"/>
              <a:ext cx="7524841" cy="5219333"/>
              <a:chOff x="4563440" y="3047303"/>
              <a:chExt cx="7994051" cy="5365495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4563440" y="3061237"/>
                <a:ext cx="7994051" cy="5351561"/>
                <a:chOff x="4563440" y="3061237"/>
                <a:chExt cx="7994051" cy="5351561"/>
              </a:xfrm>
            </p:grpSpPr>
            <p:pic>
              <p:nvPicPr>
                <p:cNvPr id="20" name="図 19"/>
                <p:cNvPicPr>
                  <a:picLocks noChangeAspect="1"/>
                </p:cNvPicPr>
                <p:nvPr/>
              </p:nvPicPr>
              <p:blipFill>
                <a:blip r:embed="rId5" cstate="email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45000"/>
                          </a14:imgEffect>
                          <a14:imgEffect>
                            <a14:brightnessContrast bright="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12484" y="3061237"/>
                  <a:ext cx="5445007" cy="3721966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</p:pic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4563440" y="7379047"/>
                  <a:ext cx="2549044" cy="1033751"/>
                </a:xfrm>
                <a:prstGeom prst="rect">
                  <a:avLst/>
                </a:prstGeom>
                <a:solidFill>
                  <a:schemeClr val="bg1">
                    <a:alpha val="3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10.10</a:t>
                  </a:r>
                  <a:r>
                    <a:rPr kumimoji="1" lang="ja-JP" alt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空襲</a:t>
                  </a:r>
                  <a:endParaRPr kumimoji="1" lang="en-US" altLang="ja-JP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algn="ctr"/>
                  <a:r>
                    <a:rPr kumimoji="1" lang="ja-JP" altLang="en-US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（</a:t>
                  </a:r>
                  <a:r>
                    <a:rPr kumimoji="1" lang="en-US" altLang="ja-JP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1944</a:t>
                  </a:r>
                  <a:r>
                    <a:rPr kumimoji="1" lang="ja-JP" altLang="en-US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）</a:t>
                  </a:r>
                </a:p>
              </p:txBody>
            </p:sp>
          </p:grpSp>
          <p:sp>
            <p:nvSpPr>
              <p:cNvPr id="6" name="正方形/長方形 5"/>
              <p:cNvSpPr/>
              <p:nvPr/>
            </p:nvSpPr>
            <p:spPr>
              <a:xfrm>
                <a:off x="7403655" y="3047303"/>
                <a:ext cx="4891237" cy="379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那覇駅　　　　　　　　　　</a:t>
                </a:r>
                <a:r>
                  <a:rPr lang="zh-TW" altLang="en-US" sz="1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「那覇市歴史博物館 提供」</a:t>
                </a:r>
                <a:endPara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sp>
        <p:nvSpPr>
          <p:cNvPr id="27" name="正方形/長方形 26"/>
          <p:cNvSpPr/>
          <p:nvPr/>
        </p:nvSpPr>
        <p:spPr>
          <a:xfrm>
            <a:off x="157270" y="140216"/>
            <a:ext cx="1186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84938" y="4229508"/>
            <a:ext cx="11698214" cy="2552708"/>
            <a:chOff x="184938" y="4229508"/>
            <a:chExt cx="11698214" cy="2552708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84938" y="4229508"/>
              <a:ext cx="11698214" cy="2552708"/>
              <a:chOff x="157269" y="4136530"/>
              <a:chExt cx="11698214" cy="2552708"/>
            </a:xfrm>
          </p:grpSpPr>
          <p:sp>
            <p:nvSpPr>
              <p:cNvPr id="3" name="テキスト ボックス 2"/>
              <p:cNvSpPr txBox="1"/>
              <p:nvPr/>
            </p:nvSpPr>
            <p:spPr>
              <a:xfrm>
                <a:off x="4277787" y="5356576"/>
                <a:ext cx="393400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>
                    <a:latin typeface="+mj-ea"/>
                    <a:ea typeface="+mj-ea"/>
                  </a:rPr>
                  <a:t>　それらに備え</a:t>
                </a:r>
                <a:endParaRPr kumimoji="1" lang="en-US" altLang="ja-JP" sz="3200" b="1" dirty="0">
                  <a:latin typeface="+mj-ea"/>
                  <a:ea typeface="+mj-ea"/>
                </a:endParaRPr>
              </a:p>
              <a:p>
                <a:r>
                  <a:rPr kumimoji="1" lang="ja-JP" altLang="en-US" sz="3200" b="1" dirty="0">
                    <a:latin typeface="+mj-ea"/>
                    <a:ea typeface="+mj-ea"/>
                  </a:rPr>
                  <a:t>　　　　　　</a:t>
                </a:r>
                <a:r>
                  <a:rPr lang="ja-JP" altLang="en-US" sz="3200" b="1" dirty="0">
                    <a:latin typeface="+mj-ea"/>
                    <a:ea typeface="+mj-ea"/>
                  </a:rPr>
                  <a:t>学生らも</a:t>
                </a:r>
                <a:endParaRPr kumimoji="1" lang="ja-JP" altLang="en-US" sz="3200" b="1" dirty="0">
                  <a:latin typeface="+mj-ea"/>
                  <a:ea typeface="+mj-ea"/>
                </a:endParaRPr>
              </a:p>
            </p:txBody>
          </p:sp>
          <p:grpSp>
            <p:nvGrpSpPr>
              <p:cNvPr id="8" name="グループ化 7"/>
              <p:cNvGrpSpPr/>
              <p:nvPr/>
            </p:nvGrpSpPr>
            <p:grpSpPr>
              <a:xfrm>
                <a:off x="157269" y="4136530"/>
                <a:ext cx="11698214" cy="2552708"/>
                <a:chOff x="308095" y="4009120"/>
                <a:chExt cx="11698214" cy="2552708"/>
              </a:xfrm>
            </p:grpSpPr>
            <p:pic>
              <p:nvPicPr>
                <p:cNvPr id="13" name="図 12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harpenSoften amount="43000"/>
                          </a14:imgEffect>
                          <a14:imgEffect>
                            <a14:brightnessContrast bright="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08095" y="4009120"/>
                  <a:ext cx="4332983" cy="2210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15" name="正方形/長方形 14"/>
                <p:cNvSpPr/>
                <p:nvPr/>
              </p:nvSpPr>
              <p:spPr>
                <a:xfrm>
                  <a:off x="613725" y="6192496"/>
                  <a:ext cx="113925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県下中学校の軍事教練査閲　　　　　　　　　　　　　　　　　　　　　　　　　　　　　垣花女子警防団　我如古平松へ行進</a:t>
                  </a:r>
                  <a:endParaRPr lang="ja-JP" altLang="en-US" sz="1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2" name="正方形/長方形 1"/>
                <p:cNvSpPr/>
                <p:nvPr/>
              </p:nvSpPr>
              <p:spPr>
                <a:xfrm>
                  <a:off x="2343511" y="5942257"/>
                  <a:ext cx="192873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「那覇市歴史博物館 提供」</a:t>
                  </a:r>
                  <a:endParaRPr lang="ja-JP" altLang="en-US" sz="1200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9434515" y="5984767"/>
                  <a:ext cx="114005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「</a:t>
                  </a:r>
                  <a:r>
                    <a:rPr lang="ja-JP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石垣市</a:t>
                  </a:r>
                  <a:r>
                    <a:rPr lang="en-US" altLang="ja-JP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H.</a:t>
                  </a:r>
                  <a:r>
                    <a:rPr lang="ja-JP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Ｐ</a:t>
                  </a:r>
                  <a:r>
                    <a:rPr lang="zh-TW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」</a:t>
                  </a:r>
                  <a:endParaRPr lang="ja-JP" altLang="en-US" sz="1200" dirty="0"/>
                </a:p>
              </p:txBody>
            </p:sp>
          </p:grpSp>
        </p:grpSp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9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63000"/>
                      </a14:imgEffect>
                      <a14:imgEffect>
                        <a14:brightnessContrast brigh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368"/>
            <a:stretch/>
          </p:blipFill>
          <p:spPr>
            <a:xfrm>
              <a:off x="7652626" y="4245368"/>
              <a:ext cx="4187692" cy="215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8" name="正方形/長方形 27"/>
            <p:cNvSpPr/>
            <p:nvPr/>
          </p:nvSpPr>
          <p:spPr>
            <a:xfrm>
              <a:off x="9879460" y="6110490"/>
              <a:ext cx="19287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「那覇市歴史博物館 提供」</a:t>
              </a:r>
              <a:endParaRPr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9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54660" y="489219"/>
            <a:ext cx="1180011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ja-JP" altLang="en-US" sz="4000" kern="100" spc="6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発展課題</a:t>
            </a:r>
            <a:endParaRPr lang="en-US" altLang="ja-JP" sz="4000" kern="100" spc="6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4400" b="1" kern="100" spc="6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54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54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大正時代から、沖縄の人々の</a:t>
            </a:r>
            <a:endParaRPr lang="en-US" altLang="ja-JP" sz="5400" b="1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54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社会生活はどう変わっていったか」</a:t>
            </a:r>
            <a:endParaRPr lang="ja-JP" altLang="ja-JP" sz="54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26472" y="2022045"/>
            <a:ext cx="1113526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振り返り</a:t>
            </a:r>
            <a:r>
              <a:rPr lang="en-US" altLang="ja-JP" sz="4800" dirty="0"/>
              <a:t>【</a:t>
            </a:r>
            <a:r>
              <a:rPr lang="ja-JP" altLang="en-US" sz="4800" dirty="0"/>
              <a:t>個</a:t>
            </a:r>
            <a:r>
              <a:rPr lang="en-US" altLang="ja-JP" sz="4800" dirty="0"/>
              <a:t>】</a:t>
            </a:r>
          </a:p>
          <a:p>
            <a:pPr>
              <a:spcBef>
                <a:spcPts val="600"/>
              </a:spcBef>
            </a:pPr>
            <a:r>
              <a:rPr lang="ja-JP" altLang="en-US" sz="4800" dirty="0"/>
              <a:t>　「今日の授業を振り返って、（単元シート）を記入してください。」</a:t>
            </a:r>
          </a:p>
        </p:txBody>
      </p:sp>
    </p:spTree>
    <p:extLst>
      <p:ext uri="{BB962C8B-B14F-4D97-AF65-F5344CB8AC3E}">
        <p14:creationId xmlns:p14="http://schemas.microsoft.com/office/powerpoint/2010/main" val="11969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2423" y="1116079"/>
            <a:ext cx="116400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44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4400" b="1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4800" b="1" kern="100" spc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800" b="1" kern="100" spc="-15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4800" b="1" kern="100" spc="-15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</a:t>
            </a:r>
            <a:endParaRPr lang="en-US" altLang="ja-JP" sz="4800" b="1" kern="100" spc="-15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4800" b="1" kern="100" spc="-15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社会生活は、どう変わっていったか」</a:t>
            </a:r>
            <a:endParaRPr lang="ja-JP" altLang="ja-JP" sz="4800" b="1" kern="100" spc="-15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2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296588" y="1025171"/>
          <a:ext cx="10875917" cy="499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5917">
                  <a:extLst>
                    <a:ext uri="{9D8B030D-6E8A-4147-A177-3AD203B41FA5}">
                      <a16:colId xmlns:a16="http://schemas.microsoft.com/office/drawing/2014/main" val="2544842061"/>
                    </a:ext>
                  </a:extLst>
                </a:gridCol>
              </a:tblGrid>
              <a:tr h="428506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113206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84426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58286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27371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662805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776528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586058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79967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40716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81121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447228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99852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19790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690770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53223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486395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kumimoji="1" lang="ja-JP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483173"/>
                  </a:ext>
                </a:extLst>
              </a:tr>
            </a:tbl>
          </a:graphicData>
        </a:graphic>
      </p:graphicFrame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620760" y="1059098"/>
          <a:ext cx="9816518" cy="4995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12287">
                  <a:extLst>
                    <a:ext uri="{9D8B030D-6E8A-4147-A177-3AD203B41FA5}">
                      <a16:colId xmlns:a16="http://schemas.microsoft.com/office/drawing/2014/main" val="2265848998"/>
                    </a:ext>
                  </a:extLst>
                </a:gridCol>
                <a:gridCol w="2674181">
                  <a:extLst>
                    <a:ext uri="{9D8B030D-6E8A-4147-A177-3AD203B41FA5}">
                      <a16:colId xmlns:a16="http://schemas.microsoft.com/office/drawing/2014/main" val="2910278587"/>
                    </a:ext>
                  </a:extLst>
                </a:gridCol>
                <a:gridCol w="5530050">
                  <a:extLst>
                    <a:ext uri="{9D8B030D-6E8A-4147-A177-3AD203B41FA5}">
                      <a16:colId xmlns:a16="http://schemas.microsoft.com/office/drawing/2014/main" val="450096756"/>
                    </a:ext>
                  </a:extLst>
                </a:gridCol>
              </a:tblGrid>
              <a:tr h="409491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 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予想</a:t>
                      </a:r>
                      <a:r>
                        <a:rPr lang="ja-JP" altLang="en-US" sz="2400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（イメージ）</a:t>
                      </a:r>
                      <a:endParaRPr lang="ja-JP" sz="3200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実際</a:t>
                      </a:r>
                      <a:endParaRPr lang="ja-JP" sz="3200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296338"/>
                  </a:ext>
                </a:extLst>
              </a:tr>
              <a:tr h="567559">
                <a:tc>
                  <a:txBody>
                    <a:bodyPr/>
                    <a:lstStyle/>
                    <a:p>
                      <a:pPr indent="571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職　業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696173"/>
                  </a:ext>
                </a:extLst>
              </a:tr>
              <a:tr h="555855">
                <a:tc>
                  <a:txBody>
                    <a:bodyPr/>
                    <a:lstStyle/>
                    <a:p>
                      <a:pPr indent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居住地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89020"/>
                  </a:ext>
                </a:extLst>
              </a:tr>
              <a:tr h="576443">
                <a:tc>
                  <a:txBody>
                    <a:bodyPr/>
                    <a:lstStyle/>
                    <a:p>
                      <a:pPr indent="571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衣　服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99112"/>
                  </a:ext>
                </a:extLst>
              </a:tr>
              <a:tr h="555855">
                <a:tc>
                  <a:txBody>
                    <a:bodyPr/>
                    <a:lstStyle/>
                    <a:p>
                      <a:pPr indent="571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食　事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95750"/>
                  </a:ext>
                </a:extLst>
              </a:tr>
              <a:tr h="581302">
                <a:tc>
                  <a:txBody>
                    <a:bodyPr/>
                    <a:lstStyle/>
                    <a:p>
                      <a:pPr indent="571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住　居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63393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indent="571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情 報 元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693031"/>
                  </a:ext>
                </a:extLst>
              </a:tr>
              <a:tr h="555855">
                <a:tc>
                  <a:txBody>
                    <a:bodyPr/>
                    <a:lstStyle/>
                    <a:p>
                      <a:pPr indent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移動手段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495626"/>
                  </a:ext>
                </a:extLst>
              </a:tr>
              <a:tr h="555855">
                <a:tc>
                  <a:txBody>
                    <a:bodyPr/>
                    <a:lstStyle/>
                    <a:p>
                      <a:pPr indent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484269"/>
                  </a:ext>
                </a:extLst>
              </a:tr>
            </a:tbl>
          </a:graphicData>
        </a:graphic>
      </p:graphicFrame>
      <p:grpSp>
        <p:nvGrpSpPr>
          <p:cNvPr id="10" name="グループ化 9"/>
          <p:cNvGrpSpPr/>
          <p:nvPr/>
        </p:nvGrpSpPr>
        <p:grpSpPr>
          <a:xfrm>
            <a:off x="620760" y="714296"/>
            <a:ext cx="11373258" cy="6062059"/>
            <a:chOff x="731295" y="703060"/>
            <a:chExt cx="11373258" cy="6062059"/>
          </a:xfrm>
        </p:grpSpPr>
        <p:sp>
          <p:nvSpPr>
            <p:cNvPr id="4" name="右中かっこ 3"/>
            <p:cNvSpPr/>
            <p:nvPr/>
          </p:nvSpPr>
          <p:spPr>
            <a:xfrm rot="5400000">
              <a:off x="5410117" y="1315439"/>
              <a:ext cx="426837" cy="9784481"/>
            </a:xfrm>
            <a:prstGeom prst="rightBrac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77465" y="6292679"/>
              <a:ext cx="6675120" cy="472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ノートの横幅（タイトル記述後、予想１：実際２）で作成</a:t>
              </a:r>
            </a:p>
          </p:txBody>
        </p:sp>
        <p:sp>
          <p:nvSpPr>
            <p:cNvPr id="7" name="右中かっこ 6"/>
            <p:cNvSpPr/>
            <p:nvPr/>
          </p:nvSpPr>
          <p:spPr>
            <a:xfrm>
              <a:off x="11216609" y="998847"/>
              <a:ext cx="443653" cy="5005434"/>
            </a:xfrm>
            <a:prstGeom prst="rightBrace">
              <a:avLst>
                <a:gd name="adj1" fmla="val 12198"/>
                <a:gd name="adj2" fmla="val 50000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1500668" y="703060"/>
              <a:ext cx="603885" cy="4602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タイトル</a:t>
              </a:r>
              <a:r>
                <a:rPr kumimoji="1" lang="en-US" altLang="ja-JP" sz="20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20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行、その他</a:t>
              </a:r>
              <a:r>
                <a:rPr kumimoji="1" lang="en-US" altLang="ja-JP" sz="20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kumimoji="1" lang="ja-JP" altLang="en-US" sz="20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行</a:t>
              </a:r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157270" y="140216"/>
            <a:ext cx="11600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en-US" sz="2800" b="1" kern="100" spc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52079" y="2248525"/>
            <a:ext cx="50648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800" dirty="0"/>
              <a:t>ノート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3531702" y="2336207"/>
            <a:ext cx="5833110" cy="1972746"/>
          </a:xfrm>
          <a:prstGeom prst="wedgeRoundRectCallout">
            <a:avLst>
              <a:gd name="adj1" fmla="val 38425"/>
              <a:gd name="adj2" fmla="val 625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/>
              <a:t>　</a:t>
            </a:r>
            <a:r>
              <a:rPr lang="ja-JP" altLang="en-US" sz="4400" dirty="0">
                <a:solidFill>
                  <a:schemeClr val="tx1"/>
                </a:solidFill>
              </a:rPr>
              <a:t>実際どうなのか、</a:t>
            </a:r>
            <a:endParaRPr lang="en-US" altLang="ja-JP" sz="4400" dirty="0">
              <a:solidFill>
                <a:schemeClr val="tx1"/>
              </a:solidFill>
            </a:endParaRPr>
          </a:p>
          <a:p>
            <a:r>
              <a:rPr lang="ja-JP" altLang="en-US" sz="4400" dirty="0">
                <a:solidFill>
                  <a:schemeClr val="tx1"/>
                </a:solidFill>
              </a:rPr>
              <a:t>　　　　　調べてみよう」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2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48285" y="1232470"/>
            <a:ext cx="11734800" cy="529670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5B9BD5">
                <a:shade val="50000"/>
              </a:srgbClr>
            </a:solidFill>
            <a:prstDash val="lgDash"/>
            <a:miter lim="800000"/>
          </a:ln>
          <a:effectLst/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925" algn="l">
              <a:spcAft>
                <a:spcPts val="0"/>
              </a:spcAft>
            </a:pPr>
            <a:r>
              <a:rPr lang="ja-JP" sz="2800" b="1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・「琉球から沖縄へ」（朝日新聞）</a:t>
            </a:r>
            <a:r>
              <a:rPr lang="ja-JP" sz="28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ja-JP" sz="23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全分野</a:t>
            </a:r>
            <a:endParaRPr lang="ja-JP" sz="2300" kern="100" dirty="0">
              <a:effectLst/>
              <a:latin typeface="AR P明朝体U" panose="02020A00000000000000" pitchFamily="18" charset="-128"/>
              <a:ea typeface="AR P明朝体U" panose="02020A00000000000000" pitchFamily="18" charset="-128"/>
              <a:cs typeface="Times New Roman" panose="02020603050405020304" pitchFamily="18" charset="0"/>
            </a:endParaRPr>
          </a:p>
          <a:p>
            <a:pPr marL="34925" indent="152400" algn="l">
              <a:spcAft>
                <a:spcPts val="0"/>
              </a:spcAft>
            </a:pPr>
            <a:r>
              <a:rPr lang="ja-JP" altLang="en-US" sz="20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https://www.asahi.com/special/okinawa/oldphoto2/</a:t>
            </a:r>
            <a:endParaRPr lang="ja-JP" sz="4000" kern="100" dirty="0">
              <a:effectLst/>
              <a:latin typeface="AR P明朝体U" panose="02020A00000000000000" pitchFamily="18" charset="-128"/>
              <a:ea typeface="AR P明朝体U" panose="02020A00000000000000" pitchFamily="18" charset="-128"/>
              <a:cs typeface="Times New Roman" panose="02020603050405020304" pitchFamily="18" charset="0"/>
            </a:endParaRPr>
          </a:p>
          <a:p>
            <a:pPr marL="34925" algn="l">
              <a:spcBef>
                <a:spcPts val="2400"/>
              </a:spcBef>
              <a:spcAft>
                <a:spcPts val="0"/>
              </a:spcAft>
            </a:pPr>
            <a:r>
              <a:rPr lang="ja-JP" sz="2800" b="1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・「デジタルミュージアム」（那覇市歴史博物館）</a:t>
            </a:r>
            <a:r>
              <a:rPr lang="ja-JP" sz="28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ja-JP" sz="23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全分野・衣食住等</a:t>
            </a:r>
            <a:endParaRPr lang="ja-JP" sz="2300" kern="100" dirty="0">
              <a:effectLst/>
              <a:latin typeface="AR P明朝体U" panose="02020A00000000000000" pitchFamily="18" charset="-128"/>
              <a:ea typeface="AR P明朝体U" panose="02020A00000000000000" pitchFamily="18" charset="-128"/>
              <a:cs typeface="Times New Roman" panose="02020603050405020304" pitchFamily="18" charset="0"/>
            </a:endParaRPr>
          </a:p>
          <a:p>
            <a:pPr marL="34925" indent="152400" algn="l">
              <a:spcAft>
                <a:spcPts val="0"/>
              </a:spcAft>
            </a:pPr>
            <a:r>
              <a:rPr lang="ja-JP" altLang="en-US" sz="20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http://www.rekishi-archive.city.naha.okinawa.jp/</a:t>
            </a:r>
            <a:endParaRPr lang="ja-JP" sz="4000" kern="100" dirty="0">
              <a:effectLst/>
              <a:latin typeface="AR P明朝体U" panose="02020A00000000000000" pitchFamily="18" charset="-128"/>
              <a:ea typeface="AR P明朝体U" panose="02020A00000000000000" pitchFamily="18" charset="-128"/>
              <a:cs typeface="Times New Roman" panose="02020603050405020304" pitchFamily="18" charset="0"/>
            </a:endParaRPr>
          </a:p>
          <a:p>
            <a:pPr marL="34925" algn="l">
              <a:spcBef>
                <a:spcPts val="2400"/>
              </a:spcBef>
              <a:spcAft>
                <a:spcPts val="0"/>
              </a:spcAft>
            </a:pPr>
            <a:r>
              <a:rPr lang="ja-JP" sz="2800" b="1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・「近代沖縄史料デジタルアーカイブ」</a:t>
            </a:r>
            <a:r>
              <a:rPr lang="ja-JP" sz="28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ja-JP" sz="24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産業とインフラ・</a:t>
            </a:r>
            <a:r>
              <a:rPr lang="ja-JP" sz="23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近代沖縄と新聞・</a:t>
            </a:r>
            <a:r>
              <a:rPr lang="ja-JP" altLang="en-US" sz="23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沖縄の</a:t>
            </a:r>
            <a:r>
              <a:rPr lang="ja-JP" sz="23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鉄道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sz="20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　　</a:t>
            </a:r>
            <a:endParaRPr lang="en-US" altLang="ja-JP" sz="2000" kern="100" dirty="0">
              <a:solidFill>
                <a:srgbClr val="000000"/>
              </a:solidFill>
              <a:effectLst/>
              <a:latin typeface="AR P明朝体U" panose="02020A00000000000000" pitchFamily="18" charset="-128"/>
              <a:ea typeface="AR P明朝体U" panose="02020A00000000000000" pitchFamily="18" charset="-128"/>
              <a:cs typeface="Times New Roman" panose="02020603050405020304" pitchFamily="18" charset="0"/>
            </a:endParaRPr>
          </a:p>
          <a:p>
            <a:pPr marL="34925" algn="l">
              <a:spcAft>
                <a:spcPts val="0"/>
              </a:spcAft>
            </a:pPr>
            <a:r>
              <a:rPr lang="ja-JP" altLang="en-US" sz="20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https://ryuoki-archive.jp/kin-search/n_public/</a:t>
            </a:r>
            <a:endParaRPr lang="ja-JP" sz="2000" kern="100" dirty="0">
              <a:effectLst/>
              <a:latin typeface="AR P明朝体U" panose="02020A00000000000000" pitchFamily="18" charset="-128"/>
              <a:ea typeface="AR P明朝体U" panose="02020A00000000000000" pitchFamily="18" charset="-128"/>
              <a:cs typeface="Times New Roman" panose="02020603050405020304" pitchFamily="18" charset="0"/>
            </a:endParaRPr>
          </a:p>
          <a:p>
            <a:pPr indent="50800" algn="just">
              <a:spcBef>
                <a:spcPts val="2400"/>
              </a:spcBef>
              <a:spcAft>
                <a:spcPts val="0"/>
              </a:spcAft>
            </a:pPr>
            <a:r>
              <a:rPr lang="ja-JP" sz="2800" b="1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・「</a:t>
            </a:r>
            <a:r>
              <a:rPr lang="en-US" sz="2800" b="1" kern="100" spc="-15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1920</a:t>
            </a:r>
            <a:r>
              <a:rPr lang="ja-JP" sz="2800" b="1" kern="100" spc="-15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sz="2800" b="1" kern="100" spc="-15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sz="28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年代沖縄における</a:t>
            </a:r>
            <a:r>
              <a:rPr lang="ja-JP" sz="28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BIZ UD明朝 Medium" panose="02020500000000000000" pitchFamily="17" charset="-128"/>
              </a:rPr>
              <a:t>モダンガールという問い」</a:t>
            </a:r>
            <a:r>
              <a:rPr lang="ja-JP" sz="2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BIZ UD明朝 Medium" panose="02020500000000000000" pitchFamily="17" charset="-128"/>
              </a:rPr>
              <a:t>（伊藤</a:t>
            </a:r>
            <a:r>
              <a:rPr lang="ja-JP" sz="2400" b="1" kern="100" dirty="0" err="1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BIZ UD明朝 Medium" panose="02020500000000000000" pitchFamily="17" charset="-128"/>
              </a:rPr>
              <a:t>るり</a:t>
            </a:r>
            <a:r>
              <a:rPr lang="ja-JP" sz="2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BIZ UD明朝 Medium" panose="02020500000000000000" pitchFamily="17" charset="-128"/>
              </a:rPr>
              <a:t>）</a:t>
            </a:r>
            <a:r>
              <a:rPr lang="ja-JP" sz="2800" kern="100" dirty="0">
                <a:effectLst/>
                <a:latin typeface="游明朝" panose="02020400000000000000" pitchFamily="18" charset="-128"/>
                <a:ea typeface="BIZ UDP明朝 Medium" panose="02020500000000000000" pitchFamily="18" charset="-128"/>
                <a:cs typeface="BIZ UD明朝 Medium" panose="02020500000000000000" pitchFamily="17" charset="-128"/>
              </a:rPr>
              <a:t>：</a:t>
            </a:r>
            <a:r>
              <a:rPr lang="ja-JP" sz="2400" kern="100" dirty="0"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BIZ UD明朝 Medium" panose="02020500000000000000" pitchFamily="17" charset="-128"/>
              </a:rPr>
              <a:t>衣食住</a:t>
            </a:r>
            <a:endParaRPr lang="en-US" altLang="ja-JP" sz="2400" kern="100" dirty="0">
              <a:effectLst/>
              <a:latin typeface="AR P明朝体U" panose="02020A00000000000000" pitchFamily="18" charset="-128"/>
              <a:ea typeface="AR P明朝体U" panose="02020A00000000000000" pitchFamily="18" charset="-128"/>
              <a:cs typeface="BIZ UD明朝 Medium" panose="02020500000000000000" pitchFamily="17" charset="-128"/>
            </a:endParaRPr>
          </a:p>
          <a:p>
            <a:pPr indent="127000" algn="just">
              <a:spcAft>
                <a:spcPts val="0"/>
              </a:spcAft>
            </a:pPr>
            <a:r>
              <a:rPr lang="ja-JP" altLang="en-US" sz="20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 P明朝体U" panose="02020A00000000000000" pitchFamily="18" charset="-128"/>
                <a:ea typeface="AR P明朝体U" panose="02020A00000000000000" pitchFamily="18" charset="-128"/>
                <a:cs typeface="Times New Roman" panose="02020603050405020304" pitchFamily="18" charset="0"/>
              </a:rPr>
              <a:t>http://www.igs.ocha.ac.jp/igs/IGS_publication/journal/9/journal09001.pdf</a:t>
            </a:r>
            <a:endParaRPr lang="ja-JP" sz="2000" kern="100" dirty="0">
              <a:effectLst/>
              <a:latin typeface="AR P明朝体U" panose="02020A00000000000000" pitchFamily="18" charset="-128"/>
              <a:ea typeface="AR P明朝体U" panose="02020A00000000000000" pitchFamily="18" charset="-128"/>
              <a:cs typeface="Times New Roman" panose="02020603050405020304" pitchFamily="18" charset="0"/>
            </a:endParaRPr>
          </a:p>
          <a:p>
            <a:pPr algn="l">
              <a:spcBef>
                <a:spcPts val="2400"/>
              </a:spcBef>
              <a:spcAft>
                <a:spcPts val="0"/>
              </a:spcAft>
            </a:pPr>
            <a:r>
              <a:rPr lang="ja-JP" sz="2400" b="1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・その他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4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57270" y="140216"/>
            <a:ext cx="1186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7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8033311" y="1038448"/>
            <a:ext cx="3884629" cy="2699450"/>
            <a:chOff x="8033311" y="971213"/>
            <a:chExt cx="3884629" cy="285536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8033311" y="971213"/>
              <a:ext cx="3884629" cy="2855364"/>
              <a:chOff x="8033311" y="971213"/>
              <a:chExt cx="3884629" cy="2855364"/>
            </a:xfrm>
          </p:grpSpPr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2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33311" y="971213"/>
                <a:ext cx="3884629" cy="2513213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sp>
            <p:nvSpPr>
              <p:cNvPr id="14" name="正方形/長方形 13"/>
              <p:cNvSpPr/>
              <p:nvPr/>
            </p:nvSpPr>
            <p:spPr>
              <a:xfrm>
                <a:off x="8187044" y="3457245"/>
                <a:ext cx="35314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那覇役所（大正</a:t>
                </a:r>
                <a:r>
                  <a:rPr lang="en-US" altLang="ja-JP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8</a:t>
                </a:r>
                <a:r>
                  <a:rPr lang="ja-JP" altLang="en-US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1919</a:t>
                </a:r>
                <a:r>
                  <a:rPr lang="ja-JP" altLang="en-US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）年竣工</a:t>
                </a:r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9699062" y="3199845"/>
              <a:ext cx="2218877" cy="32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「那覇市歴史博館 提供」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8033311" y="3753879"/>
            <a:ext cx="3872020" cy="2687016"/>
            <a:chOff x="7927666" y="3911349"/>
            <a:chExt cx="3859411" cy="281921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27666" y="3911349"/>
              <a:ext cx="3859411" cy="248945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6" name="正方形/長方形 5"/>
            <p:cNvSpPr/>
            <p:nvPr/>
          </p:nvSpPr>
          <p:spPr>
            <a:xfrm>
              <a:off x="8056179" y="6361234"/>
              <a:ext cx="3730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1905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年に天妃町に開業した商店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358006" y="1020426"/>
            <a:ext cx="3924350" cy="5457369"/>
            <a:chOff x="4364652" y="1071154"/>
            <a:chExt cx="3735318" cy="56682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4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8787" y="1071154"/>
              <a:ext cx="3136118" cy="532964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8" name="正方形/長方形 7"/>
            <p:cNvSpPr/>
            <p:nvPr/>
          </p:nvSpPr>
          <p:spPr>
            <a:xfrm>
              <a:off x="4364652" y="6400800"/>
              <a:ext cx="37353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b="1" spc="-1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沖縄初の映画館</a:t>
              </a:r>
              <a:r>
                <a:rPr lang="en-US" altLang="ja-JP" sz="1600" b="1" spc="-1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｢</a:t>
              </a:r>
              <a:r>
                <a:rPr lang="ja-JP" altLang="en-US" sz="1600" b="1" spc="-1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帝国館</a:t>
              </a:r>
              <a:r>
                <a:rPr lang="en-US" altLang="ja-JP" sz="1600" b="1" spc="-1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｣(</a:t>
              </a:r>
              <a:r>
                <a:rPr lang="ja-JP" altLang="en-US" sz="1600" b="1" spc="-1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大正</a:t>
              </a:r>
              <a:r>
                <a:rPr lang="en-US" altLang="ja-JP" sz="1600" b="1" spc="-1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</a:t>
              </a:r>
              <a:r>
                <a:rPr lang="ja-JP" altLang="en-US" sz="1600" b="1" spc="-1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年（</a:t>
              </a:r>
              <a:r>
                <a:rPr lang="en-US" altLang="ja-JP" sz="1600" b="1" spc="-1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1914</a:t>
              </a:r>
              <a:r>
                <a:rPr lang="ja-JP" altLang="en-US" sz="1600" b="1" spc="-1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</a:t>
              </a:r>
              <a:r>
                <a:rPr lang="en-US" altLang="ja-JP" sz="1600" b="1" spc="-1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ja-JP" altLang="en-US" sz="1600" b="1" spc="-1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300055" y="1020427"/>
            <a:ext cx="4080529" cy="2666203"/>
            <a:chOff x="157269" y="986732"/>
            <a:chExt cx="4047565" cy="285052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5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919" y="986732"/>
              <a:ext cx="3880402" cy="251321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9" name="正方形/長方形 8"/>
            <p:cNvSpPr/>
            <p:nvPr/>
          </p:nvSpPr>
          <p:spPr>
            <a:xfrm>
              <a:off x="157269" y="3467921"/>
              <a:ext cx="40475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大正初頃、那覇市場商店街（大門通り）</a:t>
              </a: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300056" y="3753880"/>
            <a:ext cx="11756963" cy="3011343"/>
            <a:chOff x="221525" y="3911349"/>
            <a:chExt cx="11723713" cy="3194583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221525" y="3911349"/>
              <a:ext cx="3919051" cy="2850521"/>
              <a:chOff x="221525" y="3911349"/>
              <a:chExt cx="3919051" cy="2850521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 rotWithShape="1">
              <a:blip r:embed="rId6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1525" y="3911349"/>
                <a:ext cx="3919051" cy="2533654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sp>
            <p:nvSpPr>
              <p:cNvPr id="16" name="正方形/長方形 15"/>
              <p:cNvSpPr/>
              <p:nvPr/>
            </p:nvSpPr>
            <p:spPr>
              <a:xfrm>
                <a:off x="221525" y="6392538"/>
                <a:ext cx="36471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大正時代の沖縄県立高等女学校生</a:t>
                </a:r>
              </a:p>
            </p:txBody>
          </p:sp>
        </p:grpSp>
        <p:sp>
          <p:nvSpPr>
            <p:cNvPr id="27" name="正方形/長方形 26"/>
            <p:cNvSpPr/>
            <p:nvPr/>
          </p:nvSpPr>
          <p:spPr>
            <a:xfrm>
              <a:off x="9726361" y="6798155"/>
              <a:ext cx="22188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「那覇市歴史博物館 提供」</a:t>
              </a:r>
              <a:endPara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9" name="正方形/長方形 28"/>
          <p:cNvSpPr/>
          <p:nvPr/>
        </p:nvSpPr>
        <p:spPr>
          <a:xfrm>
            <a:off x="157270" y="140216"/>
            <a:ext cx="1186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7270" y="953177"/>
            <a:ext cx="11860560" cy="5524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7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793846" y="240753"/>
            <a:ext cx="2771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</a:rPr>
              <a:t>令和</a:t>
            </a:r>
            <a:r>
              <a:rPr lang="en-US" altLang="zh-TW" sz="1400" b="1" dirty="0">
                <a:solidFill>
                  <a:schemeClr val="bg1"/>
                </a:solidFill>
              </a:rPr>
              <a:t>5</a:t>
            </a:r>
            <a:r>
              <a:rPr lang="zh-TW" altLang="en-US" sz="1400" b="1" dirty="0">
                <a:solidFill>
                  <a:schemeClr val="bg1"/>
                </a:solidFill>
              </a:rPr>
              <a:t>年度新採用職員後期研修　　</a:t>
            </a:r>
            <a:endParaRPr lang="ja-JP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553087"/>
              </p:ext>
            </p:extLst>
          </p:nvPr>
        </p:nvGraphicFramePr>
        <p:xfrm>
          <a:off x="427538" y="4051427"/>
          <a:ext cx="6340543" cy="253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626">
                  <a:extLst>
                    <a:ext uri="{9D8B030D-6E8A-4147-A177-3AD203B41FA5}">
                      <a16:colId xmlns:a16="http://schemas.microsoft.com/office/drawing/2014/main" val="2957730814"/>
                    </a:ext>
                  </a:extLst>
                </a:gridCol>
                <a:gridCol w="4592917">
                  <a:extLst>
                    <a:ext uri="{9D8B030D-6E8A-4147-A177-3AD203B41FA5}">
                      <a16:colId xmlns:a16="http://schemas.microsoft.com/office/drawing/2014/main" val="452232666"/>
                    </a:ext>
                  </a:extLst>
                </a:gridCol>
              </a:tblGrid>
              <a:tr h="421712">
                <a:tc>
                  <a:txBody>
                    <a:bodyPr/>
                    <a:lstStyle/>
                    <a:p>
                      <a:r>
                        <a:rPr lang="en-US" altLang="ja-JP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1914.</a:t>
                      </a:r>
                      <a:r>
                        <a:rPr lang="en-US" altLang="ja-JP" sz="12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</a:t>
                      </a:r>
                      <a:r>
                        <a:rPr lang="ja-JP" altLang="en-US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（大正（</a:t>
                      </a:r>
                      <a:r>
                        <a:rPr lang="en-US" altLang="ja-JP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</a:t>
                      </a:r>
                      <a:r>
                        <a:rPr lang="ja-JP" altLang="en-US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）３）</a:t>
                      </a:r>
                      <a:endParaRPr lang="ja-JP" altLang="en-US" sz="1600" b="0" spc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36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沖縄電気軌道</a:t>
                      </a:r>
                      <a:r>
                        <a:rPr lang="en-US" altLang="zh-TW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路面電車</a:t>
                      </a:r>
                      <a:r>
                        <a:rPr lang="en-US" altLang="zh-TW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r>
                        <a:rPr lang="ja-JP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開業</a:t>
                      </a:r>
                      <a:r>
                        <a:rPr lang="ja-JP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lang="en-US" altLang="ja-JP" sz="1600" b="0" spc="-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33</a:t>
                      </a:r>
                      <a:r>
                        <a:rPr lang="ja-JP" altLang="en-US" sz="1600" b="0" spc="-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年、</a:t>
                      </a:r>
                      <a:r>
                        <a:rPr lang="ja-JP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廃線</a:t>
                      </a:r>
                      <a:r>
                        <a:rPr lang="en-US" altLang="ja-JP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lang="ja-JP" alt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736007"/>
                  </a:ext>
                </a:extLst>
              </a:tr>
              <a:tr h="421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1914.</a:t>
                      </a:r>
                      <a:r>
                        <a:rPr lang="en-US" altLang="ja-JP" sz="12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</a:t>
                      </a:r>
                      <a:r>
                        <a:rPr lang="ja-JP" altLang="en-US" sz="12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ja-JP" altLang="en-US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lang="en-US" altLang="ja-JP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</a:t>
                      </a:r>
                      <a:r>
                        <a:rPr lang="ja-JP" altLang="en-US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３）</a:t>
                      </a:r>
                      <a:endParaRPr kumimoji="1" lang="ja-JP" altLang="en-US" sz="1400" b="0" spc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36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県営鉄道　与那原線</a:t>
                      </a:r>
                      <a:r>
                        <a:rPr lang="ja-JP" altLang="en-US" sz="20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lang="ja-JP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開業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21176"/>
                  </a:ext>
                </a:extLst>
              </a:tr>
              <a:tr h="421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1916</a:t>
                      </a:r>
                      <a:r>
                        <a:rPr lang="ja-JP" altLang="en-US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lang="en-US" altLang="ja-JP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</a:t>
                      </a:r>
                      <a:r>
                        <a:rPr lang="ja-JP" altLang="en-US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５）</a:t>
                      </a:r>
                      <a:endParaRPr kumimoji="1" lang="ja-JP" altLang="en-US" sz="1400" b="0" spc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36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沖縄軌道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zh-TW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沖縄馬車軌道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）泡瀬線</a:t>
                      </a:r>
                      <a:r>
                        <a:rPr kumimoji="1" lang="ja-JP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開通 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147261"/>
                  </a:ext>
                </a:extLst>
              </a:tr>
              <a:tr h="421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1918</a:t>
                      </a:r>
                      <a:r>
                        <a:rPr lang="ja-JP" altLang="en-US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lang="en-US" altLang="ja-JP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</a:t>
                      </a:r>
                      <a:r>
                        <a:rPr lang="ja-JP" altLang="en-US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７）</a:t>
                      </a:r>
                      <a:endParaRPr kumimoji="1" lang="ja-JP" altLang="en-US" sz="1400" b="0" spc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36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糸満馬車軌道 </a:t>
                      </a:r>
                      <a:r>
                        <a:rPr lang="ja-JP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開業</a:t>
                      </a:r>
                      <a:r>
                        <a:rPr lang="en-US" altLang="ja-JP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(39</a:t>
                      </a:r>
                      <a:r>
                        <a:rPr lang="ja-JP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年廃止</a:t>
                      </a:r>
                      <a:r>
                        <a:rPr lang="en-US" altLang="ja-JP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54134"/>
                  </a:ext>
                </a:extLst>
              </a:tr>
              <a:tr h="421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1922</a:t>
                      </a:r>
                      <a:r>
                        <a:rPr lang="ja-JP" altLang="en-US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lang="en-US" altLang="ja-JP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</a:t>
                      </a:r>
                      <a:r>
                        <a:rPr lang="ja-JP" altLang="en-US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１１）</a:t>
                      </a:r>
                      <a:endParaRPr kumimoji="1" lang="ja-JP" altLang="en-US" sz="1400" b="0" spc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36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県営鉄道 </a:t>
                      </a:r>
                      <a:r>
                        <a:rPr lang="ja-JP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嘉手納線 開通</a:t>
                      </a:r>
                      <a:endParaRPr kumimoji="1" lang="ja-JP" alt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51163"/>
                  </a:ext>
                </a:extLst>
              </a:tr>
              <a:tr h="421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1923</a:t>
                      </a:r>
                      <a:r>
                        <a:rPr lang="ja-JP" altLang="en-US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lang="en-US" altLang="ja-JP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</a:t>
                      </a:r>
                      <a:r>
                        <a:rPr lang="ja-JP" altLang="en-US" sz="1400" b="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１２）</a:t>
                      </a:r>
                      <a:endParaRPr kumimoji="1" lang="ja-JP" altLang="en-US" sz="1400" b="0" spc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36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県営鉄道 糸満線 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開通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65571"/>
                  </a:ext>
                </a:extLst>
              </a:tr>
            </a:tbl>
          </a:graphicData>
        </a:graphic>
      </p:graphicFrame>
      <p:grpSp>
        <p:nvGrpSpPr>
          <p:cNvPr id="2" name="グループ化 1"/>
          <p:cNvGrpSpPr/>
          <p:nvPr/>
        </p:nvGrpSpPr>
        <p:grpSpPr>
          <a:xfrm>
            <a:off x="411860" y="947463"/>
            <a:ext cx="6356221" cy="2987085"/>
            <a:chOff x="411860" y="940146"/>
            <a:chExt cx="6061775" cy="2987085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860" y="940146"/>
              <a:ext cx="6061775" cy="29870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27539" y="940146"/>
              <a:ext cx="1125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那覇駅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754346" y="3581667"/>
              <a:ext cx="16347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那覇市歴史博物館</a:t>
              </a:r>
              <a:endPara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157270" y="116466"/>
            <a:ext cx="1186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100" y="971213"/>
            <a:ext cx="4937229" cy="52771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50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19" t="12790" r="1280" b="14451"/>
          <a:stretch/>
        </p:blipFill>
        <p:spPr>
          <a:xfrm>
            <a:off x="334537" y="971213"/>
            <a:ext cx="11727354" cy="5652611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823138" y="1441939"/>
            <a:ext cx="3181082" cy="518188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1"/>
          <a:lstStyle/>
          <a:p>
            <a:pPr algn="ctr"/>
            <a:endParaRPr kumimoji="1" lang="en-US" altLang="ja-JP" sz="8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ja-JP" sz="8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8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大正</a:t>
            </a:r>
            <a:endParaRPr kumimoji="1" lang="en-US" altLang="ja-JP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4800" spc="-4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1912</a:t>
            </a:r>
            <a:r>
              <a:rPr kumimoji="1" lang="ja-JP" altLang="en-US" sz="4800" spc="-4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kumimoji="1" lang="en-US" altLang="ja-JP" sz="4800" spc="-4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1927</a:t>
            </a:r>
            <a:endParaRPr kumimoji="1" lang="ja-JP" altLang="en-US" sz="4800" spc="-4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"/>
                    </a14:imgEffect>
                    <a14:imgEffect>
                      <a14:brightnessContrast bright="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992471"/>
            <a:ext cx="4712677" cy="36341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157270" y="140216"/>
            <a:ext cx="1186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089732" y="6454547"/>
            <a:ext cx="5149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H.P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「琉球王国交流史・近代沖縄史料デジタルアーカイブ」より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64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079" t="10625" r="16032" b="6625"/>
          <a:stretch/>
        </p:blipFill>
        <p:spPr>
          <a:xfrm>
            <a:off x="312235" y="971213"/>
            <a:ext cx="11318488" cy="561827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823138" y="971214"/>
            <a:ext cx="3103808" cy="561827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1"/>
          <a:lstStyle/>
          <a:p>
            <a:pPr algn="ctr"/>
            <a:endParaRPr kumimoji="1" lang="en-US" altLang="ja-JP" sz="8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ja-JP" sz="8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8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大正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57270" y="140216"/>
            <a:ext cx="1186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089732" y="6454547"/>
            <a:ext cx="5149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H.P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「琉球王国交流史・近代沖縄史料デジタルアーカイブ」より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99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087550" y="1000521"/>
            <a:ext cx="4256689" cy="503178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5">
                  <a:lumMod val="60000"/>
                  <a:lumOff val="40000"/>
                </a:schemeClr>
              </a:gs>
              <a:gs pos="2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  <a:gs pos="76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45000"/>
                    <a:lumOff val="55000"/>
                  </a:schemeClr>
                </a:gs>
                <a:gs pos="67000">
                  <a:schemeClr val="bg1"/>
                </a:gs>
                <a:gs pos="91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大正デモクラシー</a:t>
            </a:r>
          </a:p>
        </p:txBody>
      </p:sp>
      <p:graphicFrame>
        <p:nvGraphicFramePr>
          <p:cNvPr id="13" name="グラフ 12"/>
          <p:cNvGraphicFramePr/>
          <p:nvPr>
            <p:extLst>
              <p:ext uri="{D42A27DB-BD31-4B8C-83A1-F6EECF244321}">
                <p14:modId xmlns:p14="http://schemas.microsoft.com/office/powerpoint/2010/main" val="1890149696"/>
              </p:ext>
            </p:extLst>
          </p:nvPr>
        </p:nvGraphicFramePr>
        <p:xfrm>
          <a:off x="157270" y="840479"/>
          <a:ext cx="11826776" cy="562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1"/>
          <p:cNvSpPr txBox="1"/>
          <p:nvPr/>
        </p:nvSpPr>
        <p:spPr>
          <a:xfrm>
            <a:off x="713585" y="1000521"/>
            <a:ext cx="397296" cy="293002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041742" y="6462542"/>
            <a:ext cx="9942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北谷町史 別巻 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近代統計資料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)P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３００及び、文部科学省（学制百年史　資料編</a:t>
            </a:r>
            <a:r>
              <a:rPr lang="ja-JP" altLang="en-US" sz="14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ー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明治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年以降教育累年統計）より作成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436242" y="4102620"/>
            <a:ext cx="368913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 sz="3200" b="1" i="0" u="none" strike="noStrike" kern="1200" spc="600" baseline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r>
              <a:rPr lang="ja-JP" altLang="en-US" sz="2800" b="1" spc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児童就学率の推移</a:t>
            </a:r>
            <a:endParaRPr lang="en-US" altLang="ja-JP" sz="2800" b="1" spc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>
              <a:defRPr sz="3200" b="1" i="0" u="none" strike="noStrike" kern="1200" spc="600" baseline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r>
              <a:rPr lang="ja-JP" altLang="en-US" sz="2000" b="1" spc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（沖縄県と全国の比較）</a:t>
            </a:r>
            <a:endParaRPr lang="ja-JP" altLang="ja-JP" sz="2000" b="1" spc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7270" y="140216"/>
            <a:ext cx="1186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000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学習課題</a:t>
            </a:r>
            <a:endParaRPr lang="en-US" altLang="ja-JP" sz="2000" kern="100" dirty="0"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100" dirty="0"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大正時代から昭和初期、沖縄の人々の社会生活はどう変わっていったか」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ワイド画面</PresentationFormat>
  <Paragraphs>210</Paragraphs>
  <Slides>17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30" baseType="lpstr">
      <vt:lpstr>ＭＳ Ｐゴシック</vt:lpstr>
      <vt:lpstr>新細明體</vt:lpstr>
      <vt:lpstr>AR P明朝体U</vt:lpstr>
      <vt:lpstr>Arial</vt:lpstr>
      <vt:lpstr>BIZ UDPゴシック</vt:lpstr>
      <vt:lpstr>BIZ UDP明朝 Medium</vt:lpstr>
      <vt:lpstr>BIZ UD明朝 Medium</vt:lpstr>
      <vt:lpstr>Calibri</vt:lpstr>
      <vt:lpstr>Calibri Light</vt:lpstr>
      <vt:lpstr>Times New Roman</vt:lpstr>
      <vt:lpstr>游ゴシック</vt:lpstr>
      <vt:lpstr>游明朝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2024-03-31T04:59:17Z</dcterms:created>
  <dcterms:modified xsi:type="dcterms:W3CDTF">2024-03-31T04:59:21Z</dcterms:modified>
</cp:coreProperties>
</file>