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embedTrueTypeFonts="1" saveSubsetFonts="1">
  <p:sldMasterIdLst>
    <p:sldMasterId id="2147483648" r:id="rId1"/>
  </p:sldMasterIdLst>
  <p:notesMasterIdLst>
    <p:notesMasterId r:id="rId14"/>
  </p:notesMasterIdLst>
  <p:handoutMasterIdLst>
    <p:handoutMasterId r:id="rId15"/>
  </p:handoutMasterIdLst>
  <p:sldIdLst>
    <p:sldId id="257" r:id="rId2"/>
    <p:sldId id="266" r:id="rId3"/>
    <p:sldId id="258" r:id="rId4"/>
    <p:sldId id="259" r:id="rId5"/>
    <p:sldId id="260" r:id="rId6"/>
    <p:sldId id="262" r:id="rId7"/>
    <p:sldId id="263" r:id="rId8"/>
    <p:sldId id="269" r:id="rId9"/>
    <p:sldId id="265" r:id="rId10"/>
    <p:sldId id="268" r:id="rId11"/>
    <p:sldId id="267" r:id="rId12"/>
    <p:sldId id="270" r:id="rId13"/>
  </p:sldIdLst>
  <p:sldSz cx="12192000" cy="6858000"/>
  <p:notesSz cx="6735763" cy="9869488"/>
  <p:embeddedFontLst>
    <p:embeddedFont>
      <p:font typeface="ＤＨＰ特太ゴシック体" panose="020B0600070205080204" charset="-128"/>
      <p:regular r:id="rId16"/>
    </p:embeddedFont>
    <p:embeddedFont>
      <p:font typeface="HGPｺﾞｼｯｸE" panose="020B0600070205080204" charset="-128"/>
      <p:regular r:id="rId17"/>
    </p:embeddedFont>
    <p:embeddedFont>
      <p:font typeface="HGS創英ﾌﾟﾚｾﾞﾝｽEB" panose="020B0600070205080204" charset="-128"/>
      <p:regular r:id="rId18"/>
    </p:embeddedFont>
    <p:embeddedFont>
      <p:font typeface="BIZ UDPゴシック" panose="020B0400000000000000" pitchFamily="50" charset="-128"/>
      <p:regular r:id="rId19"/>
      <p:bold r:id="rId20"/>
    </p:embeddedFont>
    <p:embeddedFont>
      <p:font typeface="BIZ UDP明朝 Medium" panose="02020500000000000000" pitchFamily="18" charset="-128"/>
      <p:regular r:id="rId21"/>
    </p:embeddedFont>
    <p:embeddedFont>
      <p:font typeface="BIZ UD明朝 Medium" panose="02020500000000000000" pitchFamily="17" charset="-128"/>
      <p:regular r:id="rId22"/>
    </p:embeddedFont>
    <p:embeddedFont>
      <p:font typeface="游ゴシック" panose="020B0400000000000000" pitchFamily="50" charset="-128"/>
      <p:regular r:id="rId23"/>
      <p:bold r:id="rId24"/>
    </p:embeddedFont>
    <p:embeddedFont>
      <p:font typeface="游ゴシック Light" panose="020B0300000000000000" pitchFamily="50" charset="-128"/>
      <p:regular r:id="rId25"/>
    </p:embeddedFont>
  </p:embeddedFontLst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modifyVerifier cryptProviderType="rsaAES" cryptAlgorithmClass="hash" cryptAlgorithmType="typeAny" cryptAlgorithmSid="14" spinCount="100000" saltData="+0re+5vMPkIChfL3dQbGkQ==" hashData="RNGdeAVFw4yljyYaPZbBZou6JRqnGDEsH5LP8N5JXi8uT8aiCCPr83R4tioXcd+bSYG9RZGrPvbB8x4NcKkR3w=="/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66"/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  <p:ext uri="{1BD7E111-0CB8-44D6-8891-C1BB2F81B7CC}">
      <p1710:readonlyRecommended xmlns:p1710="http://schemas.microsoft.com/office/powerpoint/2017/10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0245" autoAdjust="0"/>
    <p:restoredTop sz="94660"/>
  </p:normalViewPr>
  <p:slideViewPr>
    <p:cSldViewPr snapToGrid="0">
      <p:cViewPr varScale="1">
        <p:scale>
          <a:sx n="113" d="100"/>
          <a:sy n="113" d="100"/>
        </p:scale>
        <p:origin x="78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71" d="100"/>
          <a:sy n="71" d="100"/>
        </p:scale>
        <p:origin x="2118" y="7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3.fntdata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font" Target="fonts/font6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2.fntdata"/><Relationship Id="rId25" Type="http://schemas.openxmlformats.org/officeDocument/2006/relationships/font" Target="fonts/font10.fntdata"/><Relationship Id="rId2" Type="http://schemas.openxmlformats.org/officeDocument/2006/relationships/slide" Target="slides/slide1.xml"/><Relationship Id="rId16" Type="http://schemas.openxmlformats.org/officeDocument/2006/relationships/font" Target="fonts/font1.fntdata"/><Relationship Id="rId20" Type="http://schemas.openxmlformats.org/officeDocument/2006/relationships/font" Target="fonts/font5.fntdata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9.fntdata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23" Type="http://schemas.openxmlformats.org/officeDocument/2006/relationships/font" Target="fonts/font8.fntdata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font" Target="fonts/font4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Relationship Id="rId22" Type="http://schemas.openxmlformats.org/officeDocument/2006/relationships/font" Target="fonts/font7.fntdata"/><Relationship Id="rId27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5351929" cy="49518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kumimoji="1" lang="ja-JP" altLang="en-US" dirty="0"/>
              <a:t>教材（新政府の旧慣温存政策は、必要であったか、必要でなかったか）</a:t>
            </a:r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2"/>
          </p:nvPr>
        </p:nvSpPr>
        <p:spPr>
          <a:xfrm>
            <a:off x="0" y="9374302"/>
            <a:ext cx="2918831" cy="4951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kumimoji="1" lang="ja-JP" altLang="en-US" dirty="0"/>
              <a:t>近代沖縄史料デジタル化事業</a:t>
            </a:r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3"/>
          </p:nvPr>
        </p:nvSpPr>
        <p:spPr>
          <a:xfrm>
            <a:off x="3815373" y="9374302"/>
            <a:ext cx="2918831" cy="4951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12DD8DC-57BE-413F-B6E3-5F9E4388D42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9133166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18794" cy="49545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15885" y="0"/>
            <a:ext cx="2918794" cy="49545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24C9171-25FA-4B49-AEC2-94248B144B7F}" type="datetimeFigureOut">
              <a:rPr kumimoji="1" lang="ja-JP" altLang="en-US" smtClean="0"/>
              <a:t>2024/3/31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407988" y="1233488"/>
            <a:ext cx="5919787" cy="3330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73902" y="4749822"/>
            <a:ext cx="5387960" cy="3886853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1" y="9374036"/>
            <a:ext cx="2918794" cy="49545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15885" y="9374036"/>
            <a:ext cx="2918794" cy="49545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A68C98E-77C4-4136-9E07-27E0E788048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606888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68C98E-77C4-4136-9E07-27E0E788048A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0015906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ja-JP" altLang="en-US"/>
              <a:t>マスター サブタイトルの書式設定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75B8FD-572B-4FE8-BAF7-6224B97370B2}" type="datetimeFigureOut">
              <a:rPr kumimoji="1" lang="ja-JP" altLang="en-US" smtClean="0"/>
              <a:t>2024/3/31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8024A2-29B7-4159-A010-F29F9EAEB8D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225310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75B8FD-572B-4FE8-BAF7-6224B97370B2}" type="datetimeFigureOut">
              <a:rPr kumimoji="1" lang="ja-JP" altLang="en-US" smtClean="0"/>
              <a:t>2024/3/31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8024A2-29B7-4159-A010-F29F9EAEB8D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765669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75B8FD-572B-4FE8-BAF7-6224B97370B2}" type="datetimeFigureOut">
              <a:rPr kumimoji="1" lang="ja-JP" altLang="en-US" smtClean="0"/>
              <a:t>2024/3/31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8024A2-29B7-4159-A010-F29F9EAEB8D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216751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75B8FD-572B-4FE8-BAF7-6224B97370B2}" type="datetimeFigureOut">
              <a:rPr kumimoji="1" lang="ja-JP" altLang="en-US" smtClean="0"/>
              <a:t>2024/3/31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8024A2-29B7-4159-A010-F29F9EAEB8D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664531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75B8FD-572B-4FE8-BAF7-6224B97370B2}" type="datetimeFigureOut">
              <a:rPr kumimoji="1" lang="ja-JP" altLang="en-US" smtClean="0"/>
              <a:t>2024/3/31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8024A2-29B7-4159-A010-F29F9EAEB8D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945405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75B8FD-572B-4FE8-BAF7-6224B97370B2}" type="datetimeFigureOut">
              <a:rPr kumimoji="1" lang="ja-JP" altLang="en-US" smtClean="0"/>
              <a:t>2024/3/31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8024A2-29B7-4159-A010-F29F9EAEB8D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342762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75B8FD-572B-4FE8-BAF7-6224B97370B2}" type="datetimeFigureOut">
              <a:rPr kumimoji="1" lang="ja-JP" altLang="en-US" smtClean="0"/>
              <a:t>2024/3/31</a:t>
            </a:fld>
            <a:endParaRPr kumimoji="1" lang="ja-JP" altLang="en-US"/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8024A2-29B7-4159-A010-F29F9EAEB8D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428540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75B8FD-572B-4FE8-BAF7-6224B97370B2}" type="datetimeFigureOut">
              <a:rPr kumimoji="1" lang="ja-JP" altLang="en-US" smtClean="0"/>
              <a:t>2024/3/31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8024A2-29B7-4159-A010-F29F9EAEB8D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318697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75B8FD-572B-4FE8-BAF7-6224B97370B2}" type="datetimeFigureOut">
              <a:rPr kumimoji="1" lang="ja-JP" altLang="en-US" smtClean="0"/>
              <a:t>2024/3/31</a:t>
            </a:fld>
            <a:endParaRPr kumimoji="1" lang="ja-JP" altLang="en-US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8024A2-29B7-4159-A010-F29F9EAEB8D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326335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75B8FD-572B-4FE8-BAF7-6224B97370B2}" type="datetimeFigureOut">
              <a:rPr kumimoji="1" lang="ja-JP" altLang="en-US" smtClean="0"/>
              <a:t>2024/3/31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8024A2-29B7-4159-A010-F29F9EAEB8D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964240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75B8FD-572B-4FE8-BAF7-6224B97370B2}" type="datetimeFigureOut">
              <a:rPr kumimoji="1" lang="ja-JP" altLang="en-US" smtClean="0"/>
              <a:t>2024/3/31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8024A2-29B7-4159-A010-F29F9EAEB8D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368611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75B8FD-572B-4FE8-BAF7-6224B97370B2}" type="datetimeFigureOut">
              <a:rPr kumimoji="1" lang="ja-JP" altLang="en-US" smtClean="0"/>
              <a:t>2024/3/31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024A2-29B7-4159-A010-F29F9EAEB8D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491630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wmf"/><Relationship Id="rId4" Type="http://schemas.openxmlformats.org/officeDocument/2006/relationships/image" Target="../media/image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microsoft.com/office/2007/relationships/hdphoto" Target="../media/hdphoto3.wdp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wmf"/><Relationship Id="rId5" Type="http://schemas.openxmlformats.org/officeDocument/2006/relationships/image" Target="../media/image3.jpeg"/><Relationship Id="rId4" Type="http://schemas.microsoft.com/office/2007/relationships/hdphoto" Target="../media/hdphoto4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グループ化 43"/>
          <p:cNvGrpSpPr/>
          <p:nvPr/>
        </p:nvGrpSpPr>
        <p:grpSpPr>
          <a:xfrm>
            <a:off x="5208104" y="582900"/>
            <a:ext cx="6711986" cy="5009121"/>
            <a:chOff x="5292780" y="501334"/>
            <a:chExt cx="6711986" cy="5009121"/>
          </a:xfrm>
        </p:grpSpPr>
        <p:sp>
          <p:nvSpPr>
            <p:cNvPr id="18" name="テキスト ボックス 17"/>
            <p:cNvSpPr txBox="1"/>
            <p:nvPr/>
          </p:nvSpPr>
          <p:spPr>
            <a:xfrm>
              <a:off x="5292780" y="501334"/>
              <a:ext cx="6711986" cy="172354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Bef>
                  <a:spcPts val="600"/>
                </a:spcBef>
              </a:pPr>
              <a:r>
                <a:rPr kumimoji="1" lang="ja-JP" altLang="en-US" sz="3200" b="1" dirty="0"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「次の政策は</a:t>
              </a:r>
              <a:endParaRPr kumimoji="1" lang="en-US" altLang="ja-JP" sz="3200" b="1" dirty="0">
                <a:latin typeface="BIZ UDPゴシック" panose="020B0400000000000000" pitchFamily="50" charset="-128"/>
                <a:ea typeface="BIZ UDPゴシック" panose="020B0400000000000000" pitchFamily="50" charset="-128"/>
              </a:endParaRPr>
            </a:p>
            <a:p>
              <a:pPr>
                <a:spcBef>
                  <a:spcPts val="600"/>
                </a:spcBef>
              </a:pPr>
              <a:r>
                <a:rPr kumimoji="1" lang="ja-JP" altLang="en-US" sz="3200" b="1" dirty="0"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　沖縄でいつ始まったのか？</a:t>
              </a:r>
              <a:endParaRPr kumimoji="1" lang="en-US" altLang="ja-JP" sz="3200" b="1" dirty="0">
                <a:latin typeface="BIZ UDPゴシック" panose="020B0400000000000000" pitchFamily="50" charset="-128"/>
                <a:ea typeface="BIZ UDPゴシック" panose="020B0400000000000000" pitchFamily="50" charset="-128"/>
              </a:endParaRPr>
            </a:p>
            <a:p>
              <a:pPr algn="r">
                <a:spcBef>
                  <a:spcPts val="600"/>
                </a:spcBef>
              </a:pPr>
              <a:r>
                <a:rPr lang="ja-JP" altLang="en-US" sz="3200" b="1" dirty="0"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予想し</a:t>
              </a:r>
              <a:r>
                <a:rPr kumimoji="1" lang="ja-JP" altLang="en-US" sz="3200" b="1" dirty="0"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自分の年表</a:t>
              </a:r>
              <a:r>
                <a:rPr lang="ja-JP" altLang="en-US" sz="3200" b="1" dirty="0"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に</a:t>
              </a:r>
              <a:r>
                <a:rPr kumimoji="1" lang="ja-JP" altLang="en-US" sz="3200" b="1" dirty="0"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書き加えよう」</a:t>
              </a:r>
              <a:endParaRPr kumimoji="1" lang="en-US" altLang="ja-JP" sz="3200" b="1" dirty="0">
                <a:latin typeface="BIZ UDPゴシック" panose="020B0400000000000000" pitchFamily="50" charset="-128"/>
                <a:ea typeface="BIZ UDPゴシック" panose="020B0400000000000000" pitchFamily="50" charset="-128"/>
              </a:endParaRPr>
            </a:p>
          </p:txBody>
        </p:sp>
        <p:sp>
          <p:nvSpPr>
            <p:cNvPr id="43" name="正方形/長方形 42"/>
            <p:cNvSpPr/>
            <p:nvPr/>
          </p:nvSpPr>
          <p:spPr>
            <a:xfrm>
              <a:off x="5678872" y="2740466"/>
              <a:ext cx="5663613" cy="276998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spcBef>
                  <a:spcPts val="1200"/>
                </a:spcBef>
              </a:pPr>
              <a:r>
                <a:rPr lang="ja-JP" altLang="en-US" sz="3600" b="1" dirty="0"/>
                <a:t>１</a:t>
              </a:r>
              <a:r>
                <a:rPr lang="en-US" altLang="ja-JP" sz="3600" b="1" dirty="0"/>
                <a:t>.</a:t>
              </a:r>
              <a:r>
                <a:rPr lang="ja-JP" altLang="en-US" sz="3600" b="1" dirty="0"/>
                <a:t>普通教育</a:t>
              </a:r>
            </a:p>
            <a:p>
              <a:pPr>
                <a:spcBef>
                  <a:spcPts val="1200"/>
                </a:spcBef>
              </a:pPr>
              <a:r>
                <a:rPr lang="ja-JP" altLang="en-US" sz="3600" b="1" dirty="0"/>
                <a:t>２</a:t>
              </a:r>
              <a:r>
                <a:rPr lang="en-US" altLang="ja-JP" sz="3600" b="1" dirty="0"/>
                <a:t>.</a:t>
              </a:r>
              <a:r>
                <a:rPr lang="ja-JP" altLang="en-US" sz="3600" b="1" dirty="0"/>
                <a:t>徴兵令　</a:t>
              </a:r>
              <a:endParaRPr lang="en-US" altLang="ja-JP" sz="3600" b="1" dirty="0"/>
            </a:p>
            <a:p>
              <a:pPr>
                <a:spcBef>
                  <a:spcPts val="1200"/>
                </a:spcBef>
              </a:pPr>
              <a:r>
                <a:rPr lang="ja-JP" altLang="en-US" sz="3600" b="1" dirty="0"/>
                <a:t>３</a:t>
              </a:r>
              <a:r>
                <a:rPr lang="en-US" altLang="ja-JP" sz="3600" b="1" dirty="0"/>
                <a:t>.</a:t>
              </a:r>
              <a:r>
                <a:rPr lang="ja-JP" altLang="en-US" sz="3600" b="1" dirty="0"/>
                <a:t>土地整理事業</a:t>
              </a:r>
              <a:r>
                <a:rPr lang="en-US" altLang="ja-JP" sz="2800" b="1" dirty="0"/>
                <a:t>(</a:t>
              </a:r>
              <a:r>
                <a:rPr lang="ja-JP" altLang="en-US" sz="2800" b="1" dirty="0"/>
                <a:t>地租改正</a:t>
              </a:r>
              <a:r>
                <a:rPr lang="en-US" altLang="ja-JP" sz="2800" b="1" dirty="0"/>
                <a:t>)</a:t>
              </a:r>
              <a:r>
                <a:rPr lang="ja-JP" altLang="en-US" sz="3600" b="1" dirty="0"/>
                <a:t>　</a:t>
              </a:r>
              <a:endParaRPr lang="en-US" altLang="ja-JP" sz="3600" b="1" dirty="0"/>
            </a:p>
            <a:p>
              <a:pPr>
                <a:spcBef>
                  <a:spcPts val="1200"/>
                </a:spcBef>
              </a:pPr>
              <a:r>
                <a:rPr lang="ja-JP" altLang="en-US" sz="3600" b="1" dirty="0"/>
                <a:t>４</a:t>
              </a:r>
              <a:r>
                <a:rPr lang="en-US" altLang="ja-JP" sz="3600" b="1" dirty="0"/>
                <a:t>.</a:t>
              </a:r>
              <a:r>
                <a:rPr lang="ja-JP" altLang="en-US" sz="3600" b="1" dirty="0"/>
                <a:t>国政選挙</a:t>
              </a:r>
            </a:p>
          </p:txBody>
        </p:sp>
      </p:grpSp>
      <p:pic>
        <p:nvPicPr>
          <p:cNvPr id="2" name="図 1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100000"/>
                    </a14:imgEffect>
                    <a14:imgEffect>
                      <a14:brightnessContrast bright="21000"/>
                    </a14:imgEffect>
                  </a14:imgLayer>
                </a14:imgProps>
              </a:ext>
            </a:extLst>
          </a:blip>
          <a:srcRect l="53986" t="21017" r="18816" b="11973"/>
          <a:stretch/>
        </p:blipFill>
        <p:spPr>
          <a:xfrm>
            <a:off x="192827" y="107815"/>
            <a:ext cx="4701898" cy="6682950"/>
          </a:xfrm>
          <a:prstGeom prst="rect">
            <a:avLst/>
          </a:prstGeom>
        </p:spPr>
      </p:pic>
      <p:sp>
        <p:nvSpPr>
          <p:cNvPr id="4" name="正方形/長方形 3"/>
          <p:cNvSpPr/>
          <p:nvPr/>
        </p:nvSpPr>
        <p:spPr>
          <a:xfrm>
            <a:off x="267410" y="1623288"/>
            <a:ext cx="3650128" cy="228341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" name="正方形/長方形 6"/>
          <p:cNvSpPr/>
          <p:nvPr/>
        </p:nvSpPr>
        <p:spPr>
          <a:xfrm>
            <a:off x="267409" y="2398226"/>
            <a:ext cx="4318054" cy="210589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正方形/長方形 7"/>
          <p:cNvSpPr/>
          <p:nvPr/>
        </p:nvSpPr>
        <p:spPr>
          <a:xfrm>
            <a:off x="267409" y="5729292"/>
            <a:ext cx="3126535" cy="231669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pSp>
        <p:nvGrpSpPr>
          <p:cNvPr id="17" name="グループ化 16"/>
          <p:cNvGrpSpPr/>
          <p:nvPr/>
        </p:nvGrpSpPr>
        <p:grpSpPr>
          <a:xfrm>
            <a:off x="267410" y="1886797"/>
            <a:ext cx="3975075" cy="3558293"/>
            <a:chOff x="372776" y="2339594"/>
            <a:chExt cx="3753572" cy="3794655"/>
          </a:xfrm>
        </p:grpSpPr>
        <p:grpSp>
          <p:nvGrpSpPr>
            <p:cNvPr id="12" name="グループ化 11"/>
            <p:cNvGrpSpPr/>
            <p:nvPr/>
          </p:nvGrpSpPr>
          <p:grpSpPr>
            <a:xfrm>
              <a:off x="372776" y="2339594"/>
              <a:ext cx="3753572" cy="2698004"/>
              <a:chOff x="432710" y="2339594"/>
              <a:chExt cx="2974867" cy="2698004"/>
            </a:xfrm>
          </p:grpSpPr>
          <p:sp>
            <p:nvSpPr>
              <p:cNvPr id="10" name="正方形/長方形 9"/>
              <p:cNvSpPr/>
              <p:nvPr/>
            </p:nvSpPr>
            <p:spPr>
              <a:xfrm>
                <a:off x="432711" y="2339594"/>
                <a:ext cx="2208207" cy="243509"/>
              </a:xfrm>
              <a:prstGeom prst="rect">
                <a:avLst/>
              </a:prstGeom>
              <a:noFill/>
              <a:ln w="19050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1" name="正方形/長方形 10"/>
              <p:cNvSpPr/>
              <p:nvPr/>
            </p:nvSpPr>
            <p:spPr>
              <a:xfrm>
                <a:off x="432710" y="4756362"/>
                <a:ext cx="2974867" cy="281236"/>
              </a:xfrm>
              <a:prstGeom prst="rect">
                <a:avLst/>
              </a:prstGeom>
              <a:noFill/>
              <a:ln w="285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p:sp>
          <p:nvSpPr>
            <p:cNvPr id="16" name="正方形/長方形 15"/>
            <p:cNvSpPr/>
            <p:nvPr/>
          </p:nvSpPr>
          <p:spPr>
            <a:xfrm>
              <a:off x="376462" y="5865523"/>
              <a:ext cx="2904874" cy="268726"/>
            </a:xfrm>
            <a:prstGeom prst="rect">
              <a:avLst/>
            </a:prstGeom>
            <a:noFill/>
            <a:ln w="190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9" name="正方形/長方形 8"/>
          <p:cNvSpPr/>
          <p:nvPr/>
        </p:nvSpPr>
        <p:spPr>
          <a:xfrm>
            <a:off x="267409" y="2143823"/>
            <a:ext cx="2950651" cy="219816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62684490"/>
      </p:ext>
    </p:extLst>
  </p:cSld>
  <p:clrMapOvr>
    <a:masterClrMapping/>
  </p:clrMapOvr>
  <p:transition advTm="1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 animBg="1"/>
      <p:bldP spid="8" grpId="0" animBg="1"/>
      <p:bldP spid="9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160486" y="2109741"/>
            <a:ext cx="11820843" cy="2330330"/>
          </a:xfrm>
        </p:spPr>
        <p:txBody>
          <a:bodyPr>
            <a:noAutofit/>
          </a:bodyPr>
          <a:lstStyle/>
          <a:p>
            <a:pPr marL="358775" algn="l">
              <a:lnSpc>
                <a:spcPct val="150000"/>
              </a:lnSpc>
              <a:spcAft>
                <a:spcPts val="1200"/>
              </a:spcAft>
            </a:pPr>
            <a:r>
              <a:rPr lang="ja-JP" altLang="en-US" sz="3600" b="1" dirty="0">
                <a:solidFill>
                  <a:srgbClr val="0070C0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４．まとめ</a:t>
            </a:r>
            <a:r>
              <a:rPr lang="en-US" altLang="ja-JP" sz="3600" b="1" dirty="0">
                <a:solidFill>
                  <a:srgbClr val="0070C0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【</a:t>
            </a:r>
            <a:r>
              <a:rPr lang="ja-JP" altLang="en-US" sz="3600" b="1" dirty="0">
                <a:solidFill>
                  <a:srgbClr val="0070C0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個⇒全</a:t>
            </a:r>
            <a:r>
              <a:rPr lang="en-US" altLang="ja-JP" sz="3600" b="1" dirty="0">
                <a:solidFill>
                  <a:srgbClr val="0070C0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】</a:t>
            </a:r>
            <a:br>
              <a:rPr lang="en-US" altLang="ja-JP" sz="3600" b="1" dirty="0">
                <a:solidFill>
                  <a:srgbClr val="0070C0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</a:br>
            <a:br>
              <a:rPr lang="en-US" altLang="ja-JP" sz="1100" dirty="0"/>
            </a:br>
            <a:r>
              <a:rPr lang="ja-JP" altLang="en-US" sz="4400" dirty="0"/>
              <a:t>　</a:t>
            </a:r>
            <a:r>
              <a:rPr lang="ja-JP" altLang="en-US" sz="4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「あなたは新政府の旧慣温存政策は、</a:t>
            </a:r>
            <a:br>
              <a:rPr lang="en-US" altLang="ja-JP" sz="4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IZ UDPゴシック" panose="020B0400000000000000" pitchFamily="50" charset="-128"/>
                <a:ea typeface="BIZ UDPゴシック" panose="020B0400000000000000" pitchFamily="50" charset="-128"/>
              </a:rPr>
            </a:br>
            <a:r>
              <a:rPr lang="ja-JP" altLang="en-US" sz="4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　　　必要であったと思いますか、</a:t>
            </a:r>
            <a:br>
              <a:rPr lang="en-US" altLang="ja-JP" sz="4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IZ UDPゴシック" panose="020B0400000000000000" pitchFamily="50" charset="-128"/>
                <a:ea typeface="BIZ UDPゴシック" panose="020B0400000000000000" pitchFamily="50" charset="-128"/>
              </a:rPr>
            </a:br>
            <a:r>
              <a:rPr lang="ja-JP" altLang="en-US" sz="4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　　　それとも必要なかったと思いますか」</a:t>
            </a:r>
            <a:endParaRPr kumimoji="1" lang="ja-JP" altLang="en-US" sz="4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6076902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000"/>
    </mc:Choice>
    <mc:Fallback xmlns="">
      <p:transition spd="slow" advTm="6000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572621" y="1395229"/>
            <a:ext cx="10894450" cy="2330330"/>
          </a:xfrm>
        </p:spPr>
        <p:txBody>
          <a:bodyPr>
            <a:noAutofit/>
          </a:bodyPr>
          <a:lstStyle/>
          <a:p>
            <a:pPr algn="l">
              <a:lnSpc>
                <a:spcPct val="150000"/>
              </a:lnSpc>
              <a:spcAft>
                <a:spcPts val="1200"/>
              </a:spcAft>
            </a:pPr>
            <a:r>
              <a:rPr lang="ja-JP" altLang="en-US" sz="3600" b="1" dirty="0">
                <a:solidFill>
                  <a:srgbClr val="0070C0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５．振り返り</a:t>
            </a:r>
            <a:r>
              <a:rPr lang="en-US" altLang="ja-JP" sz="3600" b="1" dirty="0">
                <a:solidFill>
                  <a:srgbClr val="0070C0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【</a:t>
            </a:r>
            <a:r>
              <a:rPr lang="ja-JP" altLang="en-US" sz="3600" b="1" dirty="0">
                <a:solidFill>
                  <a:srgbClr val="0070C0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個</a:t>
            </a:r>
            <a:r>
              <a:rPr lang="en-US" altLang="ja-JP" sz="3600" b="1" dirty="0">
                <a:solidFill>
                  <a:srgbClr val="0070C0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】</a:t>
            </a:r>
            <a:br>
              <a:rPr lang="en-US" altLang="ja-JP" sz="3600" b="1" dirty="0">
                <a:solidFill>
                  <a:srgbClr val="0070C0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</a:br>
            <a:br>
              <a:rPr lang="en-US" altLang="ja-JP" sz="1100" dirty="0"/>
            </a:br>
            <a:r>
              <a:rPr lang="ja-JP" altLang="en-US" sz="4400" dirty="0"/>
              <a:t>　</a:t>
            </a:r>
            <a:r>
              <a:rPr lang="ja-JP" alt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単元シートのまとめ</a:t>
            </a:r>
            <a:br>
              <a:rPr lang="en-US" altLang="ja-JP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IZ UDPゴシック" panose="020B0400000000000000" pitchFamily="50" charset="-128"/>
                <a:ea typeface="BIZ UDPゴシック" panose="020B0400000000000000" pitchFamily="50" charset="-128"/>
              </a:rPr>
            </a:br>
            <a:endParaRPr kumimoji="1" lang="ja-JP" altLang="en-US" sz="4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6036166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000"/>
    </mc:Choice>
    <mc:Fallback xmlns="">
      <p:transition spd="slow" advTm="5000"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正方形/長方形 2"/>
          <p:cNvSpPr/>
          <p:nvPr/>
        </p:nvSpPr>
        <p:spPr>
          <a:xfrm>
            <a:off x="572621" y="1360259"/>
            <a:ext cx="11619379" cy="20928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1200"/>
              </a:spcAft>
            </a:pPr>
            <a:r>
              <a:rPr lang="ja-JP" alt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発展課題</a:t>
            </a:r>
            <a:endParaRPr lang="en-US" altLang="ja-JP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pPr>
              <a:lnSpc>
                <a:spcPct val="150000"/>
              </a:lnSpc>
              <a:spcAft>
                <a:spcPts val="1200"/>
              </a:spcAft>
            </a:pPr>
            <a:r>
              <a:rPr lang="ja-JP" alt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　「旧慣温存政策はいつ終わったと思いますか」</a:t>
            </a:r>
          </a:p>
        </p:txBody>
      </p:sp>
    </p:spTree>
    <p:extLst>
      <p:ext uri="{BB962C8B-B14F-4D97-AF65-F5344CB8AC3E}">
        <p14:creationId xmlns:p14="http://schemas.microsoft.com/office/powerpoint/2010/main" val="32088302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000"/>
    </mc:Choice>
    <mc:Fallback xmlns="">
      <p:transition spd="slow" advTm="5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" name="図 34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100000"/>
                    </a14:imgEffect>
                    <a14:imgEffect>
                      <a14:brightnessContrast bright="21000"/>
                    </a14:imgEffect>
                  </a14:imgLayer>
                </a14:imgProps>
              </a:ext>
            </a:extLst>
          </a:blip>
          <a:srcRect l="53986" t="21017" r="18816" b="11973"/>
          <a:stretch/>
        </p:blipFill>
        <p:spPr>
          <a:xfrm>
            <a:off x="85281" y="92329"/>
            <a:ext cx="5286920" cy="6284719"/>
          </a:xfrm>
          <a:prstGeom prst="rect">
            <a:avLst/>
          </a:prstGeom>
        </p:spPr>
      </p:pic>
      <p:sp>
        <p:nvSpPr>
          <p:cNvPr id="4" name="正方形/長方形 3"/>
          <p:cNvSpPr/>
          <p:nvPr/>
        </p:nvSpPr>
        <p:spPr>
          <a:xfrm>
            <a:off x="164474" y="1516701"/>
            <a:ext cx="3828979" cy="217702"/>
          </a:xfrm>
          <a:prstGeom prst="rect">
            <a:avLst/>
          </a:prstGeom>
          <a:noFill/>
          <a:ln w="254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" name="正方形/長方形 6"/>
          <p:cNvSpPr/>
          <p:nvPr/>
        </p:nvSpPr>
        <p:spPr>
          <a:xfrm>
            <a:off x="166814" y="2249150"/>
            <a:ext cx="4476513" cy="205044"/>
          </a:xfrm>
          <a:prstGeom prst="rect">
            <a:avLst/>
          </a:prstGeom>
          <a:noFill/>
          <a:ln w="254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正方形/長方形 7"/>
          <p:cNvSpPr/>
          <p:nvPr/>
        </p:nvSpPr>
        <p:spPr>
          <a:xfrm>
            <a:off x="171531" y="5367222"/>
            <a:ext cx="3338178" cy="240342"/>
          </a:xfrm>
          <a:prstGeom prst="rect">
            <a:avLst/>
          </a:prstGeom>
          <a:noFill/>
          <a:ln w="254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正方形/長方形 8"/>
          <p:cNvSpPr/>
          <p:nvPr/>
        </p:nvSpPr>
        <p:spPr>
          <a:xfrm>
            <a:off x="166813" y="2001224"/>
            <a:ext cx="3156965" cy="216225"/>
          </a:xfrm>
          <a:prstGeom prst="rect">
            <a:avLst/>
          </a:prstGeom>
          <a:noFill/>
          <a:ln w="254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pSp>
        <p:nvGrpSpPr>
          <p:cNvPr id="44" name="グループ化 43"/>
          <p:cNvGrpSpPr/>
          <p:nvPr/>
        </p:nvGrpSpPr>
        <p:grpSpPr>
          <a:xfrm>
            <a:off x="5372201" y="246976"/>
            <a:ext cx="6801823" cy="4250908"/>
            <a:chOff x="5335805" y="347222"/>
            <a:chExt cx="6801823" cy="4250908"/>
          </a:xfrm>
        </p:grpSpPr>
        <p:sp>
          <p:nvSpPr>
            <p:cNvPr id="18" name="テキスト ボックス 17"/>
            <p:cNvSpPr txBox="1"/>
            <p:nvPr/>
          </p:nvSpPr>
          <p:spPr>
            <a:xfrm>
              <a:off x="5335805" y="347222"/>
              <a:ext cx="6668961" cy="89255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sz="2600" b="1" dirty="0"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「次の政策は沖縄でいつ始まったのか？</a:t>
              </a:r>
              <a:endParaRPr kumimoji="1" lang="en-US" altLang="ja-JP" sz="2600" b="1" dirty="0">
                <a:latin typeface="BIZ UDPゴシック" panose="020B0400000000000000" pitchFamily="50" charset="-128"/>
                <a:ea typeface="BIZ UDPゴシック" panose="020B0400000000000000" pitchFamily="50" charset="-128"/>
              </a:endParaRPr>
            </a:p>
            <a:p>
              <a:pPr algn="r"/>
              <a:r>
                <a:rPr lang="ja-JP" altLang="en-US" sz="2600" b="1" dirty="0"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予想し</a:t>
              </a:r>
              <a:r>
                <a:rPr kumimoji="1" lang="ja-JP" altLang="en-US" sz="2600" b="1" dirty="0"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自分の年表</a:t>
              </a:r>
              <a:r>
                <a:rPr lang="ja-JP" altLang="en-US" sz="2600" b="1" dirty="0"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に</a:t>
              </a:r>
              <a:r>
                <a:rPr kumimoji="1" lang="ja-JP" altLang="en-US" sz="2600" b="1" dirty="0"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書き加えよう」</a:t>
              </a:r>
              <a:endParaRPr kumimoji="1" lang="en-US" altLang="ja-JP" sz="2600" b="1" dirty="0">
                <a:latin typeface="BIZ UDPゴシック" panose="020B0400000000000000" pitchFamily="50" charset="-128"/>
                <a:ea typeface="BIZ UDPゴシック" panose="020B0400000000000000" pitchFamily="50" charset="-128"/>
              </a:endParaRPr>
            </a:p>
          </p:txBody>
        </p:sp>
        <p:sp>
          <p:nvSpPr>
            <p:cNvPr id="43" name="正方形/長方形 42"/>
            <p:cNvSpPr/>
            <p:nvPr/>
          </p:nvSpPr>
          <p:spPr>
            <a:xfrm>
              <a:off x="8459165" y="4136465"/>
              <a:ext cx="3678463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spcBef>
                  <a:spcPts val="600"/>
                </a:spcBef>
              </a:pPr>
              <a:r>
                <a:rPr lang="ja-JP" altLang="en-US" sz="2400" b="1" dirty="0"/>
                <a:t>　</a:t>
              </a:r>
              <a:endParaRPr lang="en-US" altLang="ja-JP" sz="2400" b="1" dirty="0"/>
            </a:p>
          </p:txBody>
        </p:sp>
      </p:grpSp>
      <p:graphicFrame>
        <p:nvGraphicFramePr>
          <p:cNvPr id="2" name="表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77564472"/>
              </p:ext>
            </p:extLst>
          </p:nvPr>
        </p:nvGraphicFramePr>
        <p:xfrm>
          <a:off x="5408597" y="1279408"/>
          <a:ext cx="6523376" cy="253033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24509">
                  <a:extLst>
                    <a:ext uri="{9D8B030D-6E8A-4147-A177-3AD203B41FA5}">
                      <a16:colId xmlns:a16="http://schemas.microsoft.com/office/drawing/2014/main" val="2424947309"/>
                    </a:ext>
                  </a:extLst>
                </a:gridCol>
                <a:gridCol w="2363189">
                  <a:extLst>
                    <a:ext uri="{9D8B030D-6E8A-4147-A177-3AD203B41FA5}">
                      <a16:colId xmlns:a16="http://schemas.microsoft.com/office/drawing/2014/main" val="946807811"/>
                    </a:ext>
                  </a:extLst>
                </a:gridCol>
                <a:gridCol w="1935678">
                  <a:extLst>
                    <a:ext uri="{9D8B030D-6E8A-4147-A177-3AD203B41FA5}">
                      <a16:colId xmlns:a16="http://schemas.microsoft.com/office/drawing/2014/main" val="982731443"/>
                    </a:ext>
                  </a:extLst>
                </a:gridCol>
              </a:tblGrid>
              <a:tr h="402006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2000" b="1" dirty="0">
                          <a:solidFill>
                            <a:schemeClr val="tx1"/>
                          </a:solidFill>
                        </a:rPr>
                        <a:t>政　　策</a:t>
                      </a: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2000" b="1" spc="-150" dirty="0">
                          <a:solidFill>
                            <a:schemeClr val="tx1"/>
                          </a:solidFill>
                        </a:rPr>
                        <a:t>実施</a:t>
                      </a:r>
                      <a:r>
                        <a:rPr kumimoji="1" lang="en-US" altLang="ja-JP" sz="2000" b="1" spc="-150" dirty="0">
                          <a:solidFill>
                            <a:schemeClr val="tx1"/>
                          </a:solidFill>
                        </a:rPr>
                        <a:t>(</a:t>
                      </a:r>
                      <a:r>
                        <a:rPr kumimoji="1" lang="ja-JP" altLang="en-US" sz="2000" b="1" spc="-150" dirty="0">
                          <a:solidFill>
                            <a:schemeClr val="tx1"/>
                          </a:solidFill>
                        </a:rPr>
                        <a:t>沖縄</a:t>
                      </a:r>
                      <a:r>
                        <a:rPr kumimoji="1" lang="en-US" altLang="ja-JP" sz="2000" b="1" spc="-150" dirty="0">
                          <a:solidFill>
                            <a:schemeClr val="tx1"/>
                          </a:solidFill>
                        </a:rPr>
                        <a:t>)</a:t>
                      </a:r>
                      <a:endParaRPr kumimoji="1" lang="ja-JP" altLang="en-US" sz="2000" b="1" spc="-150" dirty="0">
                        <a:solidFill>
                          <a:schemeClr val="tx1"/>
                        </a:solidFill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2000" b="1" spc="-150" dirty="0">
                          <a:solidFill>
                            <a:schemeClr val="tx1"/>
                          </a:solidFill>
                        </a:rPr>
                        <a:t>沖縄県になって</a:t>
                      </a: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35431071"/>
                  </a:ext>
                </a:extLst>
              </a:tr>
              <a:tr h="467044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ja-JP" altLang="en-US" sz="2200" b="1" dirty="0"/>
                        <a:t>１</a:t>
                      </a:r>
                      <a:r>
                        <a:rPr lang="en-US" altLang="ja-JP" sz="2200" b="1" dirty="0"/>
                        <a:t>.</a:t>
                      </a:r>
                      <a:r>
                        <a:rPr lang="ja-JP" altLang="en-US" sz="2200" b="1" dirty="0"/>
                        <a:t>普通教育</a:t>
                      </a:r>
                      <a:endParaRPr kumimoji="1" lang="ja-JP" altLang="en-US" sz="2200" dirty="0"/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2200" dirty="0">
                        <a:latin typeface="BIZ UDPゴシック" panose="020B0400000000000000" pitchFamily="50" charset="-128"/>
                        <a:ea typeface="BIZ UDPゴシック" panose="020B0400000000000000" pitchFamily="50" charset="-128"/>
                      </a:endParaRPr>
                    </a:p>
                  </a:txBody>
                  <a:tcPr marL="36000" marR="36000" marT="36000" marB="36000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2400" b="1" dirty="0">
                        <a:latin typeface="BIZ UDPゴシック" panose="020B0400000000000000" pitchFamily="50" charset="-128"/>
                        <a:ea typeface="BIZ UDPゴシック" panose="020B0400000000000000" pitchFamily="50" charset="-128"/>
                      </a:endParaRPr>
                    </a:p>
                  </a:txBody>
                  <a:tcPr marL="36000" marR="36000" marT="36000" marB="3600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07969750"/>
                  </a:ext>
                </a:extLst>
              </a:tr>
              <a:tr h="467044">
                <a:tc>
                  <a:txBody>
                    <a:bodyPr/>
                    <a:lstStyle/>
                    <a:p>
                      <a:pPr algn="l"/>
                      <a:r>
                        <a:rPr lang="ja-JP" altLang="en-US" sz="2200" b="1"/>
                        <a:t>２</a:t>
                      </a:r>
                      <a:r>
                        <a:rPr lang="en-US" altLang="ja-JP" sz="2200" b="1"/>
                        <a:t>.</a:t>
                      </a:r>
                      <a:r>
                        <a:rPr lang="ja-JP" altLang="en-US" sz="2200" b="1"/>
                        <a:t>徴兵令</a:t>
                      </a:r>
                      <a:endParaRPr kumimoji="1" lang="ja-JP" altLang="en-US" sz="2200" dirty="0"/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kumimoji="1" lang="ja-JP" altLang="en-US" sz="2200" dirty="0">
                        <a:latin typeface="BIZ UDPゴシック" panose="020B0400000000000000" pitchFamily="50" charset="-128"/>
                        <a:ea typeface="BIZ UDPゴシック" panose="020B0400000000000000" pitchFamily="50" charset="-128"/>
                      </a:endParaRPr>
                    </a:p>
                  </a:txBody>
                  <a:tcPr marL="36000" marR="36000" marT="36000" marB="3600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2400" b="1" dirty="0">
                        <a:latin typeface="BIZ UDPゴシック" panose="020B0400000000000000" pitchFamily="50" charset="-128"/>
                        <a:ea typeface="BIZ UDPゴシック" panose="020B0400000000000000" pitchFamily="50" charset="-128"/>
                      </a:endParaRPr>
                    </a:p>
                  </a:txBody>
                  <a:tcPr marL="36000" marR="36000" marT="36000" marB="3600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38151611"/>
                  </a:ext>
                </a:extLst>
              </a:tr>
              <a:tr h="727196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ja-JP" altLang="en-US" sz="2200" b="1" dirty="0"/>
                        <a:t>３</a:t>
                      </a:r>
                      <a:r>
                        <a:rPr lang="en-US" altLang="ja-JP" sz="2200" b="1" dirty="0"/>
                        <a:t>.</a:t>
                      </a:r>
                      <a:r>
                        <a:rPr lang="ja-JP" altLang="en-US" sz="2200" b="1" dirty="0"/>
                        <a:t>土地整理事業</a:t>
                      </a:r>
                      <a:endParaRPr lang="en-US" altLang="ja-JP" sz="2200" b="1" dirty="0"/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ja-JP" sz="1800" b="1" dirty="0"/>
                        <a:t>(</a:t>
                      </a:r>
                      <a:r>
                        <a:rPr lang="ja-JP" altLang="en-US" sz="1800" b="1" dirty="0"/>
                        <a:t>地租改正</a:t>
                      </a:r>
                      <a:r>
                        <a:rPr lang="en-US" altLang="ja-JP" sz="1800" b="1" dirty="0"/>
                        <a:t>)</a:t>
                      </a:r>
                      <a:endParaRPr kumimoji="1" lang="ja-JP" altLang="en-US" sz="1800" dirty="0"/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kumimoji="1" lang="ja-JP" altLang="en-US" sz="2200" spc="0" dirty="0">
                        <a:latin typeface="BIZ UDPゴシック" panose="020B0400000000000000" pitchFamily="50" charset="-128"/>
                        <a:ea typeface="BIZ UDPゴシック" panose="020B0400000000000000" pitchFamily="50" charset="-128"/>
                      </a:endParaRPr>
                    </a:p>
                  </a:txBody>
                  <a:tcPr marL="36000" marR="36000" marT="36000" marB="3600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2400" b="1" dirty="0">
                        <a:latin typeface="BIZ UDPゴシック" panose="020B0400000000000000" pitchFamily="50" charset="-128"/>
                        <a:ea typeface="BIZ UDPゴシック" panose="020B0400000000000000" pitchFamily="50" charset="-128"/>
                      </a:endParaRPr>
                    </a:p>
                  </a:txBody>
                  <a:tcPr marL="36000" marR="36000" marT="36000" marB="3600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18511458"/>
                  </a:ext>
                </a:extLst>
              </a:tr>
              <a:tr h="467044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ja-JP" altLang="en-US" sz="2200" b="1" dirty="0"/>
                        <a:t>４</a:t>
                      </a:r>
                      <a:r>
                        <a:rPr lang="en-US" altLang="ja-JP" sz="2200" b="1" dirty="0"/>
                        <a:t>.</a:t>
                      </a:r>
                      <a:r>
                        <a:rPr lang="ja-JP" altLang="en-US" sz="2200" b="1" dirty="0"/>
                        <a:t>国政選挙</a:t>
                      </a:r>
                      <a:endParaRPr kumimoji="1" lang="ja-JP" altLang="en-US" sz="2200" dirty="0"/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ja-JP" altLang="en-US" sz="1800" dirty="0">
                        <a:latin typeface="BIZ UDPゴシック" panose="020B0400000000000000" pitchFamily="50" charset="-128"/>
                        <a:ea typeface="BIZ UDPゴシック" panose="020B0400000000000000" pitchFamily="50" charset="-128"/>
                      </a:endParaRPr>
                    </a:p>
                  </a:txBody>
                  <a:tcPr marL="36000" marR="36000" marT="36000" marB="3600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2400" b="1" dirty="0">
                        <a:latin typeface="BIZ UDPゴシック" panose="020B0400000000000000" pitchFamily="50" charset="-128"/>
                        <a:ea typeface="BIZ UDPゴシック" panose="020B0400000000000000" pitchFamily="50" charset="-128"/>
                      </a:endParaRPr>
                    </a:p>
                  </a:txBody>
                  <a:tcPr marL="36000" marR="36000" marT="36000" marB="3600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37505373"/>
                  </a:ext>
                </a:extLst>
              </a:tr>
            </a:tbl>
          </a:graphicData>
        </a:graphic>
      </p:graphicFrame>
      <p:grpSp>
        <p:nvGrpSpPr>
          <p:cNvPr id="13" name="グループ化 12"/>
          <p:cNvGrpSpPr/>
          <p:nvPr/>
        </p:nvGrpSpPr>
        <p:grpSpPr>
          <a:xfrm>
            <a:off x="5372201" y="3809741"/>
            <a:ext cx="6596168" cy="2686226"/>
            <a:chOff x="5372201" y="3809741"/>
            <a:chExt cx="6596168" cy="2686226"/>
          </a:xfrm>
        </p:grpSpPr>
        <p:sp>
          <p:nvSpPr>
            <p:cNvPr id="42" name="テキスト ボックス 41"/>
            <p:cNvSpPr txBox="1"/>
            <p:nvPr/>
          </p:nvSpPr>
          <p:spPr>
            <a:xfrm>
              <a:off x="5372201" y="4741641"/>
              <a:ext cx="6596168" cy="1754326"/>
            </a:xfrm>
            <a:prstGeom prst="rect">
              <a:avLst/>
            </a:prstGeom>
            <a:noFill/>
            <a:ln>
              <a:solidFill>
                <a:schemeClr val="tx1">
                  <a:lumMod val="95000"/>
                  <a:lumOff val="5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kumimoji="1" lang="ja-JP" altLang="en-US" sz="3600" b="1" dirty="0">
                  <a:solidFill>
                    <a:srgbClr val="FF0000"/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旧慣温存政策</a:t>
              </a:r>
              <a:endParaRPr kumimoji="1" lang="en-US" altLang="ja-JP" sz="3600" b="1" dirty="0">
                <a:solidFill>
                  <a:srgbClr val="FF0000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endParaRPr>
            </a:p>
            <a:p>
              <a:endParaRPr lang="en-US" altLang="ja-JP" sz="3600" b="1" dirty="0">
                <a:solidFill>
                  <a:srgbClr val="FF0000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endParaRPr>
            </a:p>
            <a:p>
              <a:endParaRPr kumimoji="1" lang="en-US" altLang="ja-JP" sz="3600" b="1" dirty="0">
                <a:solidFill>
                  <a:srgbClr val="FF0000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endParaRPr>
            </a:p>
          </p:txBody>
        </p:sp>
        <p:grpSp>
          <p:nvGrpSpPr>
            <p:cNvPr id="41" name="グループ化 40"/>
            <p:cNvGrpSpPr/>
            <p:nvPr/>
          </p:nvGrpSpPr>
          <p:grpSpPr>
            <a:xfrm>
              <a:off x="5488883" y="3809741"/>
              <a:ext cx="6243073" cy="1100785"/>
              <a:chOff x="5745624" y="3635114"/>
              <a:chExt cx="5372100" cy="745321"/>
            </a:xfrm>
            <a:solidFill>
              <a:schemeClr val="bg1"/>
            </a:solidFill>
          </p:grpSpPr>
          <p:sp>
            <p:nvSpPr>
              <p:cNvPr id="39" name="ストライプ矢印 38"/>
              <p:cNvSpPr/>
              <p:nvPr/>
            </p:nvSpPr>
            <p:spPr>
              <a:xfrm rot="5400000">
                <a:off x="8059013" y="1321725"/>
                <a:ext cx="745321" cy="5372100"/>
              </a:xfrm>
              <a:prstGeom prst="stripedRightArrow">
                <a:avLst>
                  <a:gd name="adj1" fmla="val 67723"/>
                  <a:gd name="adj2" fmla="val 51163"/>
                </a:avLst>
              </a:prstGeom>
              <a:grpFill/>
              <a:ln w="28575">
                <a:solidFill>
                  <a:schemeClr val="accent5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dirty="0"/>
              </a:p>
            </p:txBody>
          </p:sp>
          <p:sp>
            <p:nvSpPr>
              <p:cNvPr id="40" name="正方形/長方形 39"/>
              <p:cNvSpPr/>
              <p:nvPr/>
            </p:nvSpPr>
            <p:spPr>
              <a:xfrm>
                <a:off x="6853686" y="3728804"/>
                <a:ext cx="3155973" cy="43761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ja-JP" altLang="en-US" sz="3600" b="1" dirty="0">
                    <a:latin typeface="BIZ UDPゴシック" panose="020B0400000000000000" pitchFamily="50" charset="-128"/>
                    <a:ea typeface="BIZ UDPゴシック" panose="020B0400000000000000" pitchFamily="50" charset="-128"/>
                  </a:rPr>
                  <a:t>本土の比べ</a:t>
                </a:r>
                <a:r>
                  <a:rPr lang="en-US" altLang="ja-JP" sz="3600" b="1" dirty="0">
                    <a:latin typeface="BIZ UDPゴシック" panose="020B0400000000000000" pitchFamily="50" charset="-128"/>
                    <a:ea typeface="BIZ UDPゴシック" panose="020B0400000000000000" pitchFamily="50" charset="-128"/>
                  </a:rPr>
                  <a:t>,</a:t>
                </a:r>
                <a:r>
                  <a:rPr lang="ja-JP" altLang="en-US" sz="3600" b="1" dirty="0">
                    <a:latin typeface="BIZ UDPゴシック" panose="020B0400000000000000" pitchFamily="50" charset="-128"/>
                    <a:ea typeface="BIZ UDPゴシック" panose="020B0400000000000000" pitchFamily="50" charset="-128"/>
                  </a:rPr>
                  <a:t>遅い</a:t>
                </a:r>
              </a:p>
            </p:txBody>
          </p:sp>
        </p:grpSp>
      </p:grpSp>
      <p:sp>
        <p:nvSpPr>
          <p:cNvPr id="10" name="正方形/長方形 9"/>
          <p:cNvSpPr/>
          <p:nvPr/>
        </p:nvSpPr>
        <p:spPr>
          <a:xfrm>
            <a:off x="166817" y="1758283"/>
            <a:ext cx="3000622" cy="219336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正方形/長方形 10"/>
          <p:cNvSpPr/>
          <p:nvPr/>
        </p:nvSpPr>
        <p:spPr>
          <a:xfrm>
            <a:off x="188164" y="3657600"/>
            <a:ext cx="4106229" cy="236524"/>
          </a:xfrm>
          <a:prstGeom prst="rect">
            <a:avLst/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pSp>
        <p:nvGrpSpPr>
          <p:cNvPr id="14" name="グループ化 13"/>
          <p:cNvGrpSpPr/>
          <p:nvPr/>
        </p:nvGrpSpPr>
        <p:grpSpPr>
          <a:xfrm>
            <a:off x="3719192" y="1697912"/>
            <a:ext cx="8035623" cy="2517533"/>
            <a:chOff x="3719192" y="1697912"/>
            <a:chExt cx="8035623" cy="2517533"/>
          </a:xfrm>
        </p:grpSpPr>
        <p:sp>
          <p:nvSpPr>
            <p:cNvPr id="31" name="正方形/長方形 30"/>
            <p:cNvSpPr/>
            <p:nvPr/>
          </p:nvSpPr>
          <p:spPr>
            <a:xfrm>
              <a:off x="3719192" y="3896521"/>
              <a:ext cx="1514698" cy="318924"/>
            </a:xfrm>
            <a:prstGeom prst="rect">
              <a:avLst/>
            </a:prstGeom>
            <a:ln w="38100">
              <a:solidFill>
                <a:srgbClr val="FF0000"/>
              </a:solidFill>
            </a:ln>
          </p:spPr>
          <p:txBody>
            <a:bodyPr wrap="square" lIns="36000" tIns="36000" rIns="36000" bIns="36000">
              <a:spAutoFit/>
            </a:bodyPr>
            <a:lstStyle/>
            <a:p>
              <a:r>
                <a:rPr lang="ja-JP" altLang="en-US" sz="1600" b="1" dirty="0"/>
                <a:t>普通教育</a:t>
              </a:r>
              <a:r>
                <a:rPr lang="en-US" altLang="ja-JP" sz="1600" b="1" dirty="0"/>
                <a:t>(1880)</a:t>
              </a:r>
              <a:endParaRPr lang="ja-JP" altLang="en-US" sz="1600" dirty="0"/>
            </a:p>
          </p:txBody>
        </p:sp>
        <p:sp>
          <p:nvSpPr>
            <p:cNvPr id="5" name="正方形/長方形 4"/>
            <p:cNvSpPr/>
            <p:nvPr/>
          </p:nvSpPr>
          <p:spPr>
            <a:xfrm>
              <a:off x="7612082" y="1697912"/>
              <a:ext cx="1717517" cy="306263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kumimoji="1" lang="en-US" altLang="ja-JP" sz="2200" b="1" spc="-150" dirty="0">
                  <a:solidFill>
                    <a:schemeClr val="tx1"/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1880</a:t>
              </a:r>
              <a:endParaRPr kumimoji="1" lang="ja-JP" altLang="en-US" sz="2200" b="1" spc="-150" dirty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endParaRPr>
            </a:p>
          </p:txBody>
        </p:sp>
        <p:sp>
          <p:nvSpPr>
            <p:cNvPr id="47" name="正方形/長方形 46"/>
            <p:cNvSpPr/>
            <p:nvPr/>
          </p:nvSpPr>
          <p:spPr>
            <a:xfrm>
              <a:off x="10529341" y="1782263"/>
              <a:ext cx="1225474" cy="28366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en-US" altLang="ja-JP" sz="2400" b="1" dirty="0">
                  <a:solidFill>
                    <a:schemeClr val="tx1"/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1</a:t>
              </a:r>
              <a:r>
                <a:rPr kumimoji="1" lang="ja-JP" altLang="en-US" sz="2400" b="1" dirty="0">
                  <a:solidFill>
                    <a:schemeClr val="tx1"/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年後</a:t>
              </a:r>
            </a:p>
          </p:txBody>
        </p:sp>
      </p:grpSp>
      <p:grpSp>
        <p:nvGrpSpPr>
          <p:cNvPr id="16" name="グループ化 15"/>
          <p:cNvGrpSpPr/>
          <p:nvPr/>
        </p:nvGrpSpPr>
        <p:grpSpPr>
          <a:xfrm>
            <a:off x="3923562" y="2198016"/>
            <a:ext cx="7808393" cy="3882793"/>
            <a:chOff x="3781427" y="2143447"/>
            <a:chExt cx="7808393" cy="3882793"/>
          </a:xfrm>
        </p:grpSpPr>
        <p:sp>
          <p:nvSpPr>
            <p:cNvPr id="3" name="正方形/長方形 2"/>
            <p:cNvSpPr/>
            <p:nvPr/>
          </p:nvSpPr>
          <p:spPr>
            <a:xfrm>
              <a:off x="3781427" y="5707316"/>
              <a:ext cx="1319839" cy="318924"/>
            </a:xfrm>
            <a:prstGeom prst="rect">
              <a:avLst/>
            </a:prstGeom>
            <a:ln w="38100">
              <a:solidFill>
                <a:srgbClr val="FF0000"/>
              </a:solidFill>
            </a:ln>
          </p:spPr>
          <p:txBody>
            <a:bodyPr wrap="none" lIns="36000" tIns="36000" rIns="36000" bIns="36000">
              <a:spAutoFit/>
            </a:bodyPr>
            <a:lstStyle/>
            <a:p>
              <a:r>
                <a:rPr lang="ja-JP" altLang="en-US" sz="1600" b="1" dirty="0"/>
                <a:t>徴兵令</a:t>
              </a:r>
              <a:r>
                <a:rPr lang="en-US" altLang="ja-JP" sz="1600" b="1" dirty="0"/>
                <a:t>(1898)</a:t>
              </a:r>
              <a:endParaRPr lang="ja-JP" altLang="en-US" sz="1600" dirty="0"/>
            </a:p>
          </p:txBody>
        </p:sp>
        <p:sp>
          <p:nvSpPr>
            <p:cNvPr id="33" name="正方形/長方形 32"/>
            <p:cNvSpPr/>
            <p:nvPr/>
          </p:nvSpPr>
          <p:spPr>
            <a:xfrm>
              <a:off x="7494667" y="2143447"/>
              <a:ext cx="1717517" cy="306263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kumimoji="1" lang="en-US" altLang="ja-JP" sz="2200" b="1" spc="-150" dirty="0">
                  <a:solidFill>
                    <a:schemeClr val="tx1"/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18</a:t>
              </a:r>
              <a:r>
                <a:rPr kumimoji="1" lang="ja-JP" altLang="en-US" sz="2200" b="1" spc="-150" dirty="0">
                  <a:solidFill>
                    <a:schemeClr val="tx1"/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９８</a:t>
              </a:r>
            </a:p>
          </p:txBody>
        </p:sp>
        <p:sp>
          <p:nvSpPr>
            <p:cNvPr id="48" name="正方形/長方形 47"/>
            <p:cNvSpPr/>
            <p:nvPr/>
          </p:nvSpPr>
          <p:spPr>
            <a:xfrm>
              <a:off x="10202998" y="2162880"/>
              <a:ext cx="1386822" cy="308198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en-US" altLang="ja-JP" sz="2400" b="1" dirty="0">
                  <a:solidFill>
                    <a:schemeClr val="tx1"/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25</a:t>
              </a:r>
              <a:r>
                <a:rPr kumimoji="1" lang="ja-JP" altLang="en-US" sz="2400" b="1" dirty="0">
                  <a:solidFill>
                    <a:schemeClr val="tx1"/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年後</a:t>
              </a:r>
            </a:p>
          </p:txBody>
        </p:sp>
      </p:grpSp>
      <p:grpSp>
        <p:nvGrpSpPr>
          <p:cNvPr id="17" name="グループ化 16"/>
          <p:cNvGrpSpPr/>
          <p:nvPr/>
        </p:nvGrpSpPr>
        <p:grpSpPr>
          <a:xfrm>
            <a:off x="1862000" y="2784848"/>
            <a:ext cx="9951583" cy="3604053"/>
            <a:chOff x="1838461" y="2810101"/>
            <a:chExt cx="9951583" cy="3604053"/>
          </a:xfrm>
        </p:grpSpPr>
        <p:sp>
          <p:nvSpPr>
            <p:cNvPr id="20" name="正方形/長方形 19"/>
            <p:cNvSpPr/>
            <p:nvPr/>
          </p:nvSpPr>
          <p:spPr>
            <a:xfrm>
              <a:off x="1838461" y="6095230"/>
              <a:ext cx="3381401" cy="31892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rgbClr val="FF0000"/>
              </a:solidFill>
            </a:ln>
          </p:spPr>
          <p:txBody>
            <a:bodyPr wrap="square" lIns="36000" tIns="36000" rIns="36000" bIns="36000">
              <a:spAutoFit/>
            </a:bodyPr>
            <a:lstStyle/>
            <a:p>
              <a:r>
                <a:rPr lang="ja-JP" altLang="en-US" sz="1600" b="1" dirty="0"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土地整理事業</a:t>
              </a:r>
              <a:r>
                <a:rPr lang="en-US" altLang="ja-JP" sz="1400" b="1" dirty="0"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(</a:t>
              </a:r>
              <a:r>
                <a:rPr lang="ja-JP" altLang="en-US" sz="1400" b="1" dirty="0"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地租改正</a:t>
              </a:r>
              <a:r>
                <a:rPr lang="en-US" altLang="ja-JP" sz="1200" b="1" dirty="0"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)</a:t>
              </a:r>
              <a:r>
                <a:rPr lang="en-US" altLang="ja-JP" sz="1400" b="1" spc="-300" dirty="0"/>
                <a:t>(</a:t>
              </a:r>
              <a:r>
                <a:rPr lang="en-US" altLang="ja-JP" sz="1600" b="1" dirty="0"/>
                <a:t>1899</a:t>
              </a:r>
              <a:r>
                <a:rPr lang="ja-JP" altLang="en-US" sz="1600" b="1" dirty="0"/>
                <a:t>～</a:t>
              </a:r>
              <a:r>
                <a:rPr lang="en-US" altLang="ja-JP" sz="1600" b="1" dirty="0"/>
                <a:t>1903</a:t>
              </a:r>
              <a:r>
                <a:rPr lang="en-US" altLang="ja-JP" sz="1400" b="1" spc="-300" dirty="0"/>
                <a:t>)</a:t>
              </a:r>
              <a:endParaRPr lang="ja-JP" altLang="en-US" sz="1400" b="1" dirty="0">
                <a:latin typeface="BIZ UDPゴシック" panose="020B0400000000000000" pitchFamily="50" charset="-128"/>
                <a:ea typeface="BIZ UDPゴシック" panose="020B0400000000000000" pitchFamily="50" charset="-128"/>
              </a:endParaRPr>
            </a:p>
          </p:txBody>
        </p:sp>
        <p:sp>
          <p:nvSpPr>
            <p:cNvPr id="34" name="正方形/長方形 33"/>
            <p:cNvSpPr/>
            <p:nvPr/>
          </p:nvSpPr>
          <p:spPr>
            <a:xfrm>
              <a:off x="7613263" y="2810101"/>
              <a:ext cx="2366177" cy="321959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kumimoji="1" lang="en-US" altLang="ja-JP" sz="2200" b="1" spc="-150" dirty="0">
                  <a:solidFill>
                    <a:schemeClr val="tx1"/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1899</a:t>
              </a:r>
              <a:r>
                <a:rPr kumimoji="1" lang="ja-JP" altLang="en-US" sz="2200" b="1" spc="-150" dirty="0">
                  <a:solidFill>
                    <a:schemeClr val="tx1"/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～</a:t>
              </a:r>
              <a:r>
                <a:rPr kumimoji="1" lang="en-US" altLang="ja-JP" sz="2200" b="1" spc="-150" dirty="0">
                  <a:solidFill>
                    <a:schemeClr val="tx1"/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1903</a:t>
              </a:r>
              <a:endParaRPr kumimoji="1" lang="ja-JP" altLang="en-US" sz="2200" b="1" spc="-150" dirty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endParaRPr>
            </a:p>
          </p:txBody>
        </p:sp>
        <p:sp>
          <p:nvSpPr>
            <p:cNvPr id="49" name="正方形/長方形 48"/>
            <p:cNvSpPr/>
            <p:nvPr/>
          </p:nvSpPr>
          <p:spPr>
            <a:xfrm>
              <a:off x="10321594" y="2810101"/>
              <a:ext cx="1468450" cy="321959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en-US" altLang="ja-JP" sz="2400" b="1" dirty="0">
                  <a:solidFill>
                    <a:schemeClr val="tx1"/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20</a:t>
              </a:r>
              <a:r>
                <a:rPr kumimoji="1" lang="ja-JP" altLang="en-US" sz="2400" b="1" dirty="0">
                  <a:solidFill>
                    <a:schemeClr val="tx1"/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年後</a:t>
              </a:r>
            </a:p>
          </p:txBody>
        </p:sp>
      </p:grpSp>
      <p:grpSp>
        <p:nvGrpSpPr>
          <p:cNvPr id="19" name="グループ化 18"/>
          <p:cNvGrpSpPr/>
          <p:nvPr/>
        </p:nvGrpSpPr>
        <p:grpSpPr>
          <a:xfrm>
            <a:off x="2657918" y="3382398"/>
            <a:ext cx="9155665" cy="3323525"/>
            <a:chOff x="2657918" y="3322451"/>
            <a:chExt cx="9155665" cy="3323525"/>
          </a:xfrm>
        </p:grpSpPr>
        <p:sp>
          <p:nvSpPr>
            <p:cNvPr id="22" name="正方形/長方形 21"/>
            <p:cNvSpPr/>
            <p:nvPr/>
          </p:nvSpPr>
          <p:spPr>
            <a:xfrm>
              <a:off x="2657918" y="6327052"/>
              <a:ext cx="2585483" cy="318924"/>
            </a:xfrm>
            <a:prstGeom prst="rect">
              <a:avLst/>
            </a:prstGeom>
            <a:ln w="28575">
              <a:solidFill>
                <a:srgbClr val="FF0000"/>
              </a:solidFill>
            </a:ln>
          </p:spPr>
          <p:txBody>
            <a:bodyPr wrap="square" lIns="36000" tIns="36000" rIns="36000" bIns="36000">
              <a:spAutoFit/>
            </a:bodyPr>
            <a:lstStyle/>
            <a:p>
              <a:r>
                <a:rPr lang="ja-JP" altLang="en-US" sz="1600" b="1" dirty="0"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国政選挙</a:t>
              </a:r>
              <a:r>
                <a:rPr lang="en-US" altLang="ja-JP" sz="1600" b="1" spc="-300" dirty="0"/>
                <a:t>(</a:t>
              </a:r>
              <a:r>
                <a:rPr lang="en-US" altLang="ja-JP" sz="1600" b="1" dirty="0"/>
                <a:t>1912</a:t>
              </a:r>
              <a:r>
                <a:rPr lang="en-US" altLang="ja-JP" sz="1600" b="1" spc="-300" dirty="0"/>
                <a:t>)※</a:t>
              </a:r>
              <a:r>
                <a:rPr lang="ja-JP" altLang="en-US" sz="1600" b="1" spc="-300" dirty="0"/>
                <a:t>離島</a:t>
              </a:r>
              <a:r>
                <a:rPr lang="en-US" altLang="ja-JP" sz="1600" b="1" spc="-300" dirty="0"/>
                <a:t>(</a:t>
              </a:r>
              <a:r>
                <a:rPr lang="en-US" altLang="ja-JP" sz="1600" b="1" dirty="0"/>
                <a:t>1919</a:t>
              </a:r>
              <a:r>
                <a:rPr lang="en-US" altLang="ja-JP" sz="1600" b="1" spc="-300" dirty="0"/>
                <a:t>)</a:t>
              </a:r>
              <a:endParaRPr lang="ja-JP" altLang="en-US" sz="1600" dirty="0">
                <a:latin typeface="BIZ UDPゴシック" panose="020B0400000000000000" pitchFamily="50" charset="-128"/>
                <a:ea typeface="BIZ UDPゴシック" panose="020B0400000000000000" pitchFamily="50" charset="-128"/>
              </a:endParaRPr>
            </a:p>
          </p:txBody>
        </p:sp>
        <p:sp>
          <p:nvSpPr>
            <p:cNvPr id="45" name="正方形/長方形 44"/>
            <p:cNvSpPr/>
            <p:nvPr/>
          </p:nvSpPr>
          <p:spPr>
            <a:xfrm>
              <a:off x="7664230" y="3349343"/>
              <a:ext cx="2562513" cy="321959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kumimoji="1" lang="en-US" altLang="ja-JP" sz="2000" b="1" spc="-150" dirty="0">
                  <a:solidFill>
                    <a:schemeClr val="tx1"/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1912</a:t>
              </a:r>
              <a:r>
                <a:rPr kumimoji="1" lang="en-US" altLang="ja-JP" b="1" spc="-150" dirty="0">
                  <a:solidFill>
                    <a:schemeClr val="tx1"/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※</a:t>
              </a:r>
              <a:r>
                <a:rPr kumimoji="1" lang="ja-JP" altLang="en-US" b="1" spc="-150" dirty="0">
                  <a:solidFill>
                    <a:schemeClr val="tx1"/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離島</a:t>
              </a:r>
              <a:r>
                <a:rPr kumimoji="1" lang="en-US" altLang="ja-JP" b="1" spc="-150" dirty="0">
                  <a:solidFill>
                    <a:schemeClr val="tx1"/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(1919)</a:t>
              </a:r>
              <a:endParaRPr kumimoji="1" lang="ja-JP" altLang="en-US" b="1" spc="-150" dirty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endParaRPr>
            </a:p>
          </p:txBody>
        </p:sp>
        <p:sp>
          <p:nvSpPr>
            <p:cNvPr id="50" name="正方形/長方形 49"/>
            <p:cNvSpPr/>
            <p:nvPr/>
          </p:nvSpPr>
          <p:spPr>
            <a:xfrm>
              <a:off x="10345133" y="3322451"/>
              <a:ext cx="1468450" cy="321959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en-US" altLang="ja-JP" sz="2400" b="1" dirty="0">
                  <a:solidFill>
                    <a:schemeClr val="tx1"/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23</a:t>
              </a:r>
              <a:r>
                <a:rPr kumimoji="1" lang="ja-JP" altLang="en-US" sz="2400" b="1" dirty="0">
                  <a:solidFill>
                    <a:schemeClr val="tx1"/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年後</a:t>
              </a:r>
            </a:p>
          </p:txBody>
        </p:sp>
      </p:grpSp>
      <p:sp>
        <p:nvSpPr>
          <p:cNvPr id="21" name="正方形/長方形 20"/>
          <p:cNvSpPr/>
          <p:nvPr/>
        </p:nvSpPr>
        <p:spPr>
          <a:xfrm>
            <a:off x="5488882" y="5387352"/>
            <a:ext cx="6443091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1200"/>
              </a:spcBef>
            </a:pPr>
            <a:r>
              <a:rPr lang="ja-JP" altLang="en-US" sz="2800" b="1" dirty="0">
                <a:latin typeface="BIZ UDP明朝 Medium" panose="02020500000000000000" pitchFamily="18" charset="-128"/>
                <a:ea typeface="BIZ UDP明朝 Medium" panose="02020500000000000000" pitchFamily="18" charset="-128"/>
              </a:rPr>
              <a:t>新政府が日本になっても</a:t>
            </a:r>
            <a:br>
              <a:rPr lang="en-US" altLang="ja-JP" sz="2800" b="1" dirty="0">
                <a:latin typeface="BIZ UDP明朝 Medium" panose="02020500000000000000" pitchFamily="18" charset="-128"/>
                <a:ea typeface="BIZ UDP明朝 Medium" panose="02020500000000000000" pitchFamily="18" charset="-128"/>
              </a:rPr>
            </a:br>
            <a:r>
              <a:rPr lang="ja-JP" altLang="en-US" sz="2800" b="1" dirty="0">
                <a:latin typeface="BIZ UDP明朝 Medium" panose="02020500000000000000" pitchFamily="18" charset="-128"/>
                <a:ea typeface="BIZ UDP明朝 Medium" panose="02020500000000000000" pitchFamily="18" charset="-128"/>
              </a:rPr>
              <a:t>　</a:t>
            </a:r>
            <a:r>
              <a:rPr lang="ja-JP" altLang="en-US" sz="2800" b="1">
                <a:latin typeface="BIZ UDP明朝 Medium" panose="02020500000000000000" pitchFamily="18" charset="-128"/>
                <a:ea typeface="BIZ UDP明朝 Medium" panose="02020500000000000000" pitchFamily="18" charset="-128"/>
              </a:rPr>
              <a:t>  琉球国</a:t>
            </a:r>
            <a:r>
              <a:rPr lang="ja-JP" altLang="en-US" sz="2800" b="1" dirty="0">
                <a:latin typeface="BIZ UDP明朝 Medium" panose="02020500000000000000" pitchFamily="18" charset="-128"/>
                <a:ea typeface="BIZ UDP明朝 Medium" panose="02020500000000000000" pitchFamily="18" charset="-128"/>
              </a:rPr>
              <a:t>の政策をそのまま続けること</a:t>
            </a:r>
          </a:p>
        </p:txBody>
      </p:sp>
    </p:spTree>
    <p:extLst>
      <p:ext uri="{BB962C8B-B14F-4D97-AF65-F5344CB8AC3E}">
        <p14:creationId xmlns:p14="http://schemas.microsoft.com/office/powerpoint/2010/main" val="20303803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5000"/>
    </mc:Choice>
    <mc:Fallback xmlns="">
      <p:transition spd="slow" advTm="15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2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正方形/長方形 1"/>
          <p:cNvSpPr/>
          <p:nvPr/>
        </p:nvSpPr>
        <p:spPr>
          <a:xfrm>
            <a:off x="325866" y="582818"/>
            <a:ext cx="11556274" cy="30162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ja-JP" sz="5400" kern="100" dirty="0">
                <a:ea typeface="ＤＨＰ特太ゴシック体" panose="02010601000101010101" pitchFamily="2" charset="-128"/>
                <a:cs typeface="Times New Roman" panose="02020603050405020304" pitchFamily="18" charset="0"/>
              </a:rPr>
              <a:t>学習課題　</a:t>
            </a:r>
            <a:endParaRPr lang="en-US" altLang="ja-JP" sz="5400" kern="100" dirty="0">
              <a:ea typeface="ＤＨＰ特太ゴシック体" panose="02010601000101010101" pitchFamily="2" charset="-128"/>
              <a:cs typeface="Times New Roman" panose="02020603050405020304" pitchFamily="18" charset="0"/>
            </a:endParaRPr>
          </a:p>
          <a:p>
            <a:endParaRPr lang="en-US" altLang="ja-JP" sz="1600" kern="100" dirty="0">
              <a:ea typeface="ＤＨＰ特太ゴシック体" panose="02010601000101010101" pitchFamily="2" charset="-128"/>
              <a:cs typeface="Times New Roman" panose="02020603050405020304" pitchFamily="18" charset="0"/>
            </a:endParaRPr>
          </a:p>
          <a:p>
            <a:pPr>
              <a:spcBef>
                <a:spcPts val="600"/>
              </a:spcBef>
            </a:pPr>
            <a:r>
              <a:rPr lang="ja-JP" altLang="en-US" sz="6600" kern="1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ＤＨＰ特太ゴシック体" panose="02010601000101010101" pitchFamily="2" charset="-128"/>
                <a:cs typeface="Times New Roman" panose="02020603050405020304" pitchFamily="18" charset="0"/>
              </a:rPr>
              <a:t> </a:t>
            </a:r>
            <a:r>
              <a:rPr lang="ja-JP" altLang="en-US" sz="4400" b="1" kern="1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IZ UDPゴシック" panose="020B0400000000000000" pitchFamily="50" charset="-128"/>
                <a:ea typeface="BIZ UDPゴシック" panose="020B0400000000000000" pitchFamily="50" charset="-128"/>
                <a:cs typeface="Times New Roman" panose="02020603050405020304" pitchFamily="18" charset="0"/>
              </a:rPr>
              <a:t>新政府の旧慣温存政策は、</a:t>
            </a:r>
            <a:endParaRPr lang="en-US" altLang="ja-JP" sz="4400" b="1" kern="1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IZ UDPゴシック" panose="020B0400000000000000" pitchFamily="50" charset="-128"/>
              <a:ea typeface="BIZ UDPゴシック" panose="020B0400000000000000" pitchFamily="50" charset="-128"/>
              <a:cs typeface="Times New Roman" panose="02020603050405020304" pitchFamily="18" charset="0"/>
            </a:endParaRPr>
          </a:p>
          <a:p>
            <a:pPr>
              <a:spcBef>
                <a:spcPts val="600"/>
              </a:spcBef>
            </a:pPr>
            <a:r>
              <a:rPr lang="ja-JP" altLang="en-US" sz="4400" b="1" spc="-3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　　　　必要であったか、それとも必要でなかったか</a:t>
            </a:r>
          </a:p>
        </p:txBody>
      </p:sp>
      <p:graphicFrame>
        <p:nvGraphicFramePr>
          <p:cNvPr id="3" name="表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5618963"/>
              </p:ext>
            </p:extLst>
          </p:nvPr>
        </p:nvGraphicFramePr>
        <p:xfrm>
          <a:off x="9428205" y="4201296"/>
          <a:ext cx="2565147" cy="2225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65147">
                  <a:extLst>
                    <a:ext uri="{9D8B030D-6E8A-4147-A177-3AD203B41FA5}">
                      <a16:colId xmlns:a16="http://schemas.microsoft.com/office/drawing/2014/main" val="1710751746"/>
                    </a:ext>
                  </a:extLst>
                </a:gridCol>
              </a:tblGrid>
              <a:tr h="350108">
                <a:tc>
                  <a:txBody>
                    <a:bodyPr/>
                    <a:lstStyle/>
                    <a:p>
                      <a:r>
                        <a:rPr kumimoji="1" lang="ja-JP" altLang="en-US" sz="2000" b="1" dirty="0">
                          <a:solidFill>
                            <a:schemeClr val="tx1"/>
                          </a:solidFill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</a:rPr>
                        <a:t>授業の流れ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00316273"/>
                  </a:ext>
                </a:extLst>
              </a:tr>
              <a:tr h="350108">
                <a:tc>
                  <a:txBody>
                    <a:bodyPr/>
                    <a:lstStyle/>
                    <a:p>
                      <a:r>
                        <a:rPr kumimoji="1" lang="ja-JP" altLang="en-US" b="1" dirty="0">
                          <a:solidFill>
                            <a:schemeClr val="tx1"/>
                          </a:solidFill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</a:rPr>
                        <a:t> </a:t>
                      </a:r>
                      <a:r>
                        <a:rPr kumimoji="1" lang="ja-JP" altLang="en-US" b="1" baseline="0" dirty="0">
                          <a:solidFill>
                            <a:schemeClr val="tx1"/>
                          </a:solidFill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</a:rPr>
                        <a:t> </a:t>
                      </a:r>
                      <a:r>
                        <a:rPr kumimoji="1" lang="ja-JP" altLang="en-US" b="1" dirty="0">
                          <a:solidFill>
                            <a:schemeClr val="tx1"/>
                          </a:solidFill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</a:rPr>
                        <a:t> １．学習課題の予想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45292534"/>
                  </a:ext>
                </a:extLst>
              </a:tr>
              <a:tr h="350108">
                <a:tc>
                  <a:txBody>
                    <a:bodyPr/>
                    <a:lstStyle/>
                    <a:p>
                      <a:r>
                        <a:rPr kumimoji="1" lang="ja-JP" altLang="en-US" b="1" dirty="0">
                          <a:solidFill>
                            <a:schemeClr val="tx1"/>
                          </a:solidFill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</a:rPr>
                        <a:t>   ２．エキスパート活動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69093983"/>
                  </a:ext>
                </a:extLst>
              </a:tr>
              <a:tr h="350108">
                <a:tc>
                  <a:txBody>
                    <a:bodyPr/>
                    <a:lstStyle/>
                    <a:p>
                      <a:r>
                        <a:rPr kumimoji="1" lang="ja-JP" altLang="en-US" b="1" dirty="0">
                          <a:solidFill>
                            <a:schemeClr val="tx1"/>
                          </a:solidFill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</a:rPr>
                        <a:t>   ３．ジグソー活動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34072031"/>
                  </a:ext>
                </a:extLst>
              </a:tr>
              <a:tr h="350108">
                <a:tc>
                  <a:txBody>
                    <a:bodyPr/>
                    <a:lstStyle/>
                    <a:p>
                      <a:r>
                        <a:rPr kumimoji="1" lang="ja-JP" altLang="en-US" b="1" dirty="0">
                          <a:solidFill>
                            <a:schemeClr val="tx1"/>
                          </a:solidFill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</a:rPr>
                        <a:t>   ４．クロストーク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64012923"/>
                  </a:ext>
                </a:extLst>
              </a:tr>
              <a:tr h="350108">
                <a:tc>
                  <a:txBody>
                    <a:bodyPr/>
                    <a:lstStyle/>
                    <a:p>
                      <a:r>
                        <a:rPr kumimoji="1" lang="ja-JP" altLang="en-US" b="1" dirty="0">
                          <a:solidFill>
                            <a:schemeClr val="tx1"/>
                          </a:solidFill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</a:rPr>
                        <a:t>   ５．まとめ・振り返り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7538216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738078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000"/>
    </mc:Choice>
    <mc:Fallback xmlns="">
      <p:transition spd="slow" advTm="5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正方形/長方形 22"/>
          <p:cNvSpPr/>
          <p:nvPr/>
        </p:nvSpPr>
        <p:spPr>
          <a:xfrm>
            <a:off x="419665" y="180554"/>
            <a:ext cx="11438960" cy="16466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ja-JP" sz="4000" kern="100" dirty="0">
                <a:ea typeface="ＤＨＰ特太ゴシック体" panose="02010601000101010101" pitchFamily="2" charset="-128"/>
                <a:cs typeface="Times New Roman" panose="02020603050405020304" pitchFamily="18" charset="0"/>
              </a:rPr>
              <a:t>学習課題　</a:t>
            </a:r>
            <a:endParaRPr lang="en-US" altLang="ja-JP" sz="4000" kern="100" dirty="0">
              <a:ea typeface="ＤＨＰ特太ゴシック体" panose="02010601000101010101" pitchFamily="2" charset="-128"/>
              <a:cs typeface="Times New Roman" panose="02020603050405020304" pitchFamily="18" charset="0"/>
            </a:endParaRPr>
          </a:p>
          <a:p>
            <a:pPr>
              <a:spcBef>
                <a:spcPts val="600"/>
              </a:spcBef>
            </a:pPr>
            <a:r>
              <a:rPr lang="ja-JP" altLang="en-US" sz="2800" b="1" kern="1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IZ UDPゴシック" panose="020B0400000000000000" pitchFamily="50" charset="-128"/>
                <a:ea typeface="BIZ UDPゴシック" panose="020B0400000000000000" pitchFamily="50" charset="-128"/>
                <a:cs typeface="Times New Roman" panose="02020603050405020304" pitchFamily="18" charset="0"/>
              </a:rPr>
              <a:t>　　なぜ新政府は沖縄に旧慣温存政策を行ったか</a:t>
            </a:r>
            <a:r>
              <a:rPr lang="en-US" altLang="ja-JP" sz="2800" b="1" kern="1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IZ UDPゴシック" panose="020B0400000000000000" pitchFamily="50" charset="-128"/>
                <a:ea typeface="BIZ UDPゴシック" panose="020B0400000000000000" pitchFamily="50" charset="-128"/>
                <a:cs typeface="Times New Roman" panose="02020603050405020304" pitchFamily="18" charset="0"/>
              </a:rPr>
              <a:t>､</a:t>
            </a:r>
            <a:r>
              <a:rPr lang="ja-JP" altLang="en-US" sz="2800" b="1" kern="1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IZ UDPゴシック" panose="020B0400000000000000" pitchFamily="50" charset="-128"/>
                <a:ea typeface="BIZ UDPゴシック" panose="020B0400000000000000" pitchFamily="50" charset="-128"/>
                <a:cs typeface="Times New Roman" panose="02020603050405020304" pitchFamily="18" charset="0"/>
              </a:rPr>
              <a:t>それは必要であったか</a:t>
            </a:r>
            <a:r>
              <a:rPr lang="en-US" altLang="ja-JP" sz="2800" b="1" kern="1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IZ UDPゴシック" panose="020B0400000000000000" pitchFamily="50" charset="-128"/>
                <a:ea typeface="BIZ UDPゴシック" panose="020B0400000000000000" pitchFamily="50" charset="-128"/>
                <a:cs typeface="Times New Roman" panose="02020603050405020304" pitchFamily="18" charset="0"/>
              </a:rPr>
              <a:t>､</a:t>
            </a:r>
            <a:r>
              <a:rPr lang="ja-JP" altLang="en-US" sz="2800" b="1" kern="1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IZ UDPゴシック" panose="020B0400000000000000" pitchFamily="50" charset="-128"/>
                <a:ea typeface="BIZ UDPゴシック" panose="020B0400000000000000" pitchFamily="50" charset="-128"/>
                <a:cs typeface="Times New Roman" panose="02020603050405020304" pitchFamily="18" charset="0"/>
              </a:rPr>
              <a:t>必要でなかったか</a:t>
            </a:r>
            <a:endParaRPr lang="ja-JP" altLang="en-US" sz="2000" b="1" spc="-3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3601932" y="4072661"/>
            <a:ext cx="4857565" cy="469630"/>
          </a:xfrm>
        </p:spPr>
        <p:txBody>
          <a:bodyPr>
            <a:noAutofit/>
          </a:bodyPr>
          <a:lstStyle/>
          <a:p>
            <a:r>
              <a:rPr kumimoji="1" lang="ja-JP" altLang="en-US" sz="2800" spc="-3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～３つの視点から考えよう！～</a:t>
            </a:r>
          </a:p>
        </p:txBody>
      </p:sp>
      <p:sp>
        <p:nvSpPr>
          <p:cNvPr id="18" name="正方形/長方形 17"/>
          <p:cNvSpPr/>
          <p:nvPr/>
        </p:nvSpPr>
        <p:spPr>
          <a:xfrm>
            <a:off x="571578" y="5974629"/>
            <a:ext cx="331501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ja-JP" b="1" kern="0" dirty="0">
                <a:latin typeface="+mj-ea"/>
                <a:ea typeface="+mj-ea"/>
                <a:cs typeface="Times New Roman" panose="02020603050405020304" pitchFamily="18" charset="0"/>
              </a:rPr>
              <a:t>B:</a:t>
            </a:r>
            <a:r>
              <a:rPr lang="ja-JP" altLang="en-US" b="1" kern="0" dirty="0">
                <a:latin typeface="+mj-ea"/>
                <a:ea typeface="+mj-ea"/>
                <a:cs typeface="Times New Roman" panose="02020603050405020304" pitchFamily="18" charset="0"/>
              </a:rPr>
              <a:t>旧支配者層の新政府への視点</a:t>
            </a:r>
            <a:endParaRPr lang="en-US" altLang="ja-JP" b="1" kern="0" dirty="0">
              <a:latin typeface="+mj-ea"/>
              <a:ea typeface="+mj-ea"/>
              <a:cs typeface="Times New Roman" panose="02020603050405020304" pitchFamily="18" charset="0"/>
            </a:endParaRPr>
          </a:p>
        </p:txBody>
      </p:sp>
      <p:sp>
        <p:nvSpPr>
          <p:cNvPr id="19" name="正方形/長方形 18"/>
          <p:cNvSpPr/>
          <p:nvPr/>
        </p:nvSpPr>
        <p:spPr>
          <a:xfrm>
            <a:off x="8268992" y="5928054"/>
            <a:ext cx="346382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ja-JP" altLang="en-US" b="1" kern="0" dirty="0">
                <a:latin typeface="+mj-ea"/>
                <a:ea typeface="+mj-ea"/>
                <a:cs typeface="Times New Roman" panose="02020603050405020304" pitchFamily="18" charset="0"/>
              </a:rPr>
              <a:t>Ｃ</a:t>
            </a:r>
            <a:r>
              <a:rPr lang="en-US" altLang="ja-JP" b="1" kern="0" dirty="0">
                <a:latin typeface="+mj-ea"/>
                <a:ea typeface="+mj-ea"/>
                <a:cs typeface="Times New Roman" panose="02020603050405020304" pitchFamily="18" charset="0"/>
              </a:rPr>
              <a:t>:</a:t>
            </a:r>
            <a:r>
              <a:rPr lang="ja-JP" altLang="en-US" b="1" kern="0" dirty="0">
                <a:latin typeface="+mj-ea"/>
                <a:ea typeface="+mj-ea"/>
                <a:cs typeface="Times New Roman" panose="02020603050405020304" pitchFamily="18" charset="0"/>
              </a:rPr>
              <a:t>当時の</a:t>
            </a:r>
            <a:r>
              <a:rPr lang="ja-JP" altLang="en-US" b="1" dirty="0">
                <a:latin typeface="+mj-ea"/>
                <a:ea typeface="+mj-ea"/>
              </a:rPr>
              <a:t>沖縄の庶民の現状</a:t>
            </a:r>
            <a:endParaRPr lang="en-US" altLang="ja-JP" b="1" dirty="0">
              <a:latin typeface="+mj-ea"/>
              <a:ea typeface="+mj-ea"/>
            </a:endParaRPr>
          </a:p>
        </p:txBody>
      </p:sp>
      <p:sp>
        <p:nvSpPr>
          <p:cNvPr id="20" name="正方形/長方形 19"/>
          <p:cNvSpPr/>
          <p:nvPr/>
        </p:nvSpPr>
        <p:spPr>
          <a:xfrm>
            <a:off x="4860574" y="3611580"/>
            <a:ext cx="209195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b="1" kern="0" dirty="0">
                <a:latin typeface="+mj-ea"/>
                <a:ea typeface="+mj-ea"/>
                <a:cs typeface="Times New Roman" panose="02020603050405020304" pitchFamily="18" charset="0"/>
              </a:rPr>
              <a:t>A</a:t>
            </a:r>
            <a:r>
              <a:rPr lang="ja-JP" altLang="en-US" b="1" kern="0" dirty="0">
                <a:latin typeface="+mj-ea"/>
                <a:ea typeface="+mj-ea"/>
                <a:cs typeface="Times New Roman" panose="02020603050405020304" pitchFamily="18" charset="0"/>
              </a:rPr>
              <a:t>：新政府の現状</a:t>
            </a:r>
            <a:endParaRPr lang="en-US" altLang="ja-JP" b="1" kern="0" dirty="0">
              <a:latin typeface="+mj-ea"/>
              <a:ea typeface="+mj-ea"/>
              <a:cs typeface="Times New Roman" panose="02020603050405020304" pitchFamily="18" charset="0"/>
            </a:endParaRPr>
          </a:p>
        </p:txBody>
      </p:sp>
      <p:sp>
        <p:nvSpPr>
          <p:cNvPr id="11" name="角丸四角形 10"/>
          <p:cNvSpPr/>
          <p:nvPr/>
        </p:nvSpPr>
        <p:spPr>
          <a:xfrm>
            <a:off x="435180" y="1904103"/>
            <a:ext cx="11423445" cy="4569375"/>
          </a:xfrm>
          <a:prstGeom prst="roundRect">
            <a:avLst>
              <a:gd name="adj" fmla="val 4645"/>
            </a:avLst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pSp>
        <p:nvGrpSpPr>
          <p:cNvPr id="5" name="グループ化 4"/>
          <p:cNvGrpSpPr/>
          <p:nvPr/>
        </p:nvGrpSpPr>
        <p:grpSpPr>
          <a:xfrm>
            <a:off x="3077090" y="2711014"/>
            <a:ext cx="5406963" cy="3134100"/>
            <a:chOff x="2887951" y="2862622"/>
            <a:chExt cx="5874476" cy="3134100"/>
          </a:xfrm>
        </p:grpSpPr>
        <p:sp>
          <p:nvSpPr>
            <p:cNvPr id="17" name="左右矢印 16"/>
            <p:cNvSpPr/>
            <p:nvPr/>
          </p:nvSpPr>
          <p:spPr>
            <a:xfrm rot="18929509">
              <a:off x="2887951" y="3291548"/>
              <a:ext cx="1387921" cy="490338"/>
            </a:xfrm>
            <a:prstGeom prst="leftRightArrow">
              <a:avLst>
                <a:gd name="adj1" fmla="val 39833"/>
                <a:gd name="adj2" fmla="val 31264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1" name="左右矢印 20"/>
            <p:cNvSpPr/>
            <p:nvPr/>
          </p:nvSpPr>
          <p:spPr>
            <a:xfrm rot="2833754">
              <a:off x="7803432" y="3291548"/>
              <a:ext cx="1387921" cy="530069"/>
            </a:xfrm>
            <a:prstGeom prst="leftRightArrow">
              <a:avLst>
                <a:gd name="adj1" fmla="val 39833"/>
                <a:gd name="adj2" fmla="val 31264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2" name="左右矢印 21"/>
            <p:cNvSpPr/>
            <p:nvPr/>
          </p:nvSpPr>
          <p:spPr>
            <a:xfrm>
              <a:off x="3706927" y="5445068"/>
              <a:ext cx="4780068" cy="551654"/>
            </a:xfrm>
            <a:prstGeom prst="leftRightArrow">
              <a:avLst>
                <a:gd name="adj1" fmla="val 39833"/>
                <a:gd name="adj2" fmla="val 31264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7" name="正方形/長方形 6"/>
          <p:cNvSpPr/>
          <p:nvPr/>
        </p:nvSpPr>
        <p:spPr>
          <a:xfrm>
            <a:off x="608804" y="2003113"/>
            <a:ext cx="2716943" cy="584775"/>
          </a:xfrm>
          <a:prstGeom prst="rect">
            <a:avLst/>
          </a:prstGeom>
          <a:solidFill>
            <a:schemeClr val="bg1"/>
          </a:solidFill>
          <a:ln>
            <a:solidFill>
              <a:schemeClr val="accent1">
                <a:shade val="50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ja-JP" altLang="ja-JP" sz="3200" b="1" kern="0" dirty="0">
                <a:solidFill>
                  <a:srgbClr val="002060"/>
                </a:solidFill>
                <a:ea typeface="ＭＳ 明朝" panose="02020609040205080304" pitchFamily="17" charset="-128"/>
                <a:cs typeface="Times New Roman" panose="02020603050405020304" pitchFamily="18" charset="0"/>
              </a:rPr>
              <a:t>エキスパート</a:t>
            </a:r>
            <a:endParaRPr lang="en-US" altLang="ja-JP" sz="3200" b="1" kern="0" dirty="0">
              <a:solidFill>
                <a:srgbClr val="002060"/>
              </a:solidFill>
              <a:ea typeface="ＭＳ 明朝" panose="02020609040205080304" pitchFamily="17" charset="-128"/>
              <a:cs typeface="Times New Roman" panose="02020603050405020304" pitchFamily="18" charset="0"/>
            </a:endParaRPr>
          </a:p>
        </p:txBody>
      </p:sp>
      <p:sp>
        <p:nvSpPr>
          <p:cNvPr id="2" name="正方形/長方形 1"/>
          <p:cNvSpPr/>
          <p:nvPr/>
        </p:nvSpPr>
        <p:spPr>
          <a:xfrm>
            <a:off x="4343200" y="1938898"/>
            <a:ext cx="3246591" cy="1626975"/>
          </a:xfrm>
          <a:prstGeom prst="rect">
            <a:avLst/>
          </a:prstGeom>
          <a:ln w="28575">
            <a:solidFill>
              <a:schemeClr val="tx1"/>
            </a:solidFill>
          </a:ln>
        </p:spPr>
        <p:txBody>
          <a:bodyPr wrap="square" lIns="36000" tIns="36000" rIns="36000" bIns="36000">
            <a:spAutoFit/>
          </a:bodyPr>
          <a:lstStyle/>
          <a:p>
            <a:pPr algn="ctr"/>
            <a:r>
              <a:rPr lang="ja-JP" altLang="en-US" sz="2400" kern="0" dirty="0">
                <a:solidFill>
                  <a:srgbClr val="000000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ＭＳ 明朝" panose="02020609040205080304" pitchFamily="17" charset="-128"/>
              </a:rPr>
              <a:t>エキスパート</a:t>
            </a:r>
            <a:r>
              <a:rPr lang="en-US" altLang="ja-JP" sz="2400" kern="0" dirty="0">
                <a:solidFill>
                  <a:srgbClr val="000000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ＭＳ 明朝" panose="02020609040205080304" pitchFamily="17" charset="-128"/>
              </a:rPr>
              <a:t>A</a:t>
            </a:r>
          </a:p>
          <a:p>
            <a:pPr>
              <a:spcBef>
                <a:spcPts val="600"/>
              </a:spcBef>
            </a:pPr>
            <a:r>
              <a:rPr lang="ja-JP" altLang="ja-JP" sz="2400" kern="0" dirty="0">
                <a:solidFill>
                  <a:srgbClr val="000000"/>
                </a:solidFill>
                <a:ea typeface="BIZ UD明朝 Medium" panose="02020500000000000000" pitchFamily="17" charset="-128"/>
                <a:cs typeface="ＭＳ 明朝" panose="02020609040205080304" pitchFamily="17" charset="-128"/>
              </a:rPr>
              <a:t>「</a:t>
            </a:r>
            <a:r>
              <a:rPr lang="ja-JP" altLang="en-US" sz="2400" kern="0" dirty="0">
                <a:solidFill>
                  <a:srgbClr val="000000"/>
                </a:solidFill>
                <a:ea typeface="BIZ UD明朝 Medium" panose="02020500000000000000" pitchFamily="17" charset="-128"/>
                <a:cs typeface="ＭＳ 明朝" panose="02020609040205080304" pitchFamily="17" charset="-128"/>
              </a:rPr>
              <a:t>琉球処分前後の新政府はどのような状態であったか？</a:t>
            </a:r>
            <a:r>
              <a:rPr lang="ja-JP" altLang="ja-JP" sz="2400" kern="0" dirty="0">
                <a:solidFill>
                  <a:srgbClr val="000000"/>
                </a:solidFill>
                <a:ea typeface="BIZ UD明朝 Medium" panose="02020500000000000000" pitchFamily="17" charset="-128"/>
                <a:cs typeface="ＭＳ 明朝" panose="02020609040205080304" pitchFamily="17" charset="-128"/>
              </a:rPr>
              <a:t>」</a:t>
            </a:r>
            <a:endParaRPr lang="ja-JP" altLang="en-US" sz="2400" dirty="0"/>
          </a:p>
        </p:txBody>
      </p:sp>
      <p:sp>
        <p:nvSpPr>
          <p:cNvPr id="15" name="正方形/長方形 14"/>
          <p:cNvSpPr/>
          <p:nvPr/>
        </p:nvSpPr>
        <p:spPr>
          <a:xfrm>
            <a:off x="8268992" y="4282896"/>
            <a:ext cx="3463829" cy="1626975"/>
          </a:xfrm>
          <a:prstGeom prst="rect">
            <a:avLst/>
          </a:prstGeom>
          <a:ln w="28575">
            <a:solidFill>
              <a:schemeClr val="tx1"/>
            </a:solidFill>
          </a:ln>
        </p:spPr>
        <p:txBody>
          <a:bodyPr wrap="square" lIns="36000" tIns="36000" rIns="36000" bIns="36000">
            <a:spAutoFit/>
          </a:bodyPr>
          <a:lstStyle/>
          <a:p>
            <a:pPr algn="ctr"/>
            <a:r>
              <a:rPr lang="ja-JP" altLang="en-US" sz="2400" kern="0" dirty="0">
                <a:solidFill>
                  <a:srgbClr val="000000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ＭＳ 明朝" panose="02020609040205080304" pitchFamily="17" charset="-128"/>
              </a:rPr>
              <a:t>エキスパート</a:t>
            </a:r>
            <a:r>
              <a:rPr lang="en-US" altLang="ja-JP" sz="2400" kern="0" dirty="0">
                <a:solidFill>
                  <a:srgbClr val="000000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ＭＳ 明朝" panose="02020609040205080304" pitchFamily="17" charset="-128"/>
              </a:rPr>
              <a:t>C</a:t>
            </a:r>
          </a:p>
          <a:p>
            <a:pPr>
              <a:spcBef>
                <a:spcPts val="600"/>
              </a:spcBef>
            </a:pPr>
            <a:r>
              <a:rPr lang="ja-JP" altLang="ja-JP" sz="2400" kern="0" dirty="0">
                <a:solidFill>
                  <a:srgbClr val="000000"/>
                </a:solidFill>
                <a:ea typeface="BIZ UD明朝 Medium" panose="02020500000000000000" pitchFamily="17" charset="-128"/>
                <a:cs typeface="ＭＳ 明朝" panose="02020609040205080304" pitchFamily="17" charset="-128"/>
              </a:rPr>
              <a:t>「</a:t>
            </a:r>
            <a:r>
              <a:rPr lang="ja-JP" altLang="en-US" sz="2400" kern="0" dirty="0">
                <a:solidFill>
                  <a:srgbClr val="000000"/>
                </a:solidFill>
                <a:ea typeface="BIZ UD明朝 Medium" panose="02020500000000000000" pitchFamily="17" charset="-128"/>
                <a:cs typeface="ＭＳ 明朝" panose="02020609040205080304" pitchFamily="17" charset="-128"/>
              </a:rPr>
              <a:t>琉球処分の頃、新政府は沖縄の人々どの様な生活を送っていたか」</a:t>
            </a:r>
            <a:endParaRPr lang="ja-JP" altLang="en-US" sz="2400" dirty="0"/>
          </a:p>
        </p:txBody>
      </p:sp>
      <p:sp>
        <p:nvSpPr>
          <p:cNvPr id="16" name="正方形/長方形 15"/>
          <p:cNvSpPr/>
          <p:nvPr/>
        </p:nvSpPr>
        <p:spPr>
          <a:xfrm>
            <a:off x="665736" y="4347654"/>
            <a:ext cx="3126702" cy="1626975"/>
          </a:xfrm>
          <a:prstGeom prst="rect">
            <a:avLst/>
          </a:prstGeom>
          <a:ln w="28575">
            <a:solidFill>
              <a:schemeClr val="tx1"/>
            </a:solidFill>
          </a:ln>
        </p:spPr>
        <p:txBody>
          <a:bodyPr wrap="square" lIns="36000" tIns="36000" rIns="36000" bIns="36000">
            <a:spAutoFit/>
          </a:bodyPr>
          <a:lstStyle/>
          <a:p>
            <a:pPr algn="ctr"/>
            <a:r>
              <a:rPr lang="ja-JP" altLang="en-US" sz="2400" kern="0" dirty="0">
                <a:solidFill>
                  <a:srgbClr val="000000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ＭＳ 明朝" panose="02020609040205080304" pitchFamily="17" charset="-128"/>
              </a:rPr>
              <a:t>エキスパート</a:t>
            </a:r>
            <a:r>
              <a:rPr lang="en-US" altLang="ja-JP" sz="2400" kern="0" dirty="0">
                <a:solidFill>
                  <a:srgbClr val="000000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ＭＳ 明朝" panose="02020609040205080304" pitchFamily="17" charset="-128"/>
              </a:rPr>
              <a:t>B</a:t>
            </a:r>
          </a:p>
          <a:p>
            <a:pPr>
              <a:spcBef>
                <a:spcPts val="600"/>
              </a:spcBef>
            </a:pPr>
            <a:r>
              <a:rPr lang="ja-JP" altLang="ja-JP" sz="2400" kern="0" dirty="0">
                <a:solidFill>
                  <a:srgbClr val="000000"/>
                </a:solidFill>
                <a:ea typeface="BIZ UD明朝 Medium" panose="02020500000000000000" pitchFamily="17" charset="-128"/>
                <a:cs typeface="ＭＳ 明朝" panose="02020609040205080304" pitchFamily="17" charset="-128"/>
              </a:rPr>
              <a:t>「</a:t>
            </a:r>
            <a:r>
              <a:rPr lang="ja-JP" altLang="en-US" sz="2400" kern="0" dirty="0">
                <a:solidFill>
                  <a:srgbClr val="000000"/>
                </a:solidFill>
                <a:ea typeface="BIZ UD明朝 Medium" panose="02020500000000000000" pitchFamily="17" charset="-128"/>
                <a:cs typeface="ＭＳ 明朝" panose="02020609040205080304" pitchFamily="17" charset="-128"/>
              </a:rPr>
              <a:t>沖縄の旧士族たちは、なぜ新政府の政策を受け入れなかったのか</a:t>
            </a:r>
            <a:r>
              <a:rPr lang="ja-JP" altLang="ja-JP" sz="2400" kern="0" dirty="0">
                <a:solidFill>
                  <a:srgbClr val="000000"/>
                </a:solidFill>
                <a:ea typeface="BIZ UD明朝 Medium" panose="02020500000000000000" pitchFamily="17" charset="-128"/>
                <a:cs typeface="ＭＳ 明朝" panose="02020609040205080304" pitchFamily="17" charset="-128"/>
              </a:rPr>
              <a:t>」</a:t>
            </a:r>
            <a:endParaRPr lang="ja-JP" altLang="en-US" sz="2400" dirty="0"/>
          </a:p>
        </p:txBody>
      </p:sp>
    </p:spTree>
    <p:extLst>
      <p:ext uri="{BB962C8B-B14F-4D97-AF65-F5344CB8AC3E}">
        <p14:creationId xmlns:p14="http://schemas.microsoft.com/office/powerpoint/2010/main" val="32372218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000"/>
    </mc:Choice>
    <mc:Fallback xmlns="">
      <p:transition spd="slow" advTm="5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771897" y="2208059"/>
            <a:ext cx="10794670" cy="1858057"/>
          </a:xfrm>
        </p:spPr>
        <p:txBody>
          <a:bodyPr>
            <a:noAutofit/>
          </a:bodyPr>
          <a:lstStyle/>
          <a:p>
            <a:pPr algn="l">
              <a:lnSpc>
                <a:spcPct val="100000"/>
              </a:lnSpc>
              <a:spcBef>
                <a:spcPts val="1200"/>
              </a:spcBef>
            </a:pPr>
            <a:r>
              <a:rPr lang="ja-JP" altLang="en-US" sz="3200" dirty="0"/>
              <a:t>　</a:t>
            </a:r>
            <a:r>
              <a:rPr lang="ja-JP" altLang="en-US" sz="5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４０分後</a:t>
            </a:r>
            <a:br>
              <a:rPr lang="en-US" altLang="ja-JP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ja-JP" altLang="en-US" sz="4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　</a:t>
            </a:r>
            <a:br>
              <a:rPr lang="en-US" altLang="ja-JP" sz="4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ja-JP" altLang="en-US" sz="4400" b="1" spc="100" dirty="0">
                <a:solidFill>
                  <a:srgbClr val="FF0000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琉球処分後の沖縄のあり方について、</a:t>
            </a:r>
            <a:br>
              <a:rPr lang="en-US" altLang="ja-JP" sz="4400" b="1" spc="100" dirty="0">
                <a:solidFill>
                  <a:srgbClr val="FF0000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</a:br>
            <a:r>
              <a:rPr lang="ja-JP" altLang="en-US" sz="4400" b="1" spc="100" dirty="0">
                <a:solidFill>
                  <a:srgbClr val="FF0000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　自分なりの考えが持てるようになります。</a:t>
            </a:r>
            <a:endParaRPr kumimoji="1" lang="ja-JP" altLang="en-US" sz="5400" b="1" spc="100" dirty="0">
              <a:solidFill>
                <a:srgbClr val="FF0000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707567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000"/>
    </mc:Choice>
    <mc:Fallback xmlns="">
      <p:transition spd="slow" advTm="5000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正方形/長方形 26"/>
          <p:cNvSpPr/>
          <p:nvPr/>
        </p:nvSpPr>
        <p:spPr>
          <a:xfrm>
            <a:off x="245853" y="1962044"/>
            <a:ext cx="11537558" cy="2227409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t" anchorCtr="0"/>
          <a:lstStyle/>
          <a:p>
            <a:r>
              <a:rPr kumimoji="1" lang="ja-JP" altLang="en-US" sz="2400" b="1" dirty="0">
                <a:solidFill>
                  <a:srgbClr val="FF0000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エキスパート活動</a:t>
            </a:r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>
          <a:xfrm>
            <a:off x="8467725" y="6363666"/>
            <a:ext cx="2743200" cy="365125"/>
          </a:xfrm>
        </p:spPr>
        <p:txBody>
          <a:bodyPr/>
          <a:lstStyle/>
          <a:p>
            <a:fld id="{B0AB4805-8FAA-4E1C-A20F-2D73D54A9B8B}" type="slidenum">
              <a:rPr lang="ja-JP" altLang="en-US" sz="2000">
                <a:solidFill>
                  <a:schemeClr val="tx1">
                    <a:lumMod val="85000"/>
                    <a:lumOff val="15000"/>
                  </a:schemeClr>
                </a:solidFill>
              </a:rPr>
              <a:t>6</a:t>
            </a:fld>
            <a:endParaRPr lang="ja-JP" altLang="en-US" sz="20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2" name="テキスト ボックス 1"/>
          <p:cNvSpPr txBox="1"/>
          <p:nvPr/>
        </p:nvSpPr>
        <p:spPr>
          <a:xfrm>
            <a:off x="245853" y="771261"/>
            <a:ext cx="491768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4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「学習課題」</a:t>
            </a:r>
            <a:endParaRPr lang="ja-JP" altLang="en-US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3" name="正方形/長方形 2"/>
          <p:cNvSpPr/>
          <p:nvPr/>
        </p:nvSpPr>
        <p:spPr>
          <a:xfrm>
            <a:off x="172524" y="230982"/>
            <a:ext cx="654171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32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知識構成型ジグソー法で行います。</a:t>
            </a:r>
          </a:p>
        </p:txBody>
      </p:sp>
      <p:sp>
        <p:nvSpPr>
          <p:cNvPr id="20" name="左矢印 19"/>
          <p:cNvSpPr/>
          <p:nvPr/>
        </p:nvSpPr>
        <p:spPr>
          <a:xfrm rot="16200000">
            <a:off x="5664596" y="1514870"/>
            <a:ext cx="800081" cy="529452"/>
          </a:xfrm>
          <a:prstGeom prst="leftArrow">
            <a:avLst>
              <a:gd name="adj1" fmla="val 60000"/>
              <a:gd name="adj2" fmla="val 45888"/>
            </a:avLst>
          </a:prstGeom>
        </p:spPr>
        <p:style>
          <a:lnRef idx="0">
            <a:schemeClr val="accent1">
              <a:tint val="60000"/>
              <a:hueOff val="0"/>
              <a:satOff val="0"/>
              <a:lumOff val="0"/>
              <a:alphaOff val="0"/>
            </a:schemeClr>
          </a:lnRef>
          <a:fillRef idx="3">
            <a:schemeClr val="accent1">
              <a:tint val="60000"/>
              <a:hueOff val="0"/>
              <a:satOff val="0"/>
              <a:lumOff val="0"/>
              <a:alphaOff val="0"/>
            </a:schemeClr>
          </a:fillRef>
          <a:effectRef idx="3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21" name="左矢印 20"/>
          <p:cNvSpPr/>
          <p:nvPr/>
        </p:nvSpPr>
        <p:spPr>
          <a:xfrm rot="18643981">
            <a:off x="2743548" y="1638210"/>
            <a:ext cx="1305793" cy="579988"/>
          </a:xfrm>
          <a:prstGeom prst="leftArrow">
            <a:avLst>
              <a:gd name="adj1" fmla="val 51809"/>
              <a:gd name="adj2" fmla="val 50000"/>
            </a:avLst>
          </a:prstGeom>
        </p:spPr>
        <p:style>
          <a:lnRef idx="0">
            <a:schemeClr val="accent1">
              <a:tint val="60000"/>
              <a:hueOff val="0"/>
              <a:satOff val="0"/>
              <a:lumOff val="0"/>
              <a:alphaOff val="0"/>
            </a:schemeClr>
          </a:lnRef>
          <a:fillRef idx="3">
            <a:schemeClr val="accent1">
              <a:tint val="60000"/>
              <a:hueOff val="0"/>
              <a:satOff val="0"/>
              <a:lumOff val="0"/>
              <a:alphaOff val="0"/>
            </a:schemeClr>
          </a:fillRef>
          <a:effectRef idx="3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22" name="左矢印 21"/>
          <p:cNvSpPr/>
          <p:nvPr/>
        </p:nvSpPr>
        <p:spPr>
          <a:xfrm rot="2956019" flipH="1">
            <a:off x="8036896" y="1706393"/>
            <a:ext cx="1055169" cy="579988"/>
          </a:xfrm>
          <a:prstGeom prst="leftArrow">
            <a:avLst>
              <a:gd name="adj1" fmla="val 51809"/>
              <a:gd name="adj2" fmla="val 50000"/>
            </a:avLst>
          </a:prstGeom>
        </p:spPr>
        <p:style>
          <a:lnRef idx="0">
            <a:schemeClr val="accent1">
              <a:tint val="60000"/>
              <a:hueOff val="0"/>
              <a:satOff val="0"/>
              <a:lumOff val="0"/>
              <a:alphaOff val="0"/>
            </a:schemeClr>
          </a:lnRef>
          <a:fillRef idx="3">
            <a:schemeClr val="accent1">
              <a:tint val="60000"/>
              <a:hueOff val="0"/>
              <a:satOff val="0"/>
              <a:lumOff val="0"/>
              <a:alphaOff val="0"/>
            </a:schemeClr>
          </a:fillRef>
          <a:effectRef idx="3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4" name="正方形/長方形 3"/>
          <p:cNvSpPr/>
          <p:nvPr/>
        </p:nvSpPr>
        <p:spPr>
          <a:xfrm>
            <a:off x="1001486" y="1232182"/>
            <a:ext cx="10781925" cy="461665"/>
          </a:xfrm>
          <a:prstGeom prst="rect">
            <a:avLst/>
          </a:prstGeom>
          <a:solidFill>
            <a:schemeClr val="bg1"/>
          </a:solidFill>
          <a:ln w="25400">
            <a:solidFill>
              <a:schemeClr val="tx2">
                <a:lumMod val="50000"/>
              </a:schemeClr>
            </a:solidFill>
          </a:ln>
        </p:spPr>
        <p:txBody>
          <a:bodyPr wrap="square" lIns="0" rIns="0">
            <a:spAutoFit/>
          </a:bodyPr>
          <a:lstStyle/>
          <a:p>
            <a:r>
              <a:rPr lang="ja-JP" altLang="en-US" sz="2400" b="1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「新政府の旧慣温存政策は、沖縄に必要であったか、それとも必要でなかったか」</a:t>
            </a:r>
          </a:p>
        </p:txBody>
      </p:sp>
      <p:graphicFrame>
        <p:nvGraphicFramePr>
          <p:cNvPr id="29" name="表 2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45077721"/>
              </p:ext>
            </p:extLst>
          </p:nvPr>
        </p:nvGraphicFramePr>
        <p:xfrm>
          <a:off x="3759876" y="4844931"/>
          <a:ext cx="4272795" cy="997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24265">
                  <a:extLst>
                    <a:ext uri="{9D8B030D-6E8A-4147-A177-3AD203B41FA5}">
                      <a16:colId xmlns:a16="http://schemas.microsoft.com/office/drawing/2014/main" val="2574217497"/>
                    </a:ext>
                  </a:extLst>
                </a:gridCol>
                <a:gridCol w="1424265">
                  <a:extLst>
                    <a:ext uri="{9D8B030D-6E8A-4147-A177-3AD203B41FA5}">
                      <a16:colId xmlns:a16="http://schemas.microsoft.com/office/drawing/2014/main" val="1028149250"/>
                    </a:ext>
                  </a:extLst>
                </a:gridCol>
                <a:gridCol w="1424265">
                  <a:extLst>
                    <a:ext uri="{9D8B030D-6E8A-4147-A177-3AD203B41FA5}">
                      <a16:colId xmlns:a16="http://schemas.microsoft.com/office/drawing/2014/main" val="902905739"/>
                    </a:ext>
                  </a:extLst>
                </a:gridCol>
              </a:tblGrid>
              <a:tr h="448252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2800" b="1" dirty="0">
                          <a:solidFill>
                            <a:schemeClr val="tx1"/>
                          </a:solidFill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</a:rPr>
                        <a:t>視点</a:t>
                      </a:r>
                      <a:r>
                        <a:rPr kumimoji="1" lang="en-US" altLang="ja-JP" sz="2800" b="1" dirty="0">
                          <a:solidFill>
                            <a:schemeClr val="tx1"/>
                          </a:solidFill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</a:rPr>
                        <a:t>1</a:t>
                      </a:r>
                      <a:endParaRPr kumimoji="1" lang="ja-JP" altLang="en-US" sz="2800" b="1" dirty="0">
                        <a:solidFill>
                          <a:schemeClr val="tx1"/>
                        </a:solidFill>
                        <a:latin typeface="BIZ UDPゴシック" panose="020B0400000000000000" pitchFamily="50" charset="-128"/>
                        <a:ea typeface="BIZ UDPゴシック" panose="020B0400000000000000" pitchFamily="50" charset="-128"/>
                      </a:endParaRPr>
                    </a:p>
                  </a:txBody>
                  <a:tcPr marL="36000" marR="36000" marT="36000" marB="3600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2800" b="1" dirty="0">
                          <a:solidFill>
                            <a:schemeClr val="tx1"/>
                          </a:solidFill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</a:rPr>
                        <a:t>視点</a:t>
                      </a:r>
                      <a:r>
                        <a:rPr kumimoji="1" lang="en-US" altLang="ja-JP" sz="2800" b="1" dirty="0">
                          <a:solidFill>
                            <a:schemeClr val="tx1"/>
                          </a:solidFill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</a:rPr>
                        <a:t>2</a:t>
                      </a:r>
                      <a:endParaRPr kumimoji="1" lang="ja-JP" altLang="en-US" sz="2800" b="1" dirty="0">
                        <a:solidFill>
                          <a:schemeClr val="tx1"/>
                        </a:solidFill>
                        <a:latin typeface="BIZ UDPゴシック" panose="020B0400000000000000" pitchFamily="50" charset="-128"/>
                        <a:ea typeface="BIZ UDPゴシック" panose="020B0400000000000000" pitchFamily="50" charset="-128"/>
                      </a:endParaRPr>
                    </a:p>
                  </a:txBody>
                  <a:tcPr marL="36000" marR="36000" marT="36000" marB="36000">
                    <a:lnL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2800" b="1" dirty="0">
                          <a:solidFill>
                            <a:schemeClr val="tx1"/>
                          </a:solidFill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</a:rPr>
                        <a:t>視点</a:t>
                      </a:r>
                      <a:r>
                        <a:rPr kumimoji="1" lang="en-US" altLang="ja-JP" sz="2800" b="1" dirty="0">
                          <a:solidFill>
                            <a:schemeClr val="tx1"/>
                          </a:solidFill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</a:rPr>
                        <a:t>3</a:t>
                      </a:r>
                      <a:endParaRPr kumimoji="1" lang="ja-JP" altLang="en-US" sz="2800" b="1" dirty="0">
                        <a:solidFill>
                          <a:schemeClr val="tx1"/>
                        </a:solidFill>
                        <a:latin typeface="BIZ UDPゴシック" panose="020B0400000000000000" pitchFamily="50" charset="-128"/>
                        <a:ea typeface="BIZ UDPゴシック" panose="020B0400000000000000" pitchFamily="50" charset="-128"/>
                      </a:endParaRPr>
                    </a:p>
                  </a:txBody>
                  <a:tcPr marL="36000" marR="36000" marT="36000" marB="36000">
                    <a:lnL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24260531"/>
                  </a:ext>
                </a:extLst>
              </a:tr>
              <a:tr h="448252">
                <a:tc gridSpan="3">
                  <a:txBody>
                    <a:bodyPr/>
                    <a:lstStyle/>
                    <a:p>
                      <a:pPr algn="ctr"/>
                      <a:r>
                        <a:rPr kumimoji="1" lang="ja-JP" altLang="en-US" sz="2800" b="1" dirty="0">
                          <a:solidFill>
                            <a:schemeClr val="tx1"/>
                          </a:solidFill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</a:rPr>
                        <a:t>学習課題</a:t>
                      </a:r>
                    </a:p>
                  </a:txBody>
                  <a:tcPr marL="36000" marR="36000" marT="36000" marB="3600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02673958"/>
                  </a:ext>
                </a:extLst>
              </a:tr>
            </a:tbl>
          </a:graphicData>
        </a:graphic>
      </p:graphicFrame>
      <p:sp>
        <p:nvSpPr>
          <p:cNvPr id="32" name="正方形/長方形 31"/>
          <p:cNvSpPr/>
          <p:nvPr/>
        </p:nvSpPr>
        <p:spPr>
          <a:xfrm>
            <a:off x="245853" y="4654283"/>
            <a:ext cx="11537558" cy="1275956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t" anchorCtr="0"/>
          <a:lstStyle/>
          <a:p>
            <a:r>
              <a:rPr kumimoji="1" lang="ja-JP" altLang="en-US" sz="2800" b="1" dirty="0">
                <a:solidFill>
                  <a:srgbClr val="FF0000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ジグソー活動</a:t>
            </a:r>
          </a:p>
        </p:txBody>
      </p:sp>
      <p:sp>
        <p:nvSpPr>
          <p:cNvPr id="33" name="正方形/長方形 32"/>
          <p:cNvSpPr/>
          <p:nvPr/>
        </p:nvSpPr>
        <p:spPr>
          <a:xfrm>
            <a:off x="245853" y="5955634"/>
            <a:ext cx="11537558" cy="452072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t" anchorCtr="0"/>
          <a:lstStyle/>
          <a:p>
            <a:r>
              <a:rPr kumimoji="1" lang="ja-JP" altLang="en-US" sz="2800" b="1" dirty="0">
                <a:solidFill>
                  <a:srgbClr val="FF0000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クロストーク</a:t>
            </a:r>
          </a:p>
        </p:txBody>
      </p:sp>
      <p:sp>
        <p:nvSpPr>
          <p:cNvPr id="9" name="フリーフォーム 8"/>
          <p:cNvSpPr/>
          <p:nvPr/>
        </p:nvSpPr>
        <p:spPr>
          <a:xfrm>
            <a:off x="10447306" y="2866950"/>
            <a:ext cx="1613871" cy="1038049"/>
          </a:xfrm>
          <a:custGeom>
            <a:avLst/>
            <a:gdLst>
              <a:gd name="connsiteX0" fmla="*/ 0 w 1905885"/>
              <a:gd name="connsiteY0" fmla="*/ 779842 h 1559683"/>
              <a:gd name="connsiteX1" fmla="*/ 952943 w 1905885"/>
              <a:gd name="connsiteY1" fmla="*/ 0 h 1559683"/>
              <a:gd name="connsiteX2" fmla="*/ 1905886 w 1905885"/>
              <a:gd name="connsiteY2" fmla="*/ 779842 h 1559683"/>
              <a:gd name="connsiteX3" fmla="*/ 952943 w 1905885"/>
              <a:gd name="connsiteY3" fmla="*/ 1559684 h 1559683"/>
              <a:gd name="connsiteX4" fmla="*/ 0 w 1905885"/>
              <a:gd name="connsiteY4" fmla="*/ 779842 h 15596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05885" h="1559683">
                <a:moveTo>
                  <a:pt x="0" y="779842"/>
                </a:moveTo>
                <a:cubicBezTo>
                  <a:pt x="0" y="349147"/>
                  <a:pt x="426647" y="0"/>
                  <a:pt x="952943" y="0"/>
                </a:cubicBezTo>
                <a:cubicBezTo>
                  <a:pt x="1479239" y="0"/>
                  <a:pt x="1905886" y="349147"/>
                  <a:pt x="1905886" y="779842"/>
                </a:cubicBezTo>
                <a:cubicBezTo>
                  <a:pt x="1905886" y="1210537"/>
                  <a:pt x="1479239" y="1559684"/>
                  <a:pt x="952943" y="1559684"/>
                </a:cubicBezTo>
                <a:cubicBezTo>
                  <a:pt x="426647" y="1559684"/>
                  <a:pt x="0" y="1210537"/>
                  <a:pt x="0" y="779842"/>
                </a:cubicBezTo>
                <a:close/>
              </a:path>
            </a:pathLst>
          </a:custGeom>
          <a:gradFill flip="none" rotWithShape="1">
            <a:gsLst>
              <a:gs pos="89000">
                <a:schemeClr val="bg1"/>
              </a:gs>
              <a:gs pos="8000">
                <a:schemeClr val="accent1">
                  <a:lumMod val="60000"/>
                  <a:lumOff val="4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chemeClr val="tx1"/>
            </a:solidFill>
          </a:ln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1">
              <a:hueOff val="0"/>
              <a:satOff val="0"/>
              <a:lumOff val="0"/>
              <a:alphaOff val="0"/>
            </a:schemeClr>
          </a:fillRef>
          <a:effectRef idx="3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72000" tIns="72000" rIns="72000" bIns="72000" numCol="1" spcCol="1270" anchor="ctr" anchorCtr="0">
            <a:noAutofit/>
          </a:bodyPr>
          <a:lstStyle/>
          <a:p>
            <a:pPr lvl="0" algn="ctr" defTabSz="12446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kumimoji="1" lang="ja-JP" altLang="en-US" sz="2400" b="1" kern="1200" dirty="0">
                <a:solidFill>
                  <a:schemeClr val="tx1"/>
                </a:solidFill>
              </a:rPr>
              <a:t>視点</a:t>
            </a:r>
            <a:endParaRPr kumimoji="1" lang="en-US" altLang="ja-JP" sz="2400" b="1" kern="1200" dirty="0">
              <a:solidFill>
                <a:schemeClr val="tx1"/>
              </a:solidFill>
            </a:endParaRPr>
          </a:p>
          <a:p>
            <a:pPr lvl="0" algn="ctr" defTabSz="12446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kumimoji="1" lang="ja-JP" altLang="en-US" sz="2400" b="1" kern="1200" dirty="0">
                <a:solidFill>
                  <a:schemeClr val="tx1"/>
                </a:solidFill>
              </a:rPr>
              <a:t>・知識</a:t>
            </a:r>
            <a:endParaRPr kumimoji="1" lang="en-US" altLang="ja-JP" sz="2400" b="1" kern="1200" dirty="0">
              <a:solidFill>
                <a:schemeClr val="tx1"/>
              </a:solidFill>
            </a:endParaRPr>
          </a:p>
        </p:txBody>
      </p:sp>
      <p:sp>
        <p:nvSpPr>
          <p:cNvPr id="37" name="フリーフォーム 36"/>
          <p:cNvSpPr/>
          <p:nvPr/>
        </p:nvSpPr>
        <p:spPr>
          <a:xfrm>
            <a:off x="9784133" y="4813038"/>
            <a:ext cx="2122870" cy="1458623"/>
          </a:xfrm>
          <a:custGeom>
            <a:avLst/>
            <a:gdLst>
              <a:gd name="connsiteX0" fmla="*/ 0 w 1905885"/>
              <a:gd name="connsiteY0" fmla="*/ 779842 h 1559683"/>
              <a:gd name="connsiteX1" fmla="*/ 952943 w 1905885"/>
              <a:gd name="connsiteY1" fmla="*/ 0 h 1559683"/>
              <a:gd name="connsiteX2" fmla="*/ 1905886 w 1905885"/>
              <a:gd name="connsiteY2" fmla="*/ 779842 h 1559683"/>
              <a:gd name="connsiteX3" fmla="*/ 952943 w 1905885"/>
              <a:gd name="connsiteY3" fmla="*/ 1559684 h 1559683"/>
              <a:gd name="connsiteX4" fmla="*/ 0 w 1905885"/>
              <a:gd name="connsiteY4" fmla="*/ 779842 h 15596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05885" h="1559683">
                <a:moveTo>
                  <a:pt x="0" y="779842"/>
                </a:moveTo>
                <a:cubicBezTo>
                  <a:pt x="0" y="349147"/>
                  <a:pt x="426647" y="0"/>
                  <a:pt x="952943" y="0"/>
                </a:cubicBezTo>
                <a:cubicBezTo>
                  <a:pt x="1479239" y="0"/>
                  <a:pt x="1905886" y="349147"/>
                  <a:pt x="1905886" y="779842"/>
                </a:cubicBezTo>
                <a:cubicBezTo>
                  <a:pt x="1905886" y="1210537"/>
                  <a:pt x="1479239" y="1559684"/>
                  <a:pt x="952943" y="1559684"/>
                </a:cubicBezTo>
                <a:cubicBezTo>
                  <a:pt x="426647" y="1559684"/>
                  <a:pt x="0" y="1210537"/>
                  <a:pt x="0" y="779842"/>
                </a:cubicBezTo>
                <a:close/>
              </a:path>
            </a:pathLst>
          </a:custGeom>
          <a:gradFill flip="none" rotWithShape="1">
            <a:gsLst>
              <a:gs pos="89000">
                <a:schemeClr val="bg1"/>
              </a:gs>
              <a:gs pos="8000">
                <a:schemeClr val="accent1">
                  <a:lumMod val="60000"/>
                  <a:lumOff val="4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chemeClr val="tx1"/>
            </a:solidFill>
          </a:ln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1">
              <a:hueOff val="0"/>
              <a:satOff val="0"/>
              <a:lumOff val="0"/>
              <a:alphaOff val="0"/>
            </a:schemeClr>
          </a:fillRef>
          <a:effectRef idx="3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96890" tIns="246190" rIns="296890" bIns="246190" numCol="1" spcCol="1270" anchor="ctr" anchorCtr="0">
            <a:noAutofit/>
          </a:bodyPr>
          <a:lstStyle/>
          <a:p>
            <a:pPr lvl="0" algn="ctr" defTabSz="12446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kumimoji="1" lang="ja-JP" altLang="en-US" sz="2400" b="1" kern="1200" dirty="0">
                <a:solidFill>
                  <a:schemeClr val="tx1"/>
                </a:solidFill>
              </a:rPr>
              <a:t>新しい視点</a:t>
            </a:r>
            <a:endParaRPr kumimoji="1" lang="en-US" altLang="ja-JP" sz="2400" b="1" kern="1200" dirty="0">
              <a:solidFill>
                <a:schemeClr val="tx1"/>
              </a:solidFill>
            </a:endParaRPr>
          </a:p>
          <a:p>
            <a:pPr lvl="0" algn="ctr" defTabSz="12446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kumimoji="1" lang="ja-JP" altLang="en-US" sz="2400" b="1" kern="1200" dirty="0">
                <a:solidFill>
                  <a:schemeClr val="tx1"/>
                </a:solidFill>
              </a:rPr>
              <a:t>・知識</a:t>
            </a:r>
            <a:endParaRPr kumimoji="1" lang="en-US" altLang="ja-JP" sz="2400" b="1" kern="1200" dirty="0">
              <a:solidFill>
                <a:schemeClr val="tx1"/>
              </a:solidFill>
            </a:endParaRPr>
          </a:p>
        </p:txBody>
      </p:sp>
      <p:grpSp>
        <p:nvGrpSpPr>
          <p:cNvPr id="28" name="グループ化 27"/>
          <p:cNvGrpSpPr/>
          <p:nvPr/>
        </p:nvGrpSpPr>
        <p:grpSpPr>
          <a:xfrm>
            <a:off x="1307422" y="2442421"/>
            <a:ext cx="2971935" cy="2041151"/>
            <a:chOff x="1066369" y="2911590"/>
            <a:chExt cx="2971935" cy="2041151"/>
          </a:xfrm>
        </p:grpSpPr>
        <p:sp>
          <p:nvSpPr>
            <p:cNvPr id="19" name="左矢印 18"/>
            <p:cNvSpPr/>
            <p:nvPr/>
          </p:nvSpPr>
          <p:spPr>
            <a:xfrm rot="2144485" flipH="1">
              <a:off x="2389325" y="4372753"/>
              <a:ext cx="1648979" cy="579988"/>
            </a:xfrm>
            <a:prstGeom prst="leftArrow">
              <a:avLst>
                <a:gd name="adj1" fmla="val 51809"/>
                <a:gd name="adj2" fmla="val 50000"/>
              </a:avLst>
            </a:prstGeom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3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1" name="フリーフォーム 10"/>
            <p:cNvSpPr/>
            <p:nvPr/>
          </p:nvSpPr>
          <p:spPr>
            <a:xfrm>
              <a:off x="1066369" y="2911590"/>
              <a:ext cx="2881190" cy="1498923"/>
            </a:xfrm>
            <a:custGeom>
              <a:avLst/>
              <a:gdLst>
                <a:gd name="connsiteX0" fmla="*/ 0 w 2015940"/>
                <a:gd name="connsiteY0" fmla="*/ 118536 h 1185359"/>
                <a:gd name="connsiteX1" fmla="*/ 118536 w 2015940"/>
                <a:gd name="connsiteY1" fmla="*/ 0 h 1185359"/>
                <a:gd name="connsiteX2" fmla="*/ 1897404 w 2015940"/>
                <a:gd name="connsiteY2" fmla="*/ 0 h 1185359"/>
                <a:gd name="connsiteX3" fmla="*/ 2015940 w 2015940"/>
                <a:gd name="connsiteY3" fmla="*/ 118536 h 1185359"/>
                <a:gd name="connsiteX4" fmla="*/ 2015940 w 2015940"/>
                <a:gd name="connsiteY4" fmla="*/ 1066823 h 1185359"/>
                <a:gd name="connsiteX5" fmla="*/ 1897404 w 2015940"/>
                <a:gd name="connsiteY5" fmla="*/ 1185359 h 1185359"/>
                <a:gd name="connsiteX6" fmla="*/ 118536 w 2015940"/>
                <a:gd name="connsiteY6" fmla="*/ 1185359 h 1185359"/>
                <a:gd name="connsiteX7" fmla="*/ 0 w 2015940"/>
                <a:gd name="connsiteY7" fmla="*/ 1066823 h 1185359"/>
                <a:gd name="connsiteX8" fmla="*/ 0 w 2015940"/>
                <a:gd name="connsiteY8" fmla="*/ 118536 h 11853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015940" h="1185359">
                  <a:moveTo>
                    <a:pt x="0" y="118536"/>
                  </a:moveTo>
                  <a:cubicBezTo>
                    <a:pt x="0" y="53070"/>
                    <a:pt x="53070" y="0"/>
                    <a:pt x="118536" y="0"/>
                  </a:cubicBezTo>
                  <a:lnTo>
                    <a:pt x="1897404" y="0"/>
                  </a:lnTo>
                  <a:cubicBezTo>
                    <a:pt x="1962870" y="0"/>
                    <a:pt x="2015940" y="53070"/>
                    <a:pt x="2015940" y="118536"/>
                  </a:cubicBezTo>
                  <a:lnTo>
                    <a:pt x="2015940" y="1066823"/>
                  </a:lnTo>
                  <a:cubicBezTo>
                    <a:pt x="2015940" y="1132289"/>
                    <a:pt x="1962870" y="1185359"/>
                    <a:pt x="1897404" y="1185359"/>
                  </a:cubicBezTo>
                  <a:lnTo>
                    <a:pt x="118536" y="1185359"/>
                  </a:lnTo>
                  <a:cubicBezTo>
                    <a:pt x="53070" y="1185359"/>
                    <a:pt x="0" y="1132289"/>
                    <a:pt x="0" y="1066823"/>
                  </a:cubicBezTo>
                  <a:lnTo>
                    <a:pt x="0" y="118536"/>
                  </a:lnTo>
                  <a:close/>
                </a:path>
              </a:pathLst>
            </a:custGeom>
            <a:solidFill>
              <a:schemeClr val="bg1"/>
            </a:solidFill>
            <a:ln w="28575">
              <a:solidFill>
                <a:srgbClr val="FFC000"/>
              </a:solidFill>
            </a:ln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3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34718" tIns="34718" rIns="34718" bIns="34718" numCol="1" spcCol="1270" anchor="ctr" anchorCtr="0">
              <a:noAutofit/>
            </a:bodyPr>
            <a:lstStyle/>
            <a:p>
              <a:pPr lvl="0" algn="ctr" defTabSz="1066800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</a:pPr>
              <a:r>
                <a:rPr kumimoji="1" lang="ja-JP" altLang="en-US" sz="2800" kern="1200" dirty="0">
                  <a:solidFill>
                    <a:schemeClr val="tx1"/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視点</a:t>
              </a:r>
              <a:r>
                <a:rPr kumimoji="1" lang="en-US" altLang="ja-JP" sz="2800" kern="1200" dirty="0">
                  <a:solidFill>
                    <a:schemeClr val="tx1"/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A</a:t>
              </a:r>
            </a:p>
            <a:p>
              <a:pPr lvl="0" defTabSz="1066800">
                <a:spcBef>
                  <a:spcPts val="600"/>
                </a:spcBef>
              </a:pPr>
              <a:r>
                <a:rPr lang="ja-JP" altLang="en-US" sz="2000" b="1" dirty="0">
                  <a:solidFill>
                    <a:srgbClr val="FF0000"/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　</a:t>
              </a:r>
              <a:r>
                <a:rPr lang="ja-JP" altLang="en-US" sz="2000" b="1" dirty="0">
                  <a:solidFill>
                    <a:schemeClr val="tx1"/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「琉球処分前後の新政府はどのような状態であったか」</a:t>
              </a:r>
            </a:p>
          </p:txBody>
        </p:sp>
      </p:grpSp>
      <p:grpSp>
        <p:nvGrpSpPr>
          <p:cNvPr id="8" name="グループ化 7"/>
          <p:cNvGrpSpPr/>
          <p:nvPr/>
        </p:nvGrpSpPr>
        <p:grpSpPr>
          <a:xfrm>
            <a:off x="4459366" y="2234951"/>
            <a:ext cx="2873814" cy="2522110"/>
            <a:chOff x="4523238" y="2282603"/>
            <a:chExt cx="2873814" cy="2675276"/>
          </a:xfrm>
        </p:grpSpPr>
        <p:sp>
          <p:nvSpPr>
            <p:cNvPr id="12" name="左矢印 11"/>
            <p:cNvSpPr/>
            <p:nvPr/>
          </p:nvSpPr>
          <p:spPr>
            <a:xfrm rot="16200000">
              <a:off x="5436130" y="4187047"/>
              <a:ext cx="1012213" cy="529452"/>
            </a:xfrm>
            <a:prstGeom prst="leftArrow">
              <a:avLst>
                <a:gd name="adj1" fmla="val 60000"/>
                <a:gd name="adj2" fmla="val 50000"/>
              </a:avLst>
            </a:prstGeom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3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3" name="フリーフォーム 12"/>
            <p:cNvSpPr/>
            <p:nvPr/>
          </p:nvSpPr>
          <p:spPr>
            <a:xfrm>
              <a:off x="4523238" y="2282603"/>
              <a:ext cx="2873814" cy="1663063"/>
            </a:xfrm>
            <a:custGeom>
              <a:avLst/>
              <a:gdLst>
                <a:gd name="connsiteX0" fmla="*/ 0 w 2488972"/>
                <a:gd name="connsiteY0" fmla="*/ 118536 h 1185359"/>
                <a:gd name="connsiteX1" fmla="*/ 118536 w 2488972"/>
                <a:gd name="connsiteY1" fmla="*/ 0 h 1185359"/>
                <a:gd name="connsiteX2" fmla="*/ 2370436 w 2488972"/>
                <a:gd name="connsiteY2" fmla="*/ 0 h 1185359"/>
                <a:gd name="connsiteX3" fmla="*/ 2488972 w 2488972"/>
                <a:gd name="connsiteY3" fmla="*/ 118536 h 1185359"/>
                <a:gd name="connsiteX4" fmla="*/ 2488972 w 2488972"/>
                <a:gd name="connsiteY4" fmla="*/ 1066823 h 1185359"/>
                <a:gd name="connsiteX5" fmla="*/ 2370436 w 2488972"/>
                <a:gd name="connsiteY5" fmla="*/ 1185359 h 1185359"/>
                <a:gd name="connsiteX6" fmla="*/ 118536 w 2488972"/>
                <a:gd name="connsiteY6" fmla="*/ 1185359 h 1185359"/>
                <a:gd name="connsiteX7" fmla="*/ 0 w 2488972"/>
                <a:gd name="connsiteY7" fmla="*/ 1066823 h 1185359"/>
                <a:gd name="connsiteX8" fmla="*/ 0 w 2488972"/>
                <a:gd name="connsiteY8" fmla="*/ 118536 h 11853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488972" h="1185359">
                  <a:moveTo>
                    <a:pt x="0" y="118536"/>
                  </a:moveTo>
                  <a:cubicBezTo>
                    <a:pt x="0" y="53070"/>
                    <a:pt x="53070" y="0"/>
                    <a:pt x="118536" y="0"/>
                  </a:cubicBezTo>
                  <a:lnTo>
                    <a:pt x="2370436" y="0"/>
                  </a:lnTo>
                  <a:cubicBezTo>
                    <a:pt x="2435902" y="0"/>
                    <a:pt x="2488972" y="53070"/>
                    <a:pt x="2488972" y="118536"/>
                  </a:cubicBezTo>
                  <a:lnTo>
                    <a:pt x="2488972" y="1066823"/>
                  </a:lnTo>
                  <a:cubicBezTo>
                    <a:pt x="2488972" y="1132289"/>
                    <a:pt x="2435902" y="1185359"/>
                    <a:pt x="2370436" y="1185359"/>
                  </a:cubicBezTo>
                  <a:lnTo>
                    <a:pt x="118536" y="1185359"/>
                  </a:lnTo>
                  <a:cubicBezTo>
                    <a:pt x="53070" y="1185359"/>
                    <a:pt x="0" y="1132289"/>
                    <a:pt x="0" y="1066823"/>
                  </a:cubicBezTo>
                  <a:lnTo>
                    <a:pt x="0" y="118536"/>
                  </a:lnTo>
                  <a:close/>
                </a:path>
              </a:pathLst>
            </a:custGeom>
            <a:ln w="38100" cmpd="sng">
              <a:solidFill>
                <a:schemeClr val="accent4">
                  <a:lumMod val="50000"/>
                </a:schemeClr>
              </a:solidFill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spcFirstLastPara="0" vert="horz" wrap="square" lIns="34718" tIns="34718" rIns="34718" bIns="34718" numCol="1" spcCol="1270" anchor="ctr" anchorCtr="0">
              <a:noAutofit/>
            </a:bodyPr>
            <a:lstStyle/>
            <a:p>
              <a:pPr lvl="0" algn="ctr" defTabSz="1066800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</a:pPr>
              <a:r>
                <a:rPr kumimoji="1" lang="ja-JP" altLang="en-US" sz="2800" kern="1200" dirty="0">
                  <a:solidFill>
                    <a:schemeClr val="tx1"/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視点</a:t>
              </a:r>
              <a:r>
                <a:rPr kumimoji="1" lang="en-US" altLang="ja-JP" sz="2800" kern="1200" dirty="0">
                  <a:solidFill>
                    <a:schemeClr val="tx1"/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B</a:t>
              </a:r>
            </a:p>
            <a:p>
              <a:pPr lvl="0" defTabSz="1066800">
                <a:spcBef>
                  <a:spcPts val="600"/>
                </a:spcBef>
              </a:pPr>
              <a:r>
                <a:rPr kumimoji="1" lang="ja-JP" altLang="en-US" sz="2000" kern="1200" dirty="0">
                  <a:solidFill>
                    <a:srgbClr val="FF0000"/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　</a:t>
              </a:r>
              <a:r>
                <a:rPr kumimoji="1" lang="ja-JP" altLang="en-US" sz="2000" b="1" kern="1200" dirty="0">
                  <a:solidFill>
                    <a:schemeClr val="tx1"/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　</a:t>
              </a:r>
              <a:r>
                <a:rPr lang="ja-JP" altLang="en-US" sz="2000" b="1" dirty="0">
                  <a:solidFill>
                    <a:schemeClr val="tx1"/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「沖縄の旧士族たちは、なぜ新政府の政策を受け入れなかったのか</a:t>
              </a:r>
              <a:r>
                <a:rPr kumimoji="1" lang="ja-JP" altLang="ja-JP" sz="2000" b="1" kern="1200" dirty="0">
                  <a:solidFill>
                    <a:schemeClr val="tx1"/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」</a:t>
              </a:r>
              <a:endParaRPr kumimoji="1" lang="ja-JP" altLang="en-US" sz="2000" b="1" kern="1200" dirty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endParaRPr>
            </a:p>
          </p:txBody>
        </p:sp>
      </p:grpSp>
      <p:grpSp>
        <p:nvGrpSpPr>
          <p:cNvPr id="17" name="グループ化 16"/>
          <p:cNvGrpSpPr/>
          <p:nvPr/>
        </p:nvGrpSpPr>
        <p:grpSpPr>
          <a:xfrm>
            <a:off x="7522380" y="2428682"/>
            <a:ext cx="2913974" cy="2148645"/>
            <a:chOff x="7954489" y="2740771"/>
            <a:chExt cx="3182458" cy="2148645"/>
          </a:xfrm>
        </p:grpSpPr>
        <p:sp>
          <p:nvSpPr>
            <p:cNvPr id="16" name="左矢印 15"/>
            <p:cNvSpPr/>
            <p:nvPr/>
          </p:nvSpPr>
          <p:spPr>
            <a:xfrm rot="19455515">
              <a:off x="7954489" y="4309428"/>
              <a:ext cx="1688047" cy="579988"/>
            </a:xfrm>
            <a:prstGeom prst="leftArrow">
              <a:avLst>
                <a:gd name="adj1" fmla="val 51809"/>
                <a:gd name="adj2" fmla="val 50000"/>
              </a:avLst>
            </a:prstGeom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3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5" name="フリーフォーム 14"/>
            <p:cNvSpPr/>
            <p:nvPr/>
          </p:nvSpPr>
          <p:spPr>
            <a:xfrm>
              <a:off x="8040536" y="2740771"/>
              <a:ext cx="3096411" cy="1512662"/>
            </a:xfrm>
            <a:custGeom>
              <a:avLst/>
              <a:gdLst>
                <a:gd name="connsiteX0" fmla="*/ 0 w 2071948"/>
                <a:gd name="connsiteY0" fmla="*/ 128959 h 1289587"/>
                <a:gd name="connsiteX1" fmla="*/ 128959 w 2071948"/>
                <a:gd name="connsiteY1" fmla="*/ 0 h 1289587"/>
                <a:gd name="connsiteX2" fmla="*/ 1942989 w 2071948"/>
                <a:gd name="connsiteY2" fmla="*/ 0 h 1289587"/>
                <a:gd name="connsiteX3" fmla="*/ 2071948 w 2071948"/>
                <a:gd name="connsiteY3" fmla="*/ 128959 h 1289587"/>
                <a:gd name="connsiteX4" fmla="*/ 2071948 w 2071948"/>
                <a:gd name="connsiteY4" fmla="*/ 1160628 h 1289587"/>
                <a:gd name="connsiteX5" fmla="*/ 1942989 w 2071948"/>
                <a:gd name="connsiteY5" fmla="*/ 1289587 h 1289587"/>
                <a:gd name="connsiteX6" fmla="*/ 128959 w 2071948"/>
                <a:gd name="connsiteY6" fmla="*/ 1289587 h 1289587"/>
                <a:gd name="connsiteX7" fmla="*/ 0 w 2071948"/>
                <a:gd name="connsiteY7" fmla="*/ 1160628 h 1289587"/>
                <a:gd name="connsiteX8" fmla="*/ 0 w 2071948"/>
                <a:gd name="connsiteY8" fmla="*/ 128959 h 12895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071948" h="1289587">
                  <a:moveTo>
                    <a:pt x="0" y="128959"/>
                  </a:moveTo>
                  <a:cubicBezTo>
                    <a:pt x="0" y="57737"/>
                    <a:pt x="57737" y="0"/>
                    <a:pt x="128959" y="0"/>
                  </a:cubicBezTo>
                  <a:lnTo>
                    <a:pt x="1942989" y="0"/>
                  </a:lnTo>
                  <a:cubicBezTo>
                    <a:pt x="2014211" y="0"/>
                    <a:pt x="2071948" y="57737"/>
                    <a:pt x="2071948" y="128959"/>
                  </a:cubicBezTo>
                  <a:lnTo>
                    <a:pt x="2071948" y="1160628"/>
                  </a:lnTo>
                  <a:cubicBezTo>
                    <a:pt x="2071948" y="1231850"/>
                    <a:pt x="2014211" y="1289587"/>
                    <a:pt x="1942989" y="1289587"/>
                  </a:cubicBezTo>
                  <a:lnTo>
                    <a:pt x="128959" y="1289587"/>
                  </a:lnTo>
                  <a:cubicBezTo>
                    <a:pt x="57737" y="1289587"/>
                    <a:pt x="0" y="1231850"/>
                    <a:pt x="0" y="1160628"/>
                  </a:cubicBezTo>
                  <a:lnTo>
                    <a:pt x="0" y="128959"/>
                  </a:lnTo>
                  <a:close/>
                </a:path>
              </a:pathLst>
            </a:custGeom>
            <a:solidFill>
              <a:schemeClr val="bg1"/>
            </a:solidFill>
            <a:ln w="38100">
              <a:solidFill>
                <a:schemeClr val="accent1">
                  <a:lumMod val="50000"/>
                </a:schemeClr>
              </a:solidFill>
            </a:ln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3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37771" tIns="37771" rIns="37771" bIns="37771" numCol="1" spcCol="1270" anchor="t" anchorCtr="0">
              <a:noAutofit/>
            </a:bodyPr>
            <a:lstStyle/>
            <a:p>
              <a:pPr lvl="0" algn="ctr" defTabSz="1066800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</a:pPr>
              <a:r>
                <a:rPr kumimoji="1" lang="ja-JP" altLang="en-US" sz="2800" b="1" kern="1200" dirty="0">
                  <a:solidFill>
                    <a:schemeClr val="tx1"/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視点</a:t>
              </a:r>
              <a:r>
                <a:rPr kumimoji="1" lang="en-US" altLang="ja-JP" sz="2800" b="1" kern="1200" dirty="0">
                  <a:solidFill>
                    <a:schemeClr val="tx1"/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C</a:t>
              </a:r>
              <a:r>
                <a:rPr kumimoji="1" lang="ja-JP" altLang="en-US" sz="2800" b="1" kern="1200" dirty="0">
                  <a:solidFill>
                    <a:schemeClr val="tx1"/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　</a:t>
              </a:r>
              <a:endParaRPr kumimoji="1" lang="en-US" altLang="ja-JP" sz="2800" b="1" kern="1200" dirty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endParaRPr>
            </a:p>
            <a:p>
              <a:pPr lvl="0" defTabSz="1066800">
                <a:spcBef>
                  <a:spcPts val="600"/>
                </a:spcBef>
              </a:pPr>
              <a:r>
                <a:rPr kumimoji="1" lang="ja-JP" altLang="en-US" sz="2000" b="1" kern="1200" dirty="0">
                  <a:solidFill>
                    <a:srgbClr val="FF0000"/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　</a:t>
              </a:r>
              <a:r>
                <a:rPr kumimoji="1" lang="ja-JP" altLang="en-US" sz="2000" b="1" kern="1200" dirty="0">
                  <a:solidFill>
                    <a:schemeClr val="tx1"/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　</a:t>
              </a:r>
              <a:r>
                <a:rPr kumimoji="1" lang="ja-JP" altLang="ja-JP" sz="2000" b="1" kern="1200" dirty="0">
                  <a:solidFill>
                    <a:schemeClr val="tx1"/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「</a:t>
              </a:r>
              <a:r>
                <a:rPr lang="ja-JP" altLang="en-US" sz="2000" b="1" dirty="0">
                  <a:solidFill>
                    <a:schemeClr val="tx1"/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琉球処分の頃、新政府は沖縄の人々どの様な生活を送っていたか</a:t>
              </a:r>
              <a:r>
                <a:rPr kumimoji="1" lang="ja-JP" altLang="ja-JP" sz="2000" b="1" kern="1200" dirty="0">
                  <a:solidFill>
                    <a:schemeClr val="tx1"/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」</a:t>
              </a:r>
              <a:endParaRPr kumimoji="1" lang="ja-JP" altLang="en-US" sz="2000" b="1" kern="1200" dirty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9631289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5000"/>
    </mc:Choice>
    <mc:Fallback xmlns="">
      <p:transition spd="slow" advTm="15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3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テキスト ボックス 2"/>
          <p:cNvSpPr txBox="1"/>
          <p:nvPr/>
        </p:nvSpPr>
        <p:spPr>
          <a:xfrm>
            <a:off x="245187" y="284515"/>
            <a:ext cx="11608572" cy="10310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3200" b="1" dirty="0">
                <a:solidFill>
                  <a:srgbClr val="0070C0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１，エキスパート活動</a:t>
            </a:r>
            <a:r>
              <a:rPr lang="en-US" altLang="ja-JP" sz="3200" b="1" dirty="0">
                <a:solidFill>
                  <a:srgbClr val="0070C0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【</a:t>
            </a:r>
            <a:r>
              <a:rPr lang="ja-JP" altLang="en-US" sz="3200" b="1" dirty="0">
                <a:solidFill>
                  <a:srgbClr val="0070C0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個</a:t>
            </a:r>
            <a:r>
              <a:rPr lang="en-US" altLang="ja-JP" sz="3200" b="1" dirty="0">
                <a:solidFill>
                  <a:srgbClr val="0070C0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】</a:t>
            </a:r>
          </a:p>
          <a:p>
            <a:pPr>
              <a:spcBef>
                <a:spcPts val="600"/>
              </a:spcBef>
            </a:pPr>
            <a:r>
              <a:rPr lang="ja-JP" altLang="en-US" sz="2400" b="1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　　それぞれ自分のエキスパート資料を読んで、各課題に取り組む。</a:t>
            </a: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>
          <a:xfrm>
            <a:off x="8998226" y="6397896"/>
            <a:ext cx="2743200" cy="365125"/>
          </a:xfrm>
        </p:spPr>
        <p:txBody>
          <a:bodyPr/>
          <a:lstStyle/>
          <a:p>
            <a:fld id="{B0AB4805-8FAA-4E1C-A20F-2D73D54A9B8B}" type="slidenum">
              <a:rPr lang="ja-JP" altLang="en-US" sz="2000">
                <a:solidFill>
                  <a:schemeClr val="tx1">
                    <a:lumMod val="85000"/>
                    <a:lumOff val="15000"/>
                  </a:schemeClr>
                </a:solidFill>
              </a:rPr>
              <a:t>7</a:t>
            </a:fld>
            <a:endParaRPr lang="ja-JP" altLang="en-US" sz="20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4" name="テキスト ボックス 3"/>
          <p:cNvSpPr txBox="1"/>
          <p:nvPr/>
        </p:nvSpPr>
        <p:spPr>
          <a:xfrm>
            <a:off x="404019" y="2859285"/>
            <a:ext cx="642651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エキスパート</a:t>
            </a:r>
            <a:r>
              <a:rPr lang="en-US" altLang="ja-JP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(</a:t>
            </a:r>
            <a:r>
              <a:rPr lang="ja-JP" altLang="en-US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Ａ</a:t>
            </a:r>
            <a:r>
              <a:rPr lang="en-US" altLang="ja-JP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)</a:t>
            </a:r>
          </a:p>
          <a:p>
            <a:r>
              <a:rPr lang="ja-JP" altLang="en-US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　　「琉球処分前後の新政府は</a:t>
            </a:r>
            <a:endParaRPr lang="en-US" altLang="ja-JP" sz="2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r>
              <a:rPr lang="ja-JP" altLang="en-US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　　　　どのような状態であったか」</a:t>
            </a:r>
          </a:p>
        </p:txBody>
      </p:sp>
      <p:sp>
        <p:nvSpPr>
          <p:cNvPr id="37" name="テキスト ボックス 36"/>
          <p:cNvSpPr txBox="1"/>
          <p:nvPr/>
        </p:nvSpPr>
        <p:spPr>
          <a:xfrm>
            <a:off x="3617277" y="5510656"/>
            <a:ext cx="849175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エキスパート</a:t>
            </a:r>
            <a:r>
              <a:rPr lang="en-US" altLang="ja-JP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(</a:t>
            </a:r>
            <a:r>
              <a:rPr lang="ja-JP" altLang="en-US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Ｃ</a:t>
            </a:r>
            <a:r>
              <a:rPr lang="en-US" altLang="ja-JP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)</a:t>
            </a:r>
          </a:p>
          <a:p>
            <a:r>
              <a:rPr lang="ja-JP" altLang="en-US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　　「琉球処分の頃、沖縄の人々どの様な生活を送っていたか」</a:t>
            </a:r>
          </a:p>
        </p:txBody>
      </p:sp>
      <p:sp>
        <p:nvSpPr>
          <p:cNvPr id="38" name="テキスト ボックス 37"/>
          <p:cNvSpPr txBox="1"/>
          <p:nvPr/>
        </p:nvSpPr>
        <p:spPr>
          <a:xfrm>
            <a:off x="6002715" y="1647121"/>
            <a:ext cx="596705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エキスパート</a:t>
            </a:r>
            <a:r>
              <a:rPr lang="en-US" altLang="ja-JP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(</a:t>
            </a:r>
            <a:r>
              <a:rPr lang="ja-JP" altLang="en-US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Ｂ</a:t>
            </a:r>
            <a:r>
              <a:rPr lang="en-US" altLang="ja-JP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)</a:t>
            </a:r>
          </a:p>
          <a:p>
            <a:r>
              <a:rPr lang="ja-JP" altLang="en-US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　　「沖縄の旧士族たちは、なぜ新政府の</a:t>
            </a:r>
            <a:endParaRPr lang="en-US" altLang="ja-JP" sz="2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r>
              <a:rPr lang="ja-JP" altLang="en-US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　　　　　　　政策を受け入れなかったのか」</a:t>
            </a:r>
          </a:p>
          <a:p>
            <a:endParaRPr lang="ja-JP" altLang="en-US" sz="2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pic>
        <p:nvPicPr>
          <p:cNvPr id="2" name="図 1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100000"/>
                    </a14:imgEffect>
                    <a14:imgEffect>
                      <a14:brightnessContrast bright="12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8146" y="4323033"/>
            <a:ext cx="2809875" cy="2257425"/>
          </a:xfrm>
          <a:prstGeom prst="rect">
            <a:avLst/>
          </a:prstGeom>
        </p:spPr>
      </p:pic>
      <p:grpSp>
        <p:nvGrpSpPr>
          <p:cNvPr id="5" name="グループ化 4"/>
          <p:cNvGrpSpPr/>
          <p:nvPr/>
        </p:nvGrpSpPr>
        <p:grpSpPr>
          <a:xfrm>
            <a:off x="4930897" y="2641416"/>
            <a:ext cx="3087162" cy="2810329"/>
            <a:chOff x="4996619" y="3199019"/>
            <a:chExt cx="3087162" cy="2810329"/>
          </a:xfrm>
        </p:grpSpPr>
        <p:grpSp>
          <p:nvGrpSpPr>
            <p:cNvPr id="25" name="グループ化 24"/>
            <p:cNvGrpSpPr/>
            <p:nvPr/>
          </p:nvGrpSpPr>
          <p:grpSpPr>
            <a:xfrm>
              <a:off x="4996619" y="3199019"/>
              <a:ext cx="3087162" cy="2810329"/>
              <a:chOff x="3316648" y="1948168"/>
              <a:chExt cx="2125578" cy="2117281"/>
            </a:xfrm>
          </p:grpSpPr>
          <p:sp>
            <p:nvSpPr>
              <p:cNvPr id="62" name="角丸四角形 61"/>
              <p:cNvSpPr/>
              <p:nvPr/>
            </p:nvSpPr>
            <p:spPr>
              <a:xfrm>
                <a:off x="3316648" y="2997412"/>
                <a:ext cx="2125578" cy="1068037"/>
              </a:xfrm>
              <a:prstGeom prst="roundRect">
                <a:avLst/>
              </a:prstGeom>
              <a:blipFill>
                <a:blip r:embed="rId4"/>
                <a:tile tx="0" ty="0" sx="100000" sy="100000" flip="none" algn="tl"/>
              </a:blipFill>
              <a:ln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ja-JP" altLang="en-US" sz="1350"/>
              </a:p>
            </p:txBody>
          </p:sp>
          <p:cxnSp>
            <p:nvCxnSpPr>
              <p:cNvPr id="63" name="直線コネクタ 62"/>
              <p:cNvCxnSpPr>
                <a:stCxn id="62" idx="0"/>
                <a:endCxn id="62" idx="2"/>
              </p:cNvCxnSpPr>
              <p:nvPr/>
            </p:nvCxnSpPr>
            <p:spPr>
              <a:xfrm>
                <a:off x="4379437" y="2997412"/>
                <a:ext cx="0" cy="1068037"/>
              </a:xfrm>
              <a:prstGeom prst="line">
                <a:avLst/>
              </a:prstGeom>
              <a:ln w="571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4" name="角丸四角形 63"/>
              <p:cNvSpPr/>
              <p:nvPr/>
            </p:nvSpPr>
            <p:spPr>
              <a:xfrm>
                <a:off x="3770971" y="1948168"/>
                <a:ext cx="1174221" cy="1068037"/>
              </a:xfrm>
              <a:prstGeom prst="roundRect">
                <a:avLst/>
              </a:prstGeom>
              <a:blipFill>
                <a:blip r:embed="rId4"/>
                <a:tile tx="0" ty="0" sx="100000" sy="100000" flip="none" algn="tl"/>
              </a:blipFill>
              <a:ln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ja-JP" altLang="en-US" sz="1350"/>
              </a:p>
            </p:txBody>
          </p:sp>
          <p:pic>
            <p:nvPicPr>
              <p:cNvPr id="101" name="Picture 2" descr="C:\Users\RikaH\AppData\Local\Microsoft\Windows\Temporary Internet Files\Content.IE5\JFEQVOVH\MC900428093[1].wmf"/>
              <p:cNvPicPr>
                <a:picLocks noChangeAspect="1" noChangeArrowheads="1"/>
              </p:cNvPicPr>
              <p:nvPr/>
            </p:nvPicPr>
            <p:blipFill>
              <a:blip r:embed="rId5" cstate="print">
                <a:biLevel thresh="75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431079" y="3104902"/>
                <a:ext cx="884556" cy="92354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pic>
          <p:nvPicPr>
            <p:cNvPr id="92" name="Picture 2" descr="C:\Users\RikaH\AppData\Local\Microsoft\Windows\Temporary Internet Files\Content.IE5\JFEQVOVH\MC900428093[1].wmf"/>
            <p:cNvPicPr>
              <a:picLocks noChangeAspect="1" noChangeArrowheads="1"/>
            </p:cNvPicPr>
            <p:nvPr/>
          </p:nvPicPr>
          <p:blipFill>
            <a:blip r:embed="rId5" cstate="print">
              <a:duotone>
                <a:prstClr val="black"/>
                <a:schemeClr val="accent5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858832" y="3229795"/>
              <a:ext cx="1362736" cy="125572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9" name="Picture 2" descr="C:\Users\RikaH\AppData\Local\Microsoft\Windows\Temporary Internet Files\Content.IE5\JFEQVOVH\MC900428093[1].wmf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63691" y="4774738"/>
              <a:ext cx="1258442" cy="117612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7" name="雲形吹き出し 6"/>
          <p:cNvSpPr/>
          <p:nvPr/>
        </p:nvSpPr>
        <p:spPr>
          <a:xfrm>
            <a:off x="1904157" y="1409688"/>
            <a:ext cx="3841995" cy="1448248"/>
          </a:xfrm>
          <a:prstGeom prst="cloudCallout">
            <a:avLst>
              <a:gd name="adj1" fmla="val 52532"/>
              <a:gd name="adj2" fmla="val 53188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2800" b="1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この資料</a:t>
            </a:r>
            <a:endParaRPr kumimoji="1" lang="en-US" altLang="ja-JP" sz="2800" b="1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pPr algn="ctr"/>
            <a:r>
              <a:rPr kumimoji="1" lang="ja-JP" altLang="en-US" sz="2800" b="1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から考えると</a:t>
            </a:r>
          </a:p>
        </p:txBody>
      </p:sp>
    </p:spTree>
    <p:extLst>
      <p:ext uri="{BB962C8B-B14F-4D97-AF65-F5344CB8AC3E}">
        <p14:creationId xmlns:p14="http://schemas.microsoft.com/office/powerpoint/2010/main" val="523362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000"/>
    </mc:Choice>
    <mc:Fallback xmlns="">
      <p:transition spd="slow" advTm="5000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テキスト ボックス 2"/>
          <p:cNvSpPr txBox="1"/>
          <p:nvPr/>
        </p:nvSpPr>
        <p:spPr>
          <a:xfrm>
            <a:off x="425402" y="344099"/>
            <a:ext cx="1147958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3200" b="1" dirty="0">
                <a:solidFill>
                  <a:srgbClr val="0070C0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２、ジグソー活動</a:t>
            </a:r>
            <a:r>
              <a:rPr lang="en-US" altLang="ja-JP" sz="3200" b="1" dirty="0">
                <a:solidFill>
                  <a:srgbClr val="0070C0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【</a:t>
            </a:r>
            <a:r>
              <a:rPr lang="ja-JP" altLang="en-US" sz="3200" b="1" dirty="0">
                <a:solidFill>
                  <a:srgbClr val="0070C0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班</a:t>
            </a:r>
            <a:r>
              <a:rPr lang="en-US" altLang="ja-JP" sz="3200" b="1" dirty="0">
                <a:solidFill>
                  <a:srgbClr val="0070C0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】</a:t>
            </a:r>
            <a:endParaRPr lang="en-US" altLang="ja-JP" sz="3200" b="1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r>
              <a:rPr lang="ja-JP" altLang="en-US" sz="2000" b="1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　</a:t>
            </a:r>
            <a:r>
              <a:rPr lang="ja-JP" altLang="en-US" sz="2400" b="1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　　各エキスパート担当が出したそれぞれの知識や考えを統合して、授業の柱となる課題解決に取り組む！</a:t>
            </a:r>
            <a:endParaRPr lang="en-US" altLang="ja-JP" sz="2400" b="1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grpSp>
        <p:nvGrpSpPr>
          <p:cNvPr id="4098" name="グループ化 4097"/>
          <p:cNvGrpSpPr/>
          <p:nvPr/>
        </p:nvGrpSpPr>
        <p:grpSpPr>
          <a:xfrm>
            <a:off x="3809480" y="1667538"/>
            <a:ext cx="8105823" cy="4950002"/>
            <a:chOff x="3799164" y="1811595"/>
            <a:chExt cx="8105823" cy="4867501"/>
          </a:xfrm>
        </p:grpSpPr>
        <p:sp>
          <p:nvSpPr>
            <p:cNvPr id="4097" name="正方形/長方形 4096"/>
            <p:cNvSpPr/>
            <p:nvPr/>
          </p:nvSpPr>
          <p:spPr>
            <a:xfrm>
              <a:off x="3799164" y="1811595"/>
              <a:ext cx="8105823" cy="486750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98" name="角丸四角形 97"/>
            <p:cNvSpPr/>
            <p:nvPr/>
          </p:nvSpPr>
          <p:spPr>
            <a:xfrm>
              <a:off x="9172538" y="2033022"/>
              <a:ext cx="1860482" cy="835519"/>
            </a:xfrm>
            <a:prstGeom prst="roundRect">
              <a:avLst/>
            </a:prstGeom>
            <a:blipFill>
              <a:blip r:embed="rId2"/>
              <a:tile tx="0" ty="0" sx="100000" sy="100000" flip="none" algn="tl"/>
            </a:blipFill>
            <a:ln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 sz="1350"/>
            </a:p>
          </p:txBody>
        </p:sp>
        <p:cxnSp>
          <p:nvCxnSpPr>
            <p:cNvPr id="99" name="直線コネクタ 98"/>
            <p:cNvCxnSpPr>
              <a:stCxn id="98" idx="0"/>
              <a:endCxn id="98" idx="2"/>
            </p:cNvCxnSpPr>
            <p:nvPr/>
          </p:nvCxnSpPr>
          <p:spPr>
            <a:xfrm>
              <a:off x="10102780" y="2033023"/>
              <a:ext cx="0" cy="83552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0" name="角丸四角形 99"/>
            <p:cNvSpPr/>
            <p:nvPr/>
          </p:nvSpPr>
          <p:spPr>
            <a:xfrm>
              <a:off x="9530834" y="2872346"/>
              <a:ext cx="1027776" cy="835521"/>
            </a:xfrm>
            <a:prstGeom prst="roundRect">
              <a:avLst/>
            </a:prstGeom>
            <a:blipFill>
              <a:blip r:embed="rId2"/>
              <a:tile tx="0" ty="0" sx="100000" sy="100000" flip="none" algn="tl"/>
            </a:blipFill>
            <a:ln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 sz="1350"/>
            </a:p>
          </p:txBody>
        </p:sp>
        <p:grpSp>
          <p:nvGrpSpPr>
            <p:cNvPr id="91" name="グループ化 90"/>
            <p:cNvGrpSpPr/>
            <p:nvPr/>
          </p:nvGrpSpPr>
          <p:grpSpPr>
            <a:xfrm>
              <a:off x="6586601" y="4679911"/>
              <a:ext cx="1860482" cy="1677314"/>
              <a:chOff x="4716015" y="851970"/>
              <a:chExt cx="1800200" cy="1834828"/>
            </a:xfrm>
          </p:grpSpPr>
          <p:sp>
            <p:nvSpPr>
              <p:cNvPr id="92" name="角丸四角形 91"/>
              <p:cNvSpPr/>
              <p:nvPr/>
            </p:nvSpPr>
            <p:spPr>
              <a:xfrm>
                <a:off x="4716015" y="1772815"/>
                <a:ext cx="1800200" cy="913981"/>
              </a:xfrm>
              <a:prstGeom prst="roundRect">
                <a:avLst/>
              </a:prstGeom>
              <a:blipFill>
                <a:blip r:embed="rId2"/>
                <a:tile tx="0" ty="0" sx="100000" sy="100000" flip="none" algn="tl"/>
              </a:blipFill>
              <a:ln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ja-JP" altLang="en-US" sz="1350"/>
              </a:p>
            </p:txBody>
          </p:sp>
          <p:cxnSp>
            <p:nvCxnSpPr>
              <p:cNvPr id="93" name="直線コネクタ 92"/>
              <p:cNvCxnSpPr>
                <a:stCxn id="92" idx="0"/>
                <a:endCxn id="92" idx="2"/>
              </p:cNvCxnSpPr>
              <p:nvPr/>
            </p:nvCxnSpPr>
            <p:spPr>
              <a:xfrm>
                <a:off x="5616116" y="1772816"/>
                <a:ext cx="0" cy="913982"/>
              </a:xfrm>
              <a:prstGeom prst="line">
                <a:avLst/>
              </a:prstGeom>
              <a:ln w="571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94" name="角丸四角形 93"/>
              <p:cNvSpPr/>
              <p:nvPr/>
            </p:nvSpPr>
            <p:spPr>
              <a:xfrm>
                <a:off x="5117757" y="851970"/>
                <a:ext cx="994475" cy="913983"/>
              </a:xfrm>
              <a:prstGeom prst="roundRect">
                <a:avLst/>
              </a:prstGeom>
              <a:blipFill>
                <a:blip r:embed="rId2"/>
                <a:tile tx="0" ty="0" sx="100000" sy="100000" flip="none" algn="tl"/>
              </a:blipFill>
              <a:ln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ja-JP" altLang="en-US" sz="1350"/>
              </a:p>
            </p:txBody>
          </p:sp>
        </p:grpSp>
        <p:sp>
          <p:nvSpPr>
            <p:cNvPr id="104" name="角丸四角形 103"/>
            <p:cNvSpPr/>
            <p:nvPr/>
          </p:nvSpPr>
          <p:spPr>
            <a:xfrm>
              <a:off x="3930060" y="2076869"/>
              <a:ext cx="1860482" cy="835520"/>
            </a:xfrm>
            <a:prstGeom prst="roundRect">
              <a:avLst/>
            </a:prstGeom>
            <a:blipFill>
              <a:blip r:embed="rId2"/>
              <a:tile tx="0" ty="0" sx="100000" sy="100000" flip="none" algn="tl"/>
            </a:blipFill>
            <a:ln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 sz="1350"/>
            </a:p>
          </p:txBody>
        </p:sp>
        <p:cxnSp>
          <p:nvCxnSpPr>
            <p:cNvPr id="105" name="直線コネクタ 104"/>
            <p:cNvCxnSpPr>
              <a:stCxn id="104" idx="0"/>
              <a:endCxn id="104" idx="2"/>
            </p:cNvCxnSpPr>
            <p:nvPr/>
          </p:nvCxnSpPr>
          <p:spPr>
            <a:xfrm>
              <a:off x="4860301" y="2076869"/>
              <a:ext cx="0" cy="83552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6" name="角丸四角形 105"/>
            <p:cNvSpPr/>
            <p:nvPr/>
          </p:nvSpPr>
          <p:spPr>
            <a:xfrm>
              <a:off x="4354232" y="2912389"/>
              <a:ext cx="1027776" cy="835520"/>
            </a:xfrm>
            <a:prstGeom prst="roundRect">
              <a:avLst/>
            </a:prstGeom>
            <a:blipFill>
              <a:blip r:embed="rId2"/>
              <a:tile tx="0" ty="0" sx="100000" sy="100000" flip="none" algn="tl"/>
            </a:blipFill>
            <a:ln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 sz="1350"/>
            </a:p>
          </p:txBody>
        </p:sp>
        <p:pic>
          <p:nvPicPr>
            <p:cNvPr id="107" name="Picture 2" descr="C:\Users\RikaH\AppData\Local\Microsoft\Windows\Temporary Internet Files\Content.IE5\JFEQVOVH\MC900428093[1].wmf"/>
            <p:cNvPicPr>
              <a:picLocks noChangeAspect="1" noChangeArrowheads="1"/>
            </p:cNvPicPr>
            <p:nvPr/>
          </p:nvPicPr>
          <p:blipFill>
            <a:blip r:embed="rId3" cstate="print">
              <a:biLevel thresh="7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120607">
              <a:off x="9709836" y="2977605"/>
              <a:ext cx="669773" cy="62500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8" name="Picture 2" descr="C:\Users\RikaH\AppData\Local\Microsoft\Windows\Temporary Internet Files\Content.IE5\JFEQVOVH\MC900428093[1].wmf"/>
            <p:cNvPicPr>
              <a:picLocks noChangeAspect="1" noChangeArrowheads="1"/>
            </p:cNvPicPr>
            <p:nvPr/>
          </p:nvPicPr>
          <p:blipFill>
            <a:blip r:embed="rId3" cstate="print">
              <a:biLevel thresh="7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120607">
              <a:off x="7171459" y="4737558"/>
              <a:ext cx="669773" cy="62500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9" name="Picture 2" descr="C:\Users\RikaH\AppData\Local\Microsoft\Windows\Temporary Internet Files\Content.IE5\JFEQVOVH\MC900428093[1].wmf"/>
            <p:cNvPicPr>
              <a:picLocks noChangeAspect="1" noChangeArrowheads="1"/>
            </p:cNvPicPr>
            <p:nvPr/>
          </p:nvPicPr>
          <p:blipFill>
            <a:blip r:embed="rId3" cstate="print">
              <a:biLevel thresh="7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120607">
              <a:off x="4505432" y="2998051"/>
              <a:ext cx="669773" cy="62500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1" name="Picture 2" descr="C:\Users\RikaH\AppData\Local\Microsoft\Windows\Temporary Internet Files\Content.IE5\JFEQVOVH\MC900428093[1].wmf"/>
            <p:cNvPicPr>
              <a:picLocks noChangeAspect="1" noChangeArrowheads="1"/>
            </p:cNvPicPr>
            <p:nvPr/>
          </p:nvPicPr>
          <p:blipFill>
            <a:blip r:embed="rId3" cstate="print">
              <a:duotone>
                <a:prstClr val="black"/>
                <a:schemeClr val="accent5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223724" y="2134192"/>
              <a:ext cx="669773" cy="625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2" name="Picture 2" descr="C:\Users\RikaH\AppData\Local\Microsoft\Windows\Temporary Internet Files\Content.IE5\JFEQVOVH\MC900428093[1].wmf"/>
            <p:cNvPicPr>
              <a:picLocks noChangeAspect="1" noChangeArrowheads="1"/>
            </p:cNvPicPr>
            <p:nvPr/>
          </p:nvPicPr>
          <p:blipFill>
            <a:blip r:embed="rId3" cstate="print">
              <a:duotone>
                <a:prstClr val="black"/>
                <a:schemeClr val="accent5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690560" y="5652917"/>
              <a:ext cx="669773" cy="625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3" name="Picture 2" descr="C:\Users\RikaH\AppData\Local\Microsoft\Windows\Temporary Internet Files\Content.IE5\JFEQVOVH\MC900428093[1].wmf"/>
            <p:cNvPicPr>
              <a:picLocks noChangeAspect="1" noChangeArrowheads="1"/>
            </p:cNvPicPr>
            <p:nvPr/>
          </p:nvPicPr>
          <p:blipFill>
            <a:blip r:embed="rId3" cstate="print">
              <a:duotone>
                <a:prstClr val="black"/>
                <a:schemeClr val="accent5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32092" y="2182129"/>
              <a:ext cx="669773" cy="625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5" name="Picture 2" descr="C:\Users\RikaH\AppData\Local\Microsoft\Windows\Temporary Internet Files\Content.IE5\JFEQVOVH\MC900428093[1].wmf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37787" y="5643346"/>
              <a:ext cx="669773" cy="62500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6" name="Picture 2" descr="C:\Users\RikaH\AppData\Local\Microsoft\Windows\Temporary Internet Files\Content.IE5\JFEQVOVH\MC900428093[1].wmf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319074" y="2146881"/>
              <a:ext cx="669773" cy="62500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7" name="Picture 2" descr="C:\Users\RikaH\AppData\Local\Microsoft\Windows\Temporary Internet Files\Content.IE5\JFEQVOVH\MC900428093[1].wmf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77152" y="2171207"/>
              <a:ext cx="669773" cy="62500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4101" name="メモ 4100"/>
          <p:cNvSpPr/>
          <p:nvPr/>
        </p:nvSpPr>
        <p:spPr>
          <a:xfrm>
            <a:off x="266269" y="5327616"/>
            <a:ext cx="6180809" cy="973572"/>
          </a:xfrm>
          <a:prstGeom prst="foldedCorner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tIns="135000" bIns="27000" rtlCol="0" anchor="ctr"/>
          <a:lstStyle/>
          <a:p>
            <a:r>
              <a:rPr lang="ja-JP" altLang="en-US" sz="2800" dirty="0"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　</a:t>
            </a:r>
            <a:r>
              <a:rPr lang="en-US" altLang="ja-JP" sz="2800" dirty="0"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3</a:t>
            </a:r>
            <a:r>
              <a:rPr lang="ja-JP" altLang="en-US" sz="2800" dirty="0" err="1"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つの</a:t>
            </a:r>
            <a:r>
              <a:rPr lang="ja-JP" altLang="en-US" sz="2800" dirty="0"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資料をもとに、</a:t>
            </a:r>
            <a:r>
              <a:rPr lang="en-US" altLang="ja-JP" sz="2800" dirty="0"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3</a:t>
            </a:r>
            <a:r>
              <a:rPr lang="ja-JP" altLang="en-US" sz="2800" dirty="0"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人の考えをあわせると見えてくるものは？</a:t>
            </a:r>
          </a:p>
        </p:txBody>
      </p:sp>
      <p:sp>
        <p:nvSpPr>
          <p:cNvPr id="4099" name="角丸四角形吹き出し 4098"/>
          <p:cNvSpPr/>
          <p:nvPr/>
        </p:nvSpPr>
        <p:spPr>
          <a:xfrm>
            <a:off x="5962332" y="1473365"/>
            <a:ext cx="2370482" cy="987064"/>
          </a:xfrm>
          <a:prstGeom prst="wedgeRoundRectCallout">
            <a:avLst>
              <a:gd name="adj1" fmla="val -61708"/>
              <a:gd name="adj2" fmla="val 55197"/>
              <a:gd name="adj3" fmla="val 16667"/>
            </a:avLst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kumimoji="1" lang="ja-JP" altLang="en-US" sz="2400" b="1" dirty="0">
                <a:solidFill>
                  <a:schemeClr val="tx1"/>
                </a:solidFill>
                <a:latin typeface="BIZ UDP明朝 Medium" panose="02020500000000000000" pitchFamily="18" charset="-128"/>
                <a:ea typeface="BIZ UDP明朝 Medium" panose="02020500000000000000" pitchFamily="18" charset="-128"/>
              </a:rPr>
              <a:t>私のエキスパートでは・・・</a:t>
            </a:r>
          </a:p>
        </p:txBody>
      </p:sp>
      <p:grpSp>
        <p:nvGrpSpPr>
          <p:cNvPr id="4" name="グループ化 3"/>
          <p:cNvGrpSpPr/>
          <p:nvPr/>
        </p:nvGrpSpPr>
        <p:grpSpPr>
          <a:xfrm>
            <a:off x="317278" y="2400851"/>
            <a:ext cx="3379822" cy="2652853"/>
            <a:chOff x="317278" y="2400851"/>
            <a:chExt cx="3379822" cy="2652853"/>
          </a:xfrm>
        </p:grpSpPr>
        <p:sp>
          <p:nvSpPr>
            <p:cNvPr id="68" name="正方形/長方形 67"/>
            <p:cNvSpPr/>
            <p:nvPr/>
          </p:nvSpPr>
          <p:spPr>
            <a:xfrm>
              <a:off x="342095" y="4870329"/>
              <a:ext cx="3355005" cy="183375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spcAft>
                  <a:spcPts val="0"/>
                </a:spcAft>
              </a:pPr>
              <a:r>
                <a:rPr lang="ja-JP" sz="2000" b="1" kern="100" dirty="0">
                  <a:solidFill>
                    <a:srgbClr val="000000"/>
                  </a:solidFill>
                  <a:effectLst/>
                  <a:latin typeface="BIZ UDP明朝 Medium" panose="02020500000000000000" pitchFamily="18" charset="-128"/>
                  <a:ea typeface="BIZ UDP明朝 Medium" panose="02020500000000000000" pitchFamily="18" charset="-128"/>
                  <a:cs typeface="Times New Roman" panose="02020603050405020304" pitchFamily="18" charset="0"/>
                </a:rPr>
                <a:t>自分の担当を説明している</a:t>
              </a:r>
              <a:endParaRPr lang="ja-JP" sz="2400" b="1" kern="100" dirty="0">
                <a:effectLst/>
                <a:latin typeface="BIZ UDP明朝 Medium" panose="02020500000000000000" pitchFamily="18" charset="-128"/>
                <a:ea typeface="BIZ UDP明朝 Medium" panose="02020500000000000000" pitchFamily="18" charset="-128"/>
                <a:cs typeface="Times New Roman" panose="02020603050405020304" pitchFamily="18" charset="0"/>
              </a:endParaRPr>
            </a:p>
          </p:txBody>
        </p:sp>
        <p:pic>
          <p:nvPicPr>
            <p:cNvPr id="2" name="図 1"/>
            <p:cNvPicPr>
              <a:picLocks noChangeAspect="1"/>
            </p:cNvPicPr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harpenSoften amount="14000"/>
                      </a14:imgEffect>
                      <a14:imgEffect>
                        <a14:brightnessContrast bright="14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7278" y="2400851"/>
              <a:ext cx="3360838" cy="2409903"/>
            </a:xfrm>
            <a:prstGeom prst="rect">
              <a:avLst/>
            </a:prstGeom>
          </p:spPr>
        </p:pic>
      </p:grpSp>
      <p:sp>
        <p:nvSpPr>
          <p:cNvPr id="49" name="角丸四角形吹き出し 48"/>
          <p:cNvSpPr/>
          <p:nvPr/>
        </p:nvSpPr>
        <p:spPr>
          <a:xfrm>
            <a:off x="8299382" y="4424081"/>
            <a:ext cx="2733637" cy="954597"/>
          </a:xfrm>
          <a:prstGeom prst="wedgeRoundRectCallout">
            <a:avLst>
              <a:gd name="adj1" fmla="val -66246"/>
              <a:gd name="adj2" fmla="val 14327"/>
              <a:gd name="adj3" fmla="val 16667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kumimoji="1" lang="ja-JP" altLang="en-US" sz="2400" b="1" dirty="0">
                <a:solidFill>
                  <a:schemeClr val="tx1"/>
                </a:solidFill>
                <a:latin typeface="BIZ UDP明朝 Medium" panose="02020500000000000000" pitchFamily="18" charset="-128"/>
                <a:ea typeface="BIZ UDP明朝 Medium" panose="02020500000000000000" pitchFamily="18" charset="-128"/>
              </a:rPr>
              <a:t>私は○○について◎◎だと思います。</a:t>
            </a:r>
          </a:p>
        </p:txBody>
      </p:sp>
      <p:sp>
        <p:nvSpPr>
          <p:cNvPr id="50" name="角丸四角形吹き出し 49"/>
          <p:cNvSpPr/>
          <p:nvPr/>
        </p:nvSpPr>
        <p:spPr>
          <a:xfrm>
            <a:off x="6052730" y="2916761"/>
            <a:ext cx="3422738" cy="794792"/>
          </a:xfrm>
          <a:prstGeom prst="wedgeRoundRectCallout">
            <a:avLst>
              <a:gd name="adj1" fmla="val 48877"/>
              <a:gd name="adj2" fmla="val -70193"/>
              <a:gd name="adj3" fmla="val 16667"/>
            </a:avLst>
          </a:prstGeom>
          <a:solidFill>
            <a:srgbClr val="FFFF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kumimoji="1" lang="ja-JP" altLang="en-US" sz="2400" b="1" dirty="0">
                <a:solidFill>
                  <a:schemeClr val="tx1"/>
                </a:solidFill>
                <a:latin typeface="BIZ UDP明朝 Medium" panose="02020500000000000000" pitchFamily="18" charset="-128"/>
                <a:ea typeface="BIZ UDP明朝 Medium" panose="02020500000000000000" pitchFamily="18" charset="-128"/>
              </a:rPr>
              <a:t>私は○○と思うけど、</a:t>
            </a:r>
            <a:endParaRPr kumimoji="1" lang="en-US" altLang="ja-JP" sz="2400" b="1" dirty="0">
              <a:solidFill>
                <a:schemeClr val="tx1"/>
              </a:solidFill>
              <a:latin typeface="BIZ UDP明朝 Medium" panose="02020500000000000000" pitchFamily="18" charset="-128"/>
              <a:ea typeface="BIZ UDP明朝 Medium" panose="02020500000000000000" pitchFamily="18" charset="-128"/>
            </a:endParaRPr>
          </a:p>
          <a:p>
            <a:r>
              <a:rPr kumimoji="1" lang="ja-JP" altLang="en-US" sz="2400" b="1" dirty="0">
                <a:solidFill>
                  <a:schemeClr val="tx1"/>
                </a:solidFill>
                <a:latin typeface="BIZ UDP明朝 Medium" panose="02020500000000000000" pitchFamily="18" charset="-128"/>
                <a:ea typeface="BIZ UDP明朝 Medium" panose="02020500000000000000" pitchFamily="18" charset="-128"/>
              </a:rPr>
              <a:t>みんなはどう思いますか</a:t>
            </a:r>
          </a:p>
        </p:txBody>
      </p:sp>
    </p:spTree>
    <p:extLst>
      <p:ext uri="{BB962C8B-B14F-4D97-AF65-F5344CB8AC3E}">
        <p14:creationId xmlns:p14="http://schemas.microsoft.com/office/powerpoint/2010/main" val="39222273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5000"/>
    </mc:Choice>
    <mc:Fallback xmlns="">
      <p:transition spd="slow" advTm="15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4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01" grpId="0" animBg="1"/>
      <p:bldP spid="4099" grpId="0" animBg="1"/>
      <p:bldP spid="49" grpId="0" animBg="1"/>
      <p:bldP spid="5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テキスト ボックス 2"/>
          <p:cNvSpPr txBox="1"/>
          <p:nvPr/>
        </p:nvSpPr>
        <p:spPr>
          <a:xfrm>
            <a:off x="310022" y="361344"/>
            <a:ext cx="8202943" cy="27546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3600" b="1" dirty="0">
                <a:solidFill>
                  <a:srgbClr val="0070C0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３，クロストーク</a:t>
            </a:r>
            <a:r>
              <a:rPr lang="en-US" altLang="ja-JP" sz="3600" b="1" dirty="0">
                <a:solidFill>
                  <a:srgbClr val="0070C0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【</a:t>
            </a:r>
            <a:r>
              <a:rPr lang="ja-JP" altLang="en-US" sz="3600" b="1" dirty="0">
                <a:solidFill>
                  <a:srgbClr val="0070C0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全</a:t>
            </a:r>
            <a:r>
              <a:rPr lang="en-US" altLang="ja-JP" sz="3600" b="1" dirty="0">
                <a:solidFill>
                  <a:srgbClr val="0070C0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】</a:t>
            </a:r>
          </a:p>
          <a:p>
            <a:pPr>
              <a:spcBef>
                <a:spcPts val="600"/>
              </a:spcBef>
            </a:pPr>
            <a:r>
              <a:rPr lang="ja-JP" altLang="en-US" sz="2400" dirty="0">
                <a:latin typeface="HGS創英ﾌﾟﾚｾﾞﾝｽEB" panose="02020800000000000000" pitchFamily="18" charset="-128"/>
                <a:ea typeface="HGS創英ﾌﾟﾚｾﾞﾝｽEB" panose="02020800000000000000" pitchFamily="18" charset="-128"/>
              </a:rPr>
              <a:t>　　</a:t>
            </a:r>
            <a:r>
              <a:rPr lang="ja-JP" altLang="en-US" sz="3200" dirty="0">
                <a:latin typeface="HGS創英ﾌﾟﾚｾﾞﾝｽEB" panose="02020800000000000000" pitchFamily="18" charset="-128"/>
                <a:ea typeface="HGS創英ﾌﾟﾚｾﾞﾝｽEB" panose="02020800000000000000" pitchFamily="18" charset="-128"/>
              </a:rPr>
              <a:t>各班で出てきた多様な解をクラス全体で　　</a:t>
            </a:r>
            <a:endParaRPr lang="en-US" altLang="ja-JP" sz="3200" dirty="0">
              <a:latin typeface="HGS創英ﾌﾟﾚｾﾞﾝｽEB" panose="02020800000000000000" pitchFamily="18" charset="-128"/>
              <a:ea typeface="HGS創英ﾌﾟﾚｾﾞﾝｽEB" panose="02020800000000000000" pitchFamily="18" charset="-128"/>
            </a:endParaRPr>
          </a:p>
          <a:p>
            <a:r>
              <a:rPr lang="ja-JP" altLang="en-US" sz="3200" dirty="0">
                <a:latin typeface="HGS創英ﾌﾟﾚｾﾞﾝｽEB" panose="02020800000000000000" pitchFamily="18" charset="-128"/>
                <a:ea typeface="HGS創英ﾌﾟﾚｾﾞﾝｽEB" panose="02020800000000000000" pitchFamily="18" charset="-128"/>
              </a:rPr>
              <a:t>　交流し、共通点や差異を考える。</a:t>
            </a:r>
            <a:endParaRPr lang="en-US" altLang="ja-JP" sz="3200" dirty="0">
              <a:latin typeface="HGS創英ﾌﾟﾚｾﾞﾝｽEB" panose="02020800000000000000" pitchFamily="18" charset="-128"/>
              <a:ea typeface="HGS創英ﾌﾟﾚｾﾞﾝｽEB" panose="02020800000000000000" pitchFamily="18" charset="-128"/>
            </a:endParaRPr>
          </a:p>
          <a:p>
            <a:endParaRPr lang="en-US" altLang="ja-JP" sz="3200" dirty="0">
              <a:latin typeface="HGS創英ﾌﾟﾚｾﾞﾝｽEB" panose="02020800000000000000" pitchFamily="18" charset="-128"/>
              <a:ea typeface="HGS創英ﾌﾟﾚｾﾞﾝｽEB" panose="02020800000000000000" pitchFamily="18" charset="-128"/>
            </a:endParaRPr>
          </a:p>
          <a:p>
            <a:r>
              <a:rPr lang="ja-JP" altLang="en-US" sz="3600" dirty="0">
                <a:solidFill>
                  <a:srgbClr val="FF0000"/>
                </a:solidFill>
                <a:latin typeface="HGS創英ﾌﾟﾚｾﾞﾝｽEB" panose="02020800000000000000" pitchFamily="18" charset="-128"/>
                <a:ea typeface="HGS創英ﾌﾟﾚｾﾞﾝｽEB" panose="02020800000000000000" pitchFamily="18" charset="-128"/>
              </a:rPr>
              <a:t>自分の理解が深まっていく。</a:t>
            </a:r>
            <a:endParaRPr lang="en-US" altLang="ja-JP" sz="3600" dirty="0">
              <a:solidFill>
                <a:srgbClr val="FF0000"/>
              </a:solidFill>
              <a:latin typeface="HGS創英ﾌﾟﾚｾﾞﾝｽEB" panose="02020800000000000000" pitchFamily="18" charset="-128"/>
              <a:ea typeface="HGS創英ﾌﾟﾚｾﾞﾝｽEB" panose="02020800000000000000" pitchFamily="18" charset="-128"/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AB4805-8FAA-4E1C-A20F-2D73D54A9B8B}" type="slidenum">
              <a:rPr lang="ja-JP" altLang="en-US" sz="2000">
                <a:solidFill>
                  <a:schemeClr val="tx1">
                    <a:lumMod val="85000"/>
                    <a:lumOff val="15000"/>
                  </a:schemeClr>
                </a:solidFill>
              </a:rPr>
              <a:t>9</a:t>
            </a:fld>
            <a:endParaRPr lang="ja-JP" altLang="en-US" sz="20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grpSp>
        <p:nvGrpSpPr>
          <p:cNvPr id="4" name="グループ化 3"/>
          <p:cNvGrpSpPr/>
          <p:nvPr/>
        </p:nvGrpSpPr>
        <p:grpSpPr>
          <a:xfrm>
            <a:off x="383030" y="4188279"/>
            <a:ext cx="3377477" cy="2243522"/>
            <a:chOff x="383030" y="4188279"/>
            <a:chExt cx="3377477" cy="2243522"/>
          </a:xfrm>
        </p:grpSpPr>
        <p:pic>
          <p:nvPicPr>
            <p:cNvPr id="2" name="図 1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3030" y="4188279"/>
              <a:ext cx="3377477" cy="2243522"/>
            </a:xfrm>
            <a:prstGeom prst="rect">
              <a:avLst/>
            </a:prstGeom>
          </p:spPr>
        </p:pic>
        <p:sp>
          <p:nvSpPr>
            <p:cNvPr id="9" name="角丸四角形吹き出し 8"/>
            <p:cNvSpPr/>
            <p:nvPr/>
          </p:nvSpPr>
          <p:spPr>
            <a:xfrm>
              <a:off x="1606212" y="4355933"/>
              <a:ext cx="1974122" cy="875773"/>
            </a:xfrm>
            <a:prstGeom prst="wedgeRoundRectCallout">
              <a:avLst>
                <a:gd name="adj1" fmla="val -57055"/>
                <a:gd name="adj2" fmla="val 56934"/>
                <a:gd name="adj3" fmla="val 16667"/>
              </a:avLst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ja-JP" altLang="en-US" sz="2400" b="1" dirty="0">
                  <a:latin typeface="BIZ UDP明朝 Medium" panose="02020500000000000000" pitchFamily="18" charset="-128"/>
                  <a:ea typeface="BIZ UDP明朝 Medium" panose="02020500000000000000" pitchFamily="18" charset="-128"/>
                </a:rPr>
                <a:t>そういう考えもあるね！</a:t>
              </a:r>
            </a:p>
          </p:txBody>
        </p:sp>
      </p:grpSp>
      <p:grpSp>
        <p:nvGrpSpPr>
          <p:cNvPr id="19" name="グループ化 18"/>
          <p:cNvGrpSpPr/>
          <p:nvPr/>
        </p:nvGrpSpPr>
        <p:grpSpPr>
          <a:xfrm>
            <a:off x="8506381" y="908340"/>
            <a:ext cx="3446568" cy="2154955"/>
            <a:chOff x="8506381" y="908340"/>
            <a:chExt cx="3446568" cy="2154955"/>
          </a:xfrm>
        </p:grpSpPr>
        <p:pic>
          <p:nvPicPr>
            <p:cNvPr id="18" name="図 17"/>
            <p:cNvPicPr>
              <a:picLocks noChangeAspect="1"/>
            </p:cNvPicPr>
            <p:nvPr/>
          </p:nvPicPr>
          <p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58000"/>
                      </a14:imgEffect>
                      <a14:imgEffect>
                        <a14:brightnessContrast bright="14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506381" y="908340"/>
              <a:ext cx="3446568" cy="2154955"/>
            </a:xfrm>
            <a:prstGeom prst="rect">
              <a:avLst/>
            </a:prstGeom>
          </p:spPr>
        </p:pic>
        <p:sp>
          <p:nvSpPr>
            <p:cNvPr id="25" name="角丸四角形吹き出し 24"/>
            <p:cNvSpPr/>
            <p:nvPr/>
          </p:nvSpPr>
          <p:spPr>
            <a:xfrm>
              <a:off x="9354813" y="1080533"/>
              <a:ext cx="2020190" cy="698831"/>
            </a:xfrm>
            <a:prstGeom prst="wedgeRoundRectCallout">
              <a:avLst>
                <a:gd name="adj1" fmla="val 63526"/>
                <a:gd name="adj2" fmla="val 12565"/>
                <a:gd name="adj3" fmla="val 16667"/>
              </a:avLst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ja-JP" altLang="en-US" sz="2400" b="1" dirty="0">
                  <a:latin typeface="BIZ UDP明朝 Medium" panose="02020500000000000000" pitchFamily="18" charset="-128"/>
                  <a:ea typeface="BIZ UDP明朝 Medium" panose="02020500000000000000" pitchFamily="18" charset="-128"/>
                </a:rPr>
                <a:t>私たち班で考えたのは・・・</a:t>
              </a:r>
            </a:p>
          </p:txBody>
        </p:sp>
      </p:grpSp>
      <p:sp>
        <p:nvSpPr>
          <p:cNvPr id="5" name="下矢印 4"/>
          <p:cNvSpPr/>
          <p:nvPr/>
        </p:nvSpPr>
        <p:spPr>
          <a:xfrm>
            <a:off x="1364567" y="2005486"/>
            <a:ext cx="773723" cy="51529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6" name="正方形/長方形 25"/>
          <p:cNvSpPr/>
          <p:nvPr/>
        </p:nvSpPr>
        <p:spPr>
          <a:xfrm>
            <a:off x="4412974" y="3076476"/>
            <a:ext cx="6789648" cy="353744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pSp>
        <p:nvGrpSpPr>
          <p:cNvPr id="10" name="グループ化 9"/>
          <p:cNvGrpSpPr/>
          <p:nvPr/>
        </p:nvGrpSpPr>
        <p:grpSpPr>
          <a:xfrm>
            <a:off x="4655361" y="5346015"/>
            <a:ext cx="1558388" cy="1218984"/>
            <a:chOff x="4678813" y="5160774"/>
            <a:chExt cx="1558388" cy="1218984"/>
          </a:xfrm>
        </p:grpSpPr>
        <p:grpSp>
          <p:nvGrpSpPr>
            <p:cNvPr id="31" name="グループ化 30"/>
            <p:cNvGrpSpPr/>
            <p:nvPr/>
          </p:nvGrpSpPr>
          <p:grpSpPr>
            <a:xfrm>
              <a:off x="4678813" y="5160774"/>
              <a:ext cx="1558388" cy="1218984"/>
              <a:chOff x="2325983" y="851600"/>
              <a:chExt cx="1800200" cy="1834828"/>
            </a:xfrm>
          </p:grpSpPr>
          <p:sp>
            <p:nvSpPr>
              <p:cNvPr id="44" name="角丸四角形 43"/>
              <p:cNvSpPr/>
              <p:nvPr/>
            </p:nvSpPr>
            <p:spPr>
              <a:xfrm>
                <a:off x="2325983" y="1772443"/>
                <a:ext cx="1800200" cy="913981"/>
              </a:xfrm>
              <a:prstGeom prst="roundRect">
                <a:avLst/>
              </a:prstGeom>
              <a:blipFill>
                <a:blip r:embed="rId5"/>
                <a:tile tx="0" ty="0" sx="100000" sy="100000" flip="none" algn="tl"/>
              </a:blipFill>
              <a:ln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ja-JP" altLang="en-US" sz="1350"/>
              </a:p>
            </p:txBody>
          </p:sp>
          <p:cxnSp>
            <p:nvCxnSpPr>
              <p:cNvPr id="45" name="直線コネクタ 44"/>
              <p:cNvCxnSpPr>
                <a:stCxn id="44" idx="0"/>
                <a:endCxn id="44" idx="2"/>
              </p:cNvCxnSpPr>
              <p:nvPr/>
            </p:nvCxnSpPr>
            <p:spPr>
              <a:xfrm>
                <a:off x="3226085" y="1772444"/>
                <a:ext cx="0" cy="913984"/>
              </a:xfrm>
              <a:prstGeom prst="line">
                <a:avLst/>
              </a:prstGeom>
              <a:ln w="571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6" name="角丸四角形 45"/>
              <p:cNvSpPr/>
              <p:nvPr/>
            </p:nvSpPr>
            <p:spPr>
              <a:xfrm>
                <a:off x="2727725" y="851600"/>
                <a:ext cx="994475" cy="913984"/>
              </a:xfrm>
              <a:prstGeom prst="roundRect">
                <a:avLst/>
              </a:prstGeom>
              <a:blipFill>
                <a:blip r:embed="rId5"/>
                <a:tile tx="0" ty="0" sx="100000" sy="100000" flip="none" algn="tl"/>
              </a:blipFill>
              <a:ln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ja-JP" altLang="en-US" sz="1350"/>
              </a:p>
            </p:txBody>
          </p:sp>
        </p:grpSp>
        <p:pic>
          <p:nvPicPr>
            <p:cNvPr id="36" name="Picture 2" descr="C:\Users\RikaH\AppData\Local\Microsoft\Windows\Temporary Internet Files\Content.IE5\JFEQVOVH\MC900428093[1].wmf"/>
            <p:cNvPicPr>
              <a:picLocks noChangeAspect="1" noChangeArrowheads="1"/>
            </p:cNvPicPr>
            <p:nvPr/>
          </p:nvPicPr>
          <p:blipFill>
            <a:blip r:embed="rId6" cstate="print">
              <a:biLevel thresh="7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120607">
              <a:off x="5168705" y="5202667"/>
              <a:ext cx="561019" cy="45421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9" name="Picture 2" descr="C:\Users\RikaH\AppData\Local\Microsoft\Windows\Temporary Internet Files\Content.IE5\JFEQVOVH\MC900428093[1].wmf"/>
            <p:cNvPicPr>
              <a:picLocks noChangeAspect="1" noChangeArrowheads="1"/>
            </p:cNvPicPr>
            <p:nvPr/>
          </p:nvPicPr>
          <p:blipFill>
            <a:blip r:embed="rId6" cstate="print">
              <a:duotone>
                <a:prstClr val="black"/>
                <a:schemeClr val="accent5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65891" y="5867903"/>
              <a:ext cx="561019" cy="45421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1" name="Picture 2" descr="C:\Users\RikaH\AppData\Local\Microsoft\Windows\Temporary Internet Files\Content.IE5\JFEQVOVH\MC900428093[1].wmf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59313" y="5860947"/>
              <a:ext cx="561019" cy="45421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3" name="グループ化 12"/>
          <p:cNvGrpSpPr/>
          <p:nvPr/>
        </p:nvGrpSpPr>
        <p:grpSpPr>
          <a:xfrm>
            <a:off x="8512966" y="3328910"/>
            <a:ext cx="1558388" cy="1217190"/>
            <a:chOff x="8352724" y="3318456"/>
            <a:chExt cx="1558388" cy="1217190"/>
          </a:xfrm>
        </p:grpSpPr>
        <p:sp>
          <p:nvSpPr>
            <p:cNvPr id="28" name="角丸四角形 27"/>
            <p:cNvSpPr/>
            <p:nvPr/>
          </p:nvSpPr>
          <p:spPr>
            <a:xfrm>
              <a:off x="8352724" y="3318456"/>
              <a:ext cx="1558388" cy="607212"/>
            </a:xfrm>
            <a:prstGeom prst="roundRect">
              <a:avLst/>
            </a:prstGeom>
            <a:blipFill>
              <a:blip r:embed="rId5"/>
              <a:tile tx="0" ty="0" sx="100000" sy="100000" flip="none" algn="tl"/>
            </a:blipFill>
            <a:ln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 sz="1350"/>
            </a:p>
          </p:txBody>
        </p:sp>
        <p:cxnSp>
          <p:nvCxnSpPr>
            <p:cNvPr id="29" name="直線コネクタ 28"/>
            <p:cNvCxnSpPr>
              <a:stCxn id="28" idx="0"/>
              <a:endCxn id="28" idx="2"/>
            </p:cNvCxnSpPr>
            <p:nvPr/>
          </p:nvCxnSpPr>
          <p:spPr>
            <a:xfrm>
              <a:off x="9131919" y="3318456"/>
              <a:ext cx="0" cy="607212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角丸四角形 29"/>
            <p:cNvSpPr/>
            <p:nvPr/>
          </p:nvSpPr>
          <p:spPr>
            <a:xfrm>
              <a:off x="8652842" y="3928433"/>
              <a:ext cx="860892" cy="607213"/>
            </a:xfrm>
            <a:prstGeom prst="roundRect">
              <a:avLst/>
            </a:prstGeom>
            <a:blipFill>
              <a:blip r:embed="rId5"/>
              <a:tile tx="0" ty="0" sx="100000" sy="100000" flip="none" algn="tl"/>
            </a:blipFill>
            <a:ln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 sz="1350"/>
            </a:p>
          </p:txBody>
        </p:sp>
        <p:pic>
          <p:nvPicPr>
            <p:cNvPr id="35" name="Picture 2" descr="C:\Users\RikaH\AppData\Local\Microsoft\Windows\Temporary Internet Files\Content.IE5\JFEQVOVH\MC900428093[1].wmf"/>
            <p:cNvPicPr>
              <a:picLocks noChangeAspect="1" noChangeArrowheads="1"/>
            </p:cNvPicPr>
            <p:nvPr/>
          </p:nvPicPr>
          <p:blipFill>
            <a:blip r:embed="rId6" cstate="print">
              <a:biLevel thresh="7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120607">
              <a:off x="8802778" y="4004929"/>
              <a:ext cx="561019" cy="45421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8" name="Picture 2" descr="C:\Users\RikaH\AppData\Local\Microsoft\Windows\Temporary Internet Files\Content.IE5\JFEQVOVH\MC900428093[1].wmf"/>
            <p:cNvPicPr>
              <a:picLocks noChangeAspect="1" noChangeArrowheads="1"/>
            </p:cNvPicPr>
            <p:nvPr/>
          </p:nvPicPr>
          <p:blipFill>
            <a:blip r:embed="rId6" cstate="print">
              <a:duotone>
                <a:prstClr val="black"/>
                <a:schemeClr val="accent5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233224" y="3391981"/>
              <a:ext cx="561019" cy="45421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2" name="Picture 2" descr="C:\Users\RikaH\AppData\Local\Microsoft\Windows\Temporary Internet Files\Content.IE5\JFEQVOVH\MC900428093[1].wmf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475466" y="3401202"/>
              <a:ext cx="561019" cy="45421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2" name="グループ化 11"/>
          <p:cNvGrpSpPr/>
          <p:nvPr/>
        </p:nvGrpSpPr>
        <p:grpSpPr>
          <a:xfrm>
            <a:off x="4601116" y="3391981"/>
            <a:ext cx="1558388" cy="1214425"/>
            <a:chOff x="4681342" y="3285174"/>
            <a:chExt cx="1558388" cy="1214425"/>
          </a:xfrm>
        </p:grpSpPr>
        <p:sp>
          <p:nvSpPr>
            <p:cNvPr id="32" name="角丸四角形 31"/>
            <p:cNvSpPr/>
            <p:nvPr/>
          </p:nvSpPr>
          <p:spPr>
            <a:xfrm>
              <a:off x="4681342" y="3285174"/>
              <a:ext cx="1558388" cy="607212"/>
            </a:xfrm>
            <a:prstGeom prst="roundRect">
              <a:avLst/>
            </a:prstGeom>
            <a:blipFill>
              <a:blip r:embed="rId5"/>
              <a:tile tx="0" ty="0" sx="100000" sy="100000" flip="none" algn="tl"/>
            </a:blipFill>
            <a:ln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 sz="1350"/>
            </a:p>
          </p:txBody>
        </p:sp>
        <p:cxnSp>
          <p:nvCxnSpPr>
            <p:cNvPr id="33" name="直線コネクタ 32"/>
            <p:cNvCxnSpPr>
              <a:stCxn id="32" idx="0"/>
              <a:endCxn id="32" idx="2"/>
            </p:cNvCxnSpPr>
            <p:nvPr/>
          </p:nvCxnSpPr>
          <p:spPr>
            <a:xfrm>
              <a:off x="5460536" y="3285174"/>
              <a:ext cx="0" cy="607212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4" name="角丸四角形 33"/>
            <p:cNvSpPr/>
            <p:nvPr/>
          </p:nvSpPr>
          <p:spPr>
            <a:xfrm>
              <a:off x="5036639" y="3892387"/>
              <a:ext cx="860892" cy="607212"/>
            </a:xfrm>
            <a:prstGeom prst="roundRect">
              <a:avLst/>
            </a:prstGeom>
            <a:blipFill>
              <a:blip r:embed="rId5"/>
              <a:tile tx="0" ty="0" sx="100000" sy="100000" flip="none" algn="tl"/>
            </a:blipFill>
            <a:ln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 sz="1350"/>
            </a:p>
          </p:txBody>
        </p:sp>
        <p:pic>
          <p:nvPicPr>
            <p:cNvPr id="37" name="Picture 2" descr="C:\Users\RikaH\AppData\Local\Microsoft\Windows\Temporary Internet Files\Content.IE5\JFEQVOVH\MC900428093[1].wmf"/>
            <p:cNvPicPr>
              <a:picLocks noChangeAspect="1" noChangeArrowheads="1"/>
            </p:cNvPicPr>
            <p:nvPr/>
          </p:nvPicPr>
          <p:blipFill>
            <a:blip r:embed="rId6" cstate="print">
              <a:biLevel thresh="7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120607">
              <a:off x="5163288" y="3954641"/>
              <a:ext cx="561019" cy="45421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0" name="Picture 2" descr="C:\Users\RikaH\AppData\Local\Microsoft\Windows\Temporary Internet Files\Content.IE5\JFEQVOVH\MC900428093[1].wmf"/>
            <p:cNvPicPr>
              <a:picLocks noChangeAspect="1" noChangeArrowheads="1"/>
            </p:cNvPicPr>
            <p:nvPr/>
          </p:nvPicPr>
          <p:blipFill>
            <a:blip r:embed="rId6" cstate="print">
              <a:duotone>
                <a:prstClr val="black"/>
                <a:schemeClr val="accent5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04433" y="3361672"/>
              <a:ext cx="561019" cy="45421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3" name="Picture 2" descr="C:\Users\RikaH\AppData\Local\Microsoft\Windows\Temporary Internet Files\Content.IE5\JFEQVOVH\MC900428093[1].wmf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04550" y="3353734"/>
              <a:ext cx="561019" cy="45421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1" name="グループ化 10"/>
          <p:cNvGrpSpPr/>
          <p:nvPr/>
        </p:nvGrpSpPr>
        <p:grpSpPr>
          <a:xfrm>
            <a:off x="8419302" y="5386860"/>
            <a:ext cx="1558388" cy="1218984"/>
            <a:chOff x="8325087" y="5286967"/>
            <a:chExt cx="1558388" cy="1218984"/>
          </a:xfrm>
        </p:grpSpPr>
        <p:sp>
          <p:nvSpPr>
            <p:cNvPr id="47" name="角丸四角形 46"/>
            <p:cNvSpPr/>
            <p:nvPr/>
          </p:nvSpPr>
          <p:spPr>
            <a:xfrm>
              <a:off x="8325087" y="5898738"/>
              <a:ext cx="1558388" cy="607211"/>
            </a:xfrm>
            <a:prstGeom prst="roundRect">
              <a:avLst/>
            </a:prstGeom>
            <a:blipFill>
              <a:blip r:embed="rId5"/>
              <a:tile tx="0" ty="0" sx="100000" sy="100000" flip="none" algn="tl"/>
            </a:blipFill>
            <a:ln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 sz="1350"/>
            </a:p>
          </p:txBody>
        </p:sp>
        <p:cxnSp>
          <p:nvCxnSpPr>
            <p:cNvPr id="48" name="直線コネクタ 47"/>
            <p:cNvCxnSpPr>
              <a:stCxn id="47" idx="0"/>
              <a:endCxn id="47" idx="2"/>
            </p:cNvCxnSpPr>
            <p:nvPr/>
          </p:nvCxnSpPr>
          <p:spPr>
            <a:xfrm>
              <a:off x="9104282" y="5898739"/>
              <a:ext cx="0" cy="607212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9" name="角丸四角形 48"/>
            <p:cNvSpPr/>
            <p:nvPr/>
          </p:nvSpPr>
          <p:spPr>
            <a:xfrm>
              <a:off x="8672865" y="5286967"/>
              <a:ext cx="860892" cy="607213"/>
            </a:xfrm>
            <a:prstGeom prst="roundRect">
              <a:avLst/>
            </a:prstGeom>
            <a:blipFill>
              <a:blip r:embed="rId5"/>
              <a:tile tx="0" ty="0" sx="100000" sy="100000" flip="none" algn="tl"/>
            </a:blipFill>
            <a:ln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 sz="1350"/>
            </a:p>
          </p:txBody>
        </p:sp>
        <p:pic>
          <p:nvPicPr>
            <p:cNvPr id="50" name="Picture 2" descr="C:\Users\RikaH\AppData\Local\Microsoft\Windows\Temporary Internet Files\Content.IE5\JFEQVOVH\MC900428093[1].wmf"/>
            <p:cNvPicPr>
              <a:picLocks noChangeAspect="1" noChangeArrowheads="1"/>
            </p:cNvPicPr>
            <p:nvPr/>
          </p:nvPicPr>
          <p:blipFill>
            <a:blip r:embed="rId6" cstate="print">
              <a:biLevel thresh="7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120607">
              <a:off x="8814980" y="5328861"/>
              <a:ext cx="561019" cy="45421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1" name="Picture 2" descr="C:\Users\RikaH\AppData\Local\Microsoft\Windows\Temporary Internet Files\Content.IE5\JFEQVOVH\MC900428093[1].wmf"/>
            <p:cNvPicPr>
              <a:picLocks noChangeAspect="1" noChangeArrowheads="1"/>
            </p:cNvPicPr>
            <p:nvPr/>
          </p:nvPicPr>
          <p:blipFill>
            <a:blip r:embed="rId6" cstate="print">
              <a:duotone>
                <a:prstClr val="black"/>
                <a:schemeClr val="accent5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412166" y="5994097"/>
              <a:ext cx="561019" cy="45421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2" name="Picture 2" descr="C:\Users\RikaH\AppData\Local\Microsoft\Windows\Temporary Internet Files\Content.IE5\JFEQVOVH\MC900428093[1].wmf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205588" y="5987141"/>
              <a:ext cx="561019" cy="45421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5" name="グループ化 14"/>
          <p:cNvGrpSpPr/>
          <p:nvPr/>
        </p:nvGrpSpPr>
        <p:grpSpPr>
          <a:xfrm>
            <a:off x="5972813" y="3508465"/>
            <a:ext cx="2707961" cy="2802252"/>
            <a:chOff x="5972813" y="3508465"/>
            <a:chExt cx="2707961" cy="2802252"/>
          </a:xfrm>
        </p:grpSpPr>
        <p:sp>
          <p:nvSpPr>
            <p:cNvPr id="8" name="四方向矢印吹き出し 7"/>
            <p:cNvSpPr/>
            <p:nvPr/>
          </p:nvSpPr>
          <p:spPr>
            <a:xfrm rot="18860335">
              <a:off x="5925668" y="3555610"/>
              <a:ext cx="2802252" cy="2707961"/>
            </a:xfrm>
            <a:prstGeom prst="quadArrowCallout">
              <a:avLst>
                <a:gd name="adj1" fmla="val 9399"/>
                <a:gd name="adj2" fmla="val 10371"/>
                <a:gd name="adj3" fmla="val 12818"/>
                <a:gd name="adj4" fmla="val 52545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sp>
          <p:nvSpPr>
            <p:cNvPr id="14" name="テキスト ボックス 13"/>
            <p:cNvSpPr txBox="1"/>
            <p:nvPr/>
          </p:nvSpPr>
          <p:spPr>
            <a:xfrm>
              <a:off x="6504513" y="4355933"/>
              <a:ext cx="1660712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3200" b="1" dirty="0"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交　流</a:t>
              </a:r>
              <a:endParaRPr kumimoji="1" lang="en-US" altLang="ja-JP" sz="3200" b="1" dirty="0">
                <a:latin typeface="BIZ UDPゴシック" panose="020B0400000000000000" pitchFamily="50" charset="-128"/>
                <a:ea typeface="BIZ UDPゴシック" panose="020B0400000000000000" pitchFamily="50" charset="-128"/>
              </a:endParaRPr>
            </a:p>
            <a:p>
              <a:r>
                <a:rPr kumimoji="1" lang="ja-JP" altLang="en-US" sz="2400" b="1" dirty="0"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発表・質問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4762042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000"/>
    </mc:Choice>
    <mc:Fallback xmlns="">
      <p:transition spd="slow" advTm="10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774</Words>
  <Application>Microsoft Office PowerPoint</Application>
  <PresentationFormat>ワイド画面</PresentationFormat>
  <Paragraphs>114</Paragraphs>
  <Slides>12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10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12</vt:i4>
      </vt:variant>
    </vt:vector>
  </HeadingPairs>
  <TitlesOfParts>
    <vt:vector size="23" baseType="lpstr">
      <vt:lpstr>ＤＨＰ特太ゴシック体</vt:lpstr>
      <vt:lpstr>游ゴシック Light</vt:lpstr>
      <vt:lpstr>HGS創英ﾌﾟﾚｾﾞﾝｽEB</vt:lpstr>
      <vt:lpstr>HGPｺﾞｼｯｸE</vt:lpstr>
      <vt:lpstr>BIZ UDPゴシック</vt:lpstr>
      <vt:lpstr>Arial</vt:lpstr>
      <vt:lpstr>BIZ UDP明朝 Medium</vt:lpstr>
      <vt:lpstr>ＭＳ 明朝</vt:lpstr>
      <vt:lpstr>游ゴシック</vt:lpstr>
      <vt:lpstr>BIZ UD明朝 Medium</vt:lpstr>
      <vt:lpstr>Office テーマ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　４０分後 　 琉球処分後の沖縄のあり方について、 　自分なりの考えが持てるようになります。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４．まとめ【個⇒全】  　「あなたは新政府の旧慣温存政策は、 　　　必要であったと思いますか、 　　　それとも必要なかったと思いますか」</vt:lpstr>
      <vt:lpstr>５．振り返り【個】  　単元シートのまとめ 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2024-03-31T00:48:39Z</dcterms:created>
  <dcterms:modified xsi:type="dcterms:W3CDTF">2024-03-31T03:22:23Z</dcterms:modified>
</cp:coreProperties>
</file>