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8" r:id="rId3"/>
    <p:sldId id="301" r:id="rId4"/>
    <p:sldId id="310" r:id="rId5"/>
    <p:sldId id="284" r:id="rId6"/>
    <p:sldId id="309" r:id="rId7"/>
    <p:sldId id="304" r:id="rId8"/>
    <p:sldId id="307" r:id="rId9"/>
    <p:sldId id="308" r:id="rId10"/>
    <p:sldId id="306" r:id="rId11"/>
    <p:sldId id="270" r:id="rId12"/>
    <p:sldId id="312" r:id="rId13"/>
    <p:sldId id="302" r:id="rId14"/>
    <p:sldId id="295" r:id="rId15"/>
    <p:sldId id="311" r:id="rId16"/>
    <p:sldId id="275" r:id="rId17"/>
    <p:sldId id="259" r:id="rId18"/>
    <p:sldId id="303" r:id="rId19"/>
  </p:sldIdLst>
  <p:sldSz cx="9144000" cy="6858000" type="screen4x3"/>
  <p:notesSz cx="6735763" cy="986948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T+Ls8ous9o7Jk3tCVjOmkQ==" hashData="VrnJHA2ysmXSejP3tyD6k5tg0BORDPiDAckx0BmdITiRFNvGyT7iZ305tqQXQWbDpJ600ebNWQZ2ut01HXxvP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441" autoAdjust="0"/>
  </p:normalViewPr>
  <p:slideViewPr>
    <p:cSldViewPr snapToGrid="0">
      <p:cViewPr varScale="1">
        <p:scale>
          <a:sx n="55" d="100"/>
          <a:sy n="55" d="100"/>
        </p:scale>
        <p:origin x="18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3A71522-BE1F-07A2-82C0-44E192FDF5B4}"/>
              </a:ext>
            </a:extLst>
          </p:cNvPr>
          <p:cNvSpPr>
            <a:spLocks noGrp="1"/>
          </p:cNvSpPr>
          <p:nvPr>
            <p:ph type="hdr" sz="quarter"/>
          </p:nvPr>
        </p:nvSpPr>
        <p:spPr>
          <a:xfrm>
            <a:off x="1" y="1"/>
            <a:ext cx="2918831" cy="495188"/>
          </a:xfrm>
          <a:prstGeom prst="rect">
            <a:avLst/>
          </a:prstGeom>
        </p:spPr>
        <p:txBody>
          <a:bodyPr vert="horz" lIns="91433" tIns="45717" rIns="91433" bIns="45717"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9029A538-96FA-C68B-AC2F-44323CF5040A}"/>
              </a:ext>
            </a:extLst>
          </p:cNvPr>
          <p:cNvSpPr>
            <a:spLocks noGrp="1"/>
          </p:cNvSpPr>
          <p:nvPr>
            <p:ph type="dt" idx="1"/>
          </p:nvPr>
        </p:nvSpPr>
        <p:spPr>
          <a:xfrm>
            <a:off x="3815374" y="1"/>
            <a:ext cx="2918831" cy="495188"/>
          </a:xfrm>
          <a:prstGeom prst="rect">
            <a:avLst/>
          </a:prstGeom>
        </p:spPr>
        <p:txBody>
          <a:bodyPr vert="horz" lIns="91433" tIns="45717" rIns="91433" bIns="45717" rtlCol="0"/>
          <a:lstStyle>
            <a:lvl1pPr algn="r" eaLnBrk="1" fontAlgn="auto" hangingPunct="1">
              <a:spcBef>
                <a:spcPts val="0"/>
              </a:spcBef>
              <a:spcAft>
                <a:spcPts val="0"/>
              </a:spcAft>
              <a:defRPr kumimoji="1" sz="1200">
                <a:latin typeface="+mn-lt"/>
              </a:defRPr>
            </a:lvl1pPr>
          </a:lstStyle>
          <a:p>
            <a:pPr>
              <a:defRPr/>
            </a:pPr>
            <a:fld id="{1AF82482-A3EC-4B4A-8AAA-0B63D54F8EFB}" type="datetimeFigureOut">
              <a:rPr lang="ja-JP" altLang="en-US"/>
              <a:pPr>
                <a:defRPr/>
              </a:pPr>
              <a:t>2023/8/10</a:t>
            </a:fld>
            <a:endParaRPr lang="ja-JP" altLang="en-US"/>
          </a:p>
        </p:txBody>
      </p:sp>
      <p:sp>
        <p:nvSpPr>
          <p:cNvPr id="4" name="スライド イメージ プレースホルダー 3">
            <a:extLst>
              <a:ext uri="{FF2B5EF4-FFF2-40B4-BE49-F238E27FC236}">
                <a16:creationId xmlns:a16="http://schemas.microsoft.com/office/drawing/2014/main" id="{39F9AAF8-068F-708E-15EC-7C36B56E4581}"/>
              </a:ext>
            </a:extLst>
          </p:cNvPr>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33" tIns="45717" rIns="91433" bIns="45717"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C0347C7E-6F13-2B05-B222-E9C1E62773DA}"/>
              </a:ext>
            </a:extLst>
          </p:cNvPr>
          <p:cNvSpPr>
            <a:spLocks noGrp="1"/>
          </p:cNvSpPr>
          <p:nvPr>
            <p:ph type="body" sz="quarter" idx="3"/>
          </p:nvPr>
        </p:nvSpPr>
        <p:spPr>
          <a:xfrm>
            <a:off x="673577" y="4749691"/>
            <a:ext cx="5388610" cy="3886111"/>
          </a:xfrm>
          <a:prstGeom prst="rect">
            <a:avLst/>
          </a:prstGeom>
        </p:spPr>
        <p:txBody>
          <a:bodyPr vert="horz" lIns="91433" tIns="45717" rIns="91433" bIns="4571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E8561F4-354E-8D2A-A5E9-D8B07BA02C8E}"/>
              </a:ext>
            </a:extLst>
          </p:cNvPr>
          <p:cNvSpPr>
            <a:spLocks noGrp="1"/>
          </p:cNvSpPr>
          <p:nvPr>
            <p:ph type="ftr" sz="quarter" idx="4"/>
          </p:nvPr>
        </p:nvSpPr>
        <p:spPr>
          <a:xfrm>
            <a:off x="1" y="9374302"/>
            <a:ext cx="2918831" cy="495187"/>
          </a:xfrm>
          <a:prstGeom prst="rect">
            <a:avLst/>
          </a:prstGeom>
        </p:spPr>
        <p:txBody>
          <a:bodyPr vert="horz" lIns="91433" tIns="45717" rIns="91433" bIns="45717"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4252A22-73D0-9EA2-FBAB-4302231D4A67}"/>
              </a:ext>
            </a:extLst>
          </p:cNvPr>
          <p:cNvSpPr>
            <a:spLocks noGrp="1"/>
          </p:cNvSpPr>
          <p:nvPr>
            <p:ph type="sldNum" sz="quarter" idx="5"/>
          </p:nvPr>
        </p:nvSpPr>
        <p:spPr>
          <a:xfrm>
            <a:off x="3815374" y="9374302"/>
            <a:ext cx="2918831" cy="495187"/>
          </a:xfrm>
          <a:prstGeom prst="rect">
            <a:avLst/>
          </a:prstGeom>
        </p:spPr>
        <p:txBody>
          <a:bodyPr vert="horz" lIns="91433" tIns="45717" rIns="91433" bIns="45717" rtlCol="0" anchor="b"/>
          <a:lstStyle>
            <a:lvl1pPr algn="r" eaLnBrk="1" fontAlgn="auto" hangingPunct="1">
              <a:spcBef>
                <a:spcPts val="0"/>
              </a:spcBef>
              <a:spcAft>
                <a:spcPts val="0"/>
              </a:spcAft>
              <a:defRPr kumimoji="1" sz="1200">
                <a:latin typeface="+mn-lt"/>
              </a:defRPr>
            </a:lvl1pPr>
          </a:lstStyle>
          <a:p>
            <a:pPr>
              <a:defRPr/>
            </a:pPr>
            <a:fld id="{C4C36618-8EA0-4EC3-B825-B361A2A255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a:extLst>
              <a:ext uri="{FF2B5EF4-FFF2-40B4-BE49-F238E27FC236}">
                <a16:creationId xmlns:a16="http://schemas.microsoft.com/office/drawing/2014/main" id="{836C20E0-4D8A-3366-F098-1E98E70148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a:extLst>
              <a:ext uri="{FF2B5EF4-FFF2-40B4-BE49-F238E27FC236}">
                <a16:creationId xmlns:a16="http://schemas.microsoft.com/office/drawing/2014/main" id="{C858A04E-2C5C-C34D-DEB0-FA042BB629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導入</a:t>
            </a:r>
            <a:endParaRPr lang="en-US" altLang="ja-JP" dirty="0"/>
          </a:p>
          <a:p>
            <a:r>
              <a:rPr lang="ja-JP" altLang="en-US" dirty="0"/>
              <a:t>①課題把握</a:t>
            </a:r>
            <a:endParaRPr lang="en-US" altLang="ja-JP" dirty="0"/>
          </a:p>
          <a:p>
            <a:r>
              <a:rPr lang="ja-JP" altLang="en-US" u="sng" dirty="0"/>
              <a:t>　</a:t>
            </a:r>
            <a:r>
              <a:rPr lang="ja-JP" altLang="ja-JP" u="sng" dirty="0"/>
              <a:t>発問１：この資料から読み取れることや疑問を考えてみよう（生徒の気づきや疑問）。</a:t>
            </a:r>
            <a:endParaRPr lang="ja-JP" altLang="ja-JP" dirty="0"/>
          </a:p>
          <a:p>
            <a:pPr defTabSz="906628">
              <a:defRPr/>
            </a:pPr>
            <a:r>
              <a:rPr lang="ja-JP" altLang="en-US" dirty="0"/>
              <a:t>　</a:t>
            </a:r>
            <a:r>
              <a:rPr lang="ja-JP" altLang="ja-JP" dirty="0"/>
              <a:t>①絵から読み取れることは何だろう。</a:t>
            </a:r>
          </a:p>
          <a:p>
            <a:pPr defTabSz="906628">
              <a:defRPr/>
            </a:pPr>
            <a:r>
              <a:rPr lang="ja-JP" altLang="en-US" dirty="0"/>
              <a:t>　</a:t>
            </a:r>
            <a:r>
              <a:rPr lang="ja-JP" altLang="ja-JP" dirty="0"/>
              <a:t>②文章から読み取れること（単語）は何だろう。</a:t>
            </a:r>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B5F495D1-EB22-B069-C587-AE5B70FC8488}"/>
              </a:ext>
            </a:extLst>
          </p:cNvPr>
          <p:cNvSpPr>
            <a:spLocks noGrp="1"/>
          </p:cNvSpPr>
          <p:nvPr>
            <p:ph type="sldNum" sz="quarter" idx="5"/>
          </p:nvPr>
        </p:nvSpPr>
        <p:spPr/>
        <p:txBody>
          <a:bodyPr/>
          <a:lstStyle/>
          <a:p>
            <a:pPr>
              <a:defRPr/>
            </a:pPr>
            <a:fld id="{C46D60C7-4427-4297-82F2-CCA773B77ACA}"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めあてに対する予想を立て、ワークシートに記入しよう。</a:t>
            </a:r>
            <a:endParaRPr kumimoji="1" lang="en-US" altLang="ja-JP" dirty="0"/>
          </a:p>
          <a:p>
            <a:r>
              <a:rPr kumimoji="1" lang="ja-JP" altLang="en-US" dirty="0"/>
              <a:t>問１：日本が琉球を領土に組み込もうとした際、琉球はどのような行動をとったのか。予想をワークシートに記入しよう。</a:t>
            </a:r>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10</a:t>
            </a:fld>
            <a:endParaRPr lang="ja-JP" altLang="en-US"/>
          </a:p>
        </p:txBody>
      </p:sp>
    </p:spTree>
    <p:extLst>
      <p:ext uri="{BB962C8B-B14F-4D97-AF65-F5344CB8AC3E}">
        <p14:creationId xmlns:p14="http://schemas.microsoft.com/office/powerpoint/2010/main" val="168706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14334" eaLnBrk="1" fontAlgn="auto" hangingPunct="1">
              <a:spcBef>
                <a:spcPts val="0"/>
              </a:spcBef>
              <a:spcAft>
                <a:spcPts val="0"/>
              </a:spcAft>
              <a:defRPr/>
            </a:pPr>
            <a:r>
              <a:rPr lang="ja-JP" altLang="ja-JP" dirty="0"/>
              <a:t>④情報収集（知識・技能）</a:t>
            </a:r>
            <a:endParaRPr lang="en-US" altLang="ja-JP" dirty="0"/>
          </a:p>
          <a:p>
            <a:pPr algn="just" defTabSz="914334" eaLnBrk="1" fontAlgn="auto" hangingPunct="1">
              <a:spcBef>
                <a:spcPts val="0"/>
              </a:spcBef>
              <a:spcAft>
                <a:spcPts val="0"/>
              </a:spcAft>
              <a:defRPr/>
            </a:pPr>
            <a:r>
              <a:rPr lang="ja-JP" altLang="ja-JP" dirty="0"/>
              <a:t>⑤考察・構想（思考力・判断力）</a:t>
            </a:r>
          </a:p>
          <a:p>
            <a:r>
              <a:rPr lang="ja-JP" altLang="ja-JP" dirty="0"/>
              <a:t>個人課題：</a:t>
            </a:r>
          </a:p>
          <a:p>
            <a:r>
              <a:rPr lang="ja-JP" altLang="en-US" dirty="0"/>
              <a:t>ワークシート［問２］：</a:t>
            </a:r>
            <a:r>
              <a:rPr lang="ja-JP" altLang="ja-JP" dirty="0"/>
              <a:t>「</a:t>
            </a:r>
            <a:r>
              <a:rPr lang="ja-JP" altLang="en-US" dirty="0"/>
              <a:t>日本に組み込まれそうになった琉球は、どのような行動をとったのか</a:t>
            </a:r>
            <a:r>
              <a:rPr lang="ja-JP" altLang="ja-JP" dirty="0"/>
              <a:t>」について、年表をみて読み取り、箇条書きにまとめてみよう（主に４つ）</a:t>
            </a:r>
          </a:p>
          <a:p>
            <a:pPr algn="just" eaLnBrk="1" fontAlgn="auto" hangingPunct="1">
              <a:spcBef>
                <a:spcPts val="0"/>
              </a:spcBef>
              <a:spcAft>
                <a:spcPts val="0"/>
              </a:spcAft>
              <a:defRPr/>
            </a:pPr>
            <a:endParaRPr lang="ja-JP" altLang="ja-JP" dirty="0">
              <a:ea typeface="ＭＳ Ｐゴシック"/>
            </a:endParaRPr>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a:pPr>
                <a:defRPr/>
              </a:pPr>
              <a:t>11</a:t>
            </a:fld>
            <a:endParaRPr lang="ja-JP" altLang="en-US"/>
          </a:p>
        </p:txBody>
      </p:sp>
    </p:spTree>
    <p:extLst>
      <p:ext uri="{BB962C8B-B14F-4D97-AF65-F5344CB8AC3E}">
        <p14:creationId xmlns:p14="http://schemas.microsoft.com/office/powerpoint/2010/main" val="390602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71625446-F59E-15BF-6C60-7177A78DD4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4F37A89-E1F2-A1B5-6BA8-1B5A00F22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200" kern="1200" dirty="0">
                <a:solidFill>
                  <a:schemeClr val="tx1"/>
                </a:solidFill>
                <a:effectLst/>
                <a:latin typeface="+mn-lt"/>
                <a:ea typeface="+mn-ea"/>
                <a:cs typeface="+mn-cs"/>
              </a:rPr>
              <a:t>全体で、４つの選択肢を確認</a:t>
            </a:r>
            <a:endParaRPr kumimoji="1" lang="en-US"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986BB5DB-FAE0-9F50-FA7E-18EC64462E82}"/>
              </a:ext>
            </a:extLst>
          </p:cNvPr>
          <p:cNvSpPr>
            <a:spLocks noGrp="1"/>
          </p:cNvSpPr>
          <p:nvPr>
            <p:ph type="sldNum" sz="quarter" idx="5"/>
          </p:nvPr>
        </p:nvSpPr>
        <p:spPr/>
        <p:txBody>
          <a:bodyPr/>
          <a:lstStyle/>
          <a:p>
            <a:pPr>
              <a:defRPr/>
            </a:pPr>
            <a:fld id="{A702B653-FE60-476B-9CC4-397D36CD9CFB}" type="slidenum">
              <a:rPr lang="ja-JP" altLang="en-US" smtClean="0"/>
              <a:pPr>
                <a:defRPr/>
              </a:pPr>
              <a:t>12</a:t>
            </a:fld>
            <a:endParaRPr lang="ja-JP" altLang="en-US"/>
          </a:p>
        </p:txBody>
      </p:sp>
    </p:spTree>
    <p:extLst>
      <p:ext uri="{BB962C8B-B14F-4D97-AF65-F5344CB8AC3E}">
        <p14:creationId xmlns:p14="http://schemas.microsoft.com/office/powerpoint/2010/main" val="164205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14334" eaLnBrk="1" fontAlgn="auto" hangingPunct="1">
              <a:spcBef>
                <a:spcPts val="0"/>
              </a:spcBef>
              <a:spcAft>
                <a:spcPts val="0"/>
              </a:spcAft>
              <a:defRPr/>
            </a:pPr>
            <a:r>
              <a:rPr lang="ja-JP" altLang="ja-JP" dirty="0"/>
              <a:t>⑥説明・議論（表現力）</a:t>
            </a:r>
          </a:p>
          <a:p>
            <a:pPr algn="just" eaLnBrk="1" fontAlgn="auto" hangingPunct="1">
              <a:spcBef>
                <a:spcPts val="0"/>
              </a:spcBef>
              <a:spcAft>
                <a:spcPts val="0"/>
              </a:spcAft>
              <a:defRPr/>
            </a:pPr>
            <a:r>
              <a:rPr lang="ja-JP" altLang="en-US" dirty="0">
                <a:ea typeface="ＭＳ Ｐゴシック"/>
              </a:rPr>
              <a:t>ワークシート［問３］</a:t>
            </a:r>
            <a:r>
              <a:rPr kumimoji="1" lang="ja-JP" altLang="ja-JP" sz="1200" kern="1200" dirty="0">
                <a:solidFill>
                  <a:schemeClr val="tx1"/>
                </a:solidFill>
                <a:effectLst/>
                <a:latin typeface="+mn-lt"/>
                <a:ea typeface="+mn-ea"/>
                <a:cs typeface="+mn-cs"/>
              </a:rPr>
              <a:t>琉球が考えた４つの対応策のうち、あなたがもし当時の琉球王国の高官だったら、どれを選びますか。一つ選び、選んだ理由も書きましょう。</a:t>
            </a:r>
            <a:endParaRPr kumimoji="1" lang="en-US" altLang="ja-JP" sz="1200" kern="1200" dirty="0">
              <a:solidFill>
                <a:schemeClr val="tx1"/>
              </a:solidFill>
              <a:effectLst/>
              <a:latin typeface="+mn-lt"/>
              <a:ea typeface="+mn-ea"/>
              <a:cs typeface="+mn-cs"/>
            </a:endParaRPr>
          </a:p>
          <a:p>
            <a:pPr algn="just" eaLnBrk="1" fontAlgn="auto" hangingPunct="1">
              <a:spcBef>
                <a:spcPts val="0"/>
              </a:spcBef>
              <a:spcAft>
                <a:spcPts val="0"/>
              </a:spcAft>
              <a:defRPr/>
            </a:pPr>
            <a:r>
              <a:rPr lang="ja-JP" altLang="en-US" dirty="0">
                <a:ea typeface="ＭＳ Ｐゴシック"/>
              </a:rPr>
              <a:t>ワークシート［問４］お互いで自分の考えを発表しましょう。グループメンバーの意見を聞いて、自分の考えも改めて考えてみましょう。</a:t>
            </a:r>
            <a:endParaRPr lang="en-US" altLang="ja-JP" dirty="0">
              <a:ea typeface="ＭＳ Ｐゴシック"/>
            </a:endParaRPr>
          </a:p>
          <a:p>
            <a:pPr algn="just" eaLnBrk="1" fontAlgn="auto" hangingPunct="1">
              <a:spcBef>
                <a:spcPts val="0"/>
              </a:spcBef>
              <a:spcAft>
                <a:spcPts val="0"/>
              </a:spcAft>
              <a:defRPr/>
            </a:pPr>
            <a:endParaRPr lang="en-US" altLang="ja-JP" dirty="0">
              <a:ea typeface="ＭＳ Ｐゴシック"/>
            </a:endParaRPr>
          </a:p>
          <a:p>
            <a:pPr algn="just" eaLnBrk="1" fontAlgn="auto" hangingPunct="1">
              <a:spcBef>
                <a:spcPts val="0"/>
              </a:spcBef>
              <a:spcAft>
                <a:spcPts val="0"/>
              </a:spcAft>
              <a:defRPr/>
            </a:pPr>
            <a:r>
              <a:rPr lang="en-US" altLang="ja-JP" dirty="0">
                <a:ea typeface="ＭＳ Ｐゴシック"/>
              </a:rPr>
              <a:t>※</a:t>
            </a:r>
            <a:r>
              <a:rPr lang="ja-JP" altLang="en-US" dirty="0">
                <a:ea typeface="ＭＳ Ｐゴシック"/>
              </a:rPr>
              <a:t>適宜、前のスライドに戻し、４つの対応策を表示</a:t>
            </a:r>
            <a:endParaRPr lang="ja-JP" altLang="ja-JP" dirty="0">
              <a:ea typeface="ＭＳ Ｐゴシック"/>
            </a:endParaRPr>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a:pPr>
                <a:defRPr/>
              </a:pPr>
              <a:t>13</a:t>
            </a:fld>
            <a:endParaRPr lang="ja-JP" altLang="en-US"/>
          </a:p>
        </p:txBody>
      </p:sp>
    </p:spTree>
    <p:extLst>
      <p:ext uri="{BB962C8B-B14F-4D97-AF65-F5344CB8AC3E}">
        <p14:creationId xmlns:p14="http://schemas.microsoft.com/office/powerpoint/2010/main" val="48169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71625446-F59E-15BF-6C60-7177A78DD4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4F37A89-E1F2-A1B5-6BA8-1B5A00F22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kern="1200" dirty="0">
                <a:solidFill>
                  <a:schemeClr val="tx1"/>
                </a:solidFill>
                <a:effectLst/>
                <a:latin typeface="+mn-lt"/>
                <a:ea typeface="+mn-ea"/>
                <a:cs typeface="+mn-cs"/>
              </a:rPr>
              <a:t>意見集約のイメージ</a:t>
            </a:r>
            <a:endParaRPr kumimoji="1" lang="en-US" altLang="ja-JP"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①の意見は少数派</a:t>
            </a:r>
            <a:endParaRPr kumimoji="1" lang="en-US" altLang="ja-JP"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ja-JP" sz="1200" dirty="0">
                <a:latin typeface="ＭＳ Ｐゴシック" panose="020B0600070205080204" pitchFamily="34" charset="-128"/>
                <a:ea typeface="ＭＳ Ｐゴシック" panose="020B0600070205080204" pitchFamily="34" charset="-128"/>
                <a:cs typeface="Times New Roman" panose="02020603050405020304" pitchFamily="18" charset="0"/>
              </a:rPr>
              <a:t>※</a:t>
            </a:r>
            <a:r>
              <a:rPr kumimoji="0" lang="ja-JP" altLang="en-US" sz="1200" dirty="0">
                <a:latin typeface="ＭＳ Ｐゴシック" panose="020B0600070205080204" pitchFamily="34" charset="-128"/>
                <a:ea typeface="ＭＳ Ｐゴシック" panose="020B0600070205080204" pitchFamily="34" charset="-128"/>
                <a:cs typeface="Times New Roman" panose="02020603050405020304" pitchFamily="18" charset="0"/>
              </a:rPr>
              <a:t>琉球王国を存続させるため、②～④の方法がとられた</a:t>
            </a:r>
            <a:endParaRPr kumimoji="0" lang="en-US" altLang="ja-JP" sz="1200" dirty="0">
              <a:latin typeface="ＭＳ Ｐゴシック" panose="020B0600070205080204" pitchFamily="34" charset="-128"/>
              <a:ea typeface="ＭＳ Ｐゴシック" panose="020B0600070205080204" pitchFamily="34"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986BB5DB-FAE0-9F50-FA7E-18EC64462E82}"/>
              </a:ext>
            </a:extLst>
          </p:cNvPr>
          <p:cNvSpPr>
            <a:spLocks noGrp="1"/>
          </p:cNvSpPr>
          <p:nvPr>
            <p:ph type="sldNum" sz="quarter" idx="5"/>
          </p:nvPr>
        </p:nvSpPr>
        <p:spPr/>
        <p:txBody>
          <a:bodyPr/>
          <a:lstStyle/>
          <a:p>
            <a:pPr defTabSz="457167">
              <a:defRPr/>
            </a:pPr>
            <a:fld id="{A702B653-FE60-476B-9CC4-397D36CD9CFB}" type="slidenum">
              <a:rPr lang="ja-JP" altLang="en-US">
                <a:solidFill>
                  <a:prstClr val="black"/>
                </a:solidFill>
                <a:latin typeface="游ゴシック" panose="020F0502020204030204"/>
                <a:ea typeface="游ゴシック" panose="020B0400000000000000" pitchFamily="50" charset="-128"/>
              </a:rPr>
              <a:pPr defTabSz="457167">
                <a:defRPr/>
              </a:pPr>
              <a:t>14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8094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71625446-F59E-15BF-6C60-7177A78DD4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4F37A89-E1F2-A1B5-6BA8-1B5A00F22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ＭＳ Ｐゴシック"/>
                <a:ea typeface="ＭＳ Ｐゴシック"/>
              </a:rPr>
              <a:t>欧米への救国請願</a:t>
            </a:r>
            <a:endParaRPr lang="en-US" altLang="ja-JP" dirty="0">
              <a:latin typeface="ＭＳ Ｐゴシック"/>
              <a:ea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ＭＳ Ｐゴシック"/>
                <a:ea typeface="ＭＳ Ｐゴシック"/>
              </a:rPr>
              <a:t>→例えばアメリカに助けを求める際、琉球は、「琉球は小さい領土であるが、アメリカは琉球を（日本とは）別個の国家として認め、また扱い、条約を締結することを許した。」（ティネッロ・マルコ</a:t>
            </a:r>
            <a:r>
              <a:rPr lang="en-US" altLang="ja-JP" dirty="0">
                <a:latin typeface="ＭＳ Ｐゴシック"/>
                <a:ea typeface="ＭＳ Ｐゴシック"/>
              </a:rPr>
              <a:t>『</a:t>
            </a:r>
            <a:r>
              <a:rPr lang="ja-JP" altLang="en-US" dirty="0">
                <a:latin typeface="ＭＳ Ｐゴシック"/>
                <a:ea typeface="ＭＳ Ｐゴシック"/>
              </a:rPr>
              <a:t>世界史から見た「琉球処分」</a:t>
            </a:r>
            <a:r>
              <a:rPr lang="en-US" altLang="ja-JP" dirty="0">
                <a:latin typeface="ＭＳ Ｐゴシック"/>
                <a:ea typeface="ＭＳ Ｐゴシック"/>
              </a:rPr>
              <a:t>』2017</a:t>
            </a:r>
            <a:r>
              <a:rPr lang="ja-JP" altLang="en-US" dirty="0">
                <a:latin typeface="ＭＳ Ｐゴシック"/>
                <a:ea typeface="ＭＳ Ｐゴシック"/>
              </a:rPr>
              <a:t>年、榕樹書林、</a:t>
            </a:r>
            <a:r>
              <a:rPr lang="en-US" altLang="ja-JP" dirty="0">
                <a:latin typeface="ＭＳ Ｐゴシック"/>
                <a:ea typeface="ＭＳ Ｐゴシック"/>
              </a:rPr>
              <a:t>p271</a:t>
            </a:r>
            <a:r>
              <a:rPr lang="ja-JP" altLang="en-US" dirty="0">
                <a:latin typeface="ＭＳ Ｐゴシック"/>
                <a:ea typeface="ＭＳ Ｐゴシック"/>
              </a:rPr>
              <a:t>）などとして琉球が独立国であることを主張した</a:t>
            </a:r>
          </a:p>
          <a:p>
            <a:endParaRPr lang="en-US" altLang="ja-JP" dirty="0">
              <a:latin typeface="ＭＳ Ｐゴシック"/>
              <a:ea typeface="ＭＳ Ｐゴシック"/>
            </a:endParaRPr>
          </a:p>
          <a:p>
            <a:r>
              <a:rPr lang="en-US" altLang="ja-JP" dirty="0">
                <a:latin typeface="ＭＳ Ｐゴシック"/>
                <a:ea typeface="ＭＳ Ｐゴシック"/>
              </a:rPr>
              <a:t>※</a:t>
            </a:r>
            <a:r>
              <a:rPr lang="ja-JP" altLang="en-US" dirty="0">
                <a:latin typeface="ＭＳ Ｐゴシック"/>
                <a:ea typeface="ＭＳ Ｐゴシック"/>
              </a:rPr>
              <a:t>上記の「条約」とは、琉球がアメリカと結んだ修好条約をさす</a:t>
            </a:r>
            <a:endParaRPr lang="en-US" altLang="ja-JP" dirty="0">
              <a:latin typeface="ＭＳ Ｐゴシック"/>
              <a:ea typeface="ＭＳ Ｐゴシック"/>
            </a:endParaRPr>
          </a:p>
          <a:p>
            <a:r>
              <a:rPr lang="ja-JP" altLang="en-US" dirty="0">
                <a:latin typeface="ＭＳ Ｐゴシック"/>
                <a:ea typeface="ＭＳ Ｐゴシック"/>
              </a:rPr>
              <a:t>　　琉米（</a:t>
            </a:r>
            <a:r>
              <a:rPr lang="en-US" altLang="ja-JP" dirty="0">
                <a:latin typeface="ＭＳ Ｐゴシック"/>
                <a:ea typeface="ＭＳ Ｐゴシック"/>
              </a:rPr>
              <a:t>1854</a:t>
            </a:r>
            <a:r>
              <a:rPr lang="ja-JP" altLang="en-US" dirty="0">
                <a:latin typeface="ＭＳ Ｐゴシック"/>
                <a:ea typeface="ＭＳ Ｐゴシック"/>
              </a:rPr>
              <a:t>年）、琉仏（</a:t>
            </a:r>
            <a:r>
              <a:rPr lang="en-US" altLang="ja-JP" dirty="0">
                <a:latin typeface="ＭＳ Ｐゴシック"/>
                <a:ea typeface="ＭＳ Ｐゴシック"/>
              </a:rPr>
              <a:t>1855</a:t>
            </a:r>
            <a:r>
              <a:rPr lang="ja-JP" altLang="en-US" dirty="0">
                <a:latin typeface="ＭＳ Ｐゴシック"/>
                <a:ea typeface="ＭＳ Ｐゴシック"/>
              </a:rPr>
              <a:t>年）、琉蘭（</a:t>
            </a:r>
            <a:r>
              <a:rPr lang="en-US" altLang="ja-JP" dirty="0">
                <a:latin typeface="ＭＳ Ｐゴシック"/>
                <a:ea typeface="ＭＳ Ｐゴシック"/>
              </a:rPr>
              <a:t>1859</a:t>
            </a:r>
            <a:r>
              <a:rPr lang="ja-JP" altLang="en-US" dirty="0">
                <a:latin typeface="ＭＳ Ｐゴシック"/>
                <a:ea typeface="ＭＳ Ｐゴシック"/>
              </a:rPr>
              <a:t>年）</a:t>
            </a:r>
          </a:p>
          <a:p>
            <a:r>
              <a:rPr lang="en-US" altLang="ja-JP" dirty="0">
                <a:latin typeface="ＭＳ Ｐゴシック"/>
                <a:ea typeface="ＭＳ Ｐゴシック"/>
              </a:rPr>
              <a:t>※</a:t>
            </a:r>
            <a:r>
              <a:rPr lang="ja-JP" altLang="en-US" dirty="0">
                <a:latin typeface="ＭＳ Ｐゴシック"/>
                <a:ea typeface="ＭＳ Ｐゴシック"/>
              </a:rPr>
              <a:t>ただし、条約締結にあたって、琉球は架空の政府を置いて交渉していた</a:t>
            </a:r>
          </a:p>
        </p:txBody>
      </p:sp>
      <p:sp>
        <p:nvSpPr>
          <p:cNvPr id="4" name="スライド番号プレースホルダー 3">
            <a:extLst>
              <a:ext uri="{FF2B5EF4-FFF2-40B4-BE49-F238E27FC236}">
                <a16:creationId xmlns:a16="http://schemas.microsoft.com/office/drawing/2014/main" id="{986BB5DB-FAE0-9F50-FA7E-18EC64462E82}"/>
              </a:ext>
            </a:extLst>
          </p:cNvPr>
          <p:cNvSpPr>
            <a:spLocks noGrp="1"/>
          </p:cNvSpPr>
          <p:nvPr>
            <p:ph type="sldNum" sz="quarter" idx="5"/>
          </p:nvPr>
        </p:nvSpPr>
        <p:spPr/>
        <p:txBody>
          <a:bodyPr/>
          <a:lstStyle/>
          <a:p>
            <a:pPr>
              <a:defRPr/>
            </a:pPr>
            <a:fld id="{A702B653-FE60-476B-9CC4-397D36CD9CFB}" type="slidenum">
              <a:rPr lang="ja-JP" altLang="en-US" smtClean="0"/>
              <a:pPr>
                <a:defRPr/>
              </a:pPr>
              <a:t>15</a:t>
            </a:fld>
            <a:endParaRPr lang="ja-JP" altLang="en-US"/>
          </a:p>
        </p:txBody>
      </p:sp>
    </p:spTree>
    <p:extLst>
      <p:ext uri="{BB962C8B-B14F-4D97-AF65-F5344CB8AC3E}">
        <p14:creationId xmlns:p14="http://schemas.microsoft.com/office/powerpoint/2010/main" val="3858373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71625446-F59E-15BF-6C60-7177A78DD4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4F37A89-E1F2-A1B5-6BA8-1B5A00F22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熊本鎮台沖縄分遣隊：明治政府が「藩内保護ノ為」として沖縄に設置した陸軍支営。琉球処分前の</a:t>
            </a:r>
            <a:r>
              <a:rPr kumimoji="1" lang="en-US" altLang="ja-JP" dirty="0">
                <a:latin typeface="ＭＳ Ｐゴシック" panose="020B0600070205080204" pitchFamily="50" charset="-128"/>
                <a:ea typeface="ＭＳ Ｐゴシック" panose="020B0600070205080204" pitchFamily="50" charset="-128"/>
              </a:rPr>
              <a:t>1976</a:t>
            </a:r>
            <a:r>
              <a:rPr kumimoji="1" lang="ja-JP" altLang="en-US" dirty="0">
                <a:latin typeface="ＭＳ Ｐゴシック" panose="020B0600070205080204" pitchFamily="50" charset="-128"/>
                <a:ea typeface="ＭＳ Ｐゴシック" panose="020B0600070205080204" pitchFamily="50" charset="-128"/>
              </a:rPr>
              <a:t>年に真和志間切（現 那覇市）の与儀・古波蔵・国場にまたがる敷地に駐屯</a:t>
            </a:r>
            <a:endParaRPr kumimoji="1" lang="ja-JP" altLang="en-US" dirty="0"/>
          </a:p>
        </p:txBody>
      </p:sp>
      <p:sp>
        <p:nvSpPr>
          <p:cNvPr id="4" name="スライド番号プレースホルダー 3">
            <a:extLst>
              <a:ext uri="{FF2B5EF4-FFF2-40B4-BE49-F238E27FC236}">
                <a16:creationId xmlns:a16="http://schemas.microsoft.com/office/drawing/2014/main" id="{986BB5DB-FAE0-9F50-FA7E-18EC64462E82}"/>
              </a:ext>
            </a:extLst>
          </p:cNvPr>
          <p:cNvSpPr>
            <a:spLocks noGrp="1"/>
          </p:cNvSpPr>
          <p:nvPr>
            <p:ph type="sldNum" sz="quarter" idx="5"/>
          </p:nvPr>
        </p:nvSpPr>
        <p:spPr/>
        <p:txBody>
          <a:bodyPr/>
          <a:lstStyle/>
          <a:p>
            <a:pPr>
              <a:defRPr/>
            </a:pPr>
            <a:fld id="{A702B653-FE60-476B-9CC4-397D36CD9CFB}" type="slidenum">
              <a:rPr lang="ja-JP" altLang="en-US" smtClean="0"/>
              <a:pPr>
                <a:defRPr/>
              </a:pPr>
              <a:t>16</a:t>
            </a:fld>
            <a:endParaRPr lang="ja-JP" altLang="en-US"/>
          </a:p>
        </p:txBody>
      </p:sp>
    </p:spTree>
    <p:extLst>
      <p:ext uri="{BB962C8B-B14F-4D97-AF65-F5344CB8AC3E}">
        <p14:creationId xmlns:p14="http://schemas.microsoft.com/office/powerpoint/2010/main" val="418621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首里城正殿にたっているのは、熊本鎮台の兵士</a:t>
            </a:r>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smtClean="0"/>
              <a:pPr>
                <a:defRPr/>
              </a:pPr>
              <a:t>17</a:t>
            </a:fld>
            <a:endParaRPr lang="ja-JP" altLang="en-US"/>
          </a:p>
        </p:txBody>
      </p:sp>
    </p:spTree>
    <p:extLst>
      <p:ext uri="{BB962C8B-B14F-4D97-AF65-F5344CB8AC3E}">
        <p14:creationId xmlns:p14="http://schemas.microsoft.com/office/powerpoint/2010/main" val="3114689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914334" eaLnBrk="1" fontAlgn="auto" hangingPunct="1">
              <a:spcBef>
                <a:spcPts val="0"/>
              </a:spcBef>
              <a:spcAft>
                <a:spcPts val="0"/>
              </a:spcAft>
              <a:defRPr/>
            </a:pPr>
            <a:r>
              <a:rPr lang="ja-JP" altLang="ja-JP" dirty="0"/>
              <a:t>⑦まとめ</a:t>
            </a:r>
          </a:p>
          <a:p>
            <a:pPr algn="just" defTabSz="914334" eaLnBrk="1" fontAlgn="auto" hangingPunct="1">
              <a:spcBef>
                <a:spcPts val="0"/>
              </a:spcBef>
              <a:spcAft>
                <a:spcPts val="0"/>
              </a:spcAft>
              <a:defRPr/>
            </a:pPr>
            <a:r>
              <a:rPr lang="ja-JP" altLang="ja-JP" dirty="0"/>
              <a:t>⑧振り返り</a:t>
            </a:r>
          </a:p>
          <a:p>
            <a:pPr algn="just" eaLnBrk="1" fontAlgn="auto" hangingPunct="1">
              <a:spcBef>
                <a:spcPts val="0"/>
              </a:spcBef>
              <a:spcAft>
                <a:spcPts val="0"/>
              </a:spcAft>
              <a:defRPr/>
            </a:pPr>
            <a:r>
              <a:rPr lang="ja-JP" altLang="en-US" dirty="0">
                <a:ea typeface="ＭＳ Ｐゴシック"/>
              </a:rPr>
              <a:t>ワークシート［問５］①今日の授業で分かったこと、②最初の予想と比べてどうだったか、③グループメンバーの意見や今日の授業を通して考えたことを文章でまとめてみましょう。</a:t>
            </a:r>
            <a:endParaRPr lang="ja-JP" altLang="ja-JP" dirty="0">
              <a:ea typeface="ＭＳ Ｐゴシック"/>
            </a:endParaRPr>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a:pPr>
                <a:defRPr/>
              </a:pPr>
              <a:t>18</a:t>
            </a:fld>
            <a:endParaRPr lang="ja-JP" altLang="en-US"/>
          </a:p>
        </p:txBody>
      </p:sp>
    </p:spTree>
    <p:extLst>
      <p:ext uri="{BB962C8B-B14F-4D97-AF65-F5344CB8AC3E}">
        <p14:creationId xmlns:p14="http://schemas.microsoft.com/office/powerpoint/2010/main" val="94726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a:extLst>
              <a:ext uri="{FF2B5EF4-FFF2-40B4-BE49-F238E27FC236}">
                <a16:creationId xmlns:a16="http://schemas.microsoft.com/office/drawing/2014/main" id="{84E61075-2677-B827-B62A-C3413C8139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a:extLst>
              <a:ext uri="{FF2B5EF4-FFF2-40B4-BE49-F238E27FC236}">
                <a16:creationId xmlns:a16="http://schemas.microsoft.com/office/drawing/2014/main" id="{73983223-6C09-FDDF-F2C5-33B78293FA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34" eaLnBrk="1" hangingPunct="1">
              <a:spcBef>
                <a:spcPct val="0"/>
              </a:spcBef>
              <a:defRPr/>
            </a:pPr>
            <a:r>
              <a:rPr lang="ja-JP" altLang="ja-JP" u="none" dirty="0"/>
              <a:t>発問２：</a:t>
            </a:r>
            <a:r>
              <a:rPr lang="ja-JP" altLang="en-US" u="none" dirty="0"/>
              <a:t>この絵はある事件を表した風刺画です。読み解いていきましょう。</a:t>
            </a:r>
            <a:endParaRPr lang="en-US" altLang="ja-JP" u="none" dirty="0"/>
          </a:p>
          <a:p>
            <a:pPr defTabSz="914334" eaLnBrk="1" hangingPunct="1">
              <a:spcBef>
                <a:spcPct val="0"/>
              </a:spcBef>
              <a:defRPr/>
            </a:pPr>
            <a:r>
              <a:rPr lang="ja-JP" altLang="ja-JP" u="none" dirty="0"/>
              <a:t>発問３：誰が誰を引っ張っているのか。</a:t>
            </a:r>
          </a:p>
          <a:p>
            <a:pPr defTabSz="914334" eaLnBrk="1" hangingPunct="1">
              <a:spcBef>
                <a:spcPct val="0"/>
              </a:spcBef>
              <a:defRPr/>
            </a:pPr>
            <a:r>
              <a:rPr lang="ja-JP" altLang="ja-JP" u="none" dirty="0"/>
              <a:t>発問４：</a:t>
            </a:r>
            <a:r>
              <a:rPr lang="ja-JP" altLang="en-US" u="none" dirty="0"/>
              <a:t>日本が「沖」にいる琉球を、「縄」で自分の方に引っ張っている様子を描いた図ですね。歴史上、何の事件でしょうか。</a:t>
            </a:r>
            <a:endParaRPr lang="en-US" altLang="ja-JP" u="none" dirty="0"/>
          </a:p>
          <a:p>
            <a:pPr defTabSz="914334" eaLnBrk="1" hangingPunct="1">
              <a:spcBef>
                <a:spcPct val="0"/>
              </a:spcBef>
              <a:defRPr/>
            </a:pPr>
            <a:r>
              <a:rPr lang="ja-JP" altLang="ja-JP" u="none" dirty="0"/>
              <a:t>発問５：「琉球処分」とは、どのような出来事でしたか（中学校での既習事項）。</a:t>
            </a:r>
          </a:p>
          <a:p>
            <a:pPr eaLnBrk="1" hangingPunct="1">
              <a:spcBef>
                <a:spcPct val="0"/>
              </a:spcBef>
            </a:pPr>
            <a:r>
              <a:rPr lang="ja-JP" altLang="en-US" u="none" dirty="0">
                <a:ea typeface="游ゴシック"/>
              </a:rPr>
              <a:t>発問６：この絵は日本と琉球だけの関係に見えますが、文章を見ると、もう１つ別の国が関わっていることが分かります。どこでしょうか。</a:t>
            </a:r>
            <a:endParaRPr lang="en-US" altLang="ja-JP" u="none" dirty="0">
              <a:ea typeface="游ゴシック"/>
            </a:endParaRPr>
          </a:p>
          <a:p>
            <a:pPr eaLnBrk="1" hangingPunct="1">
              <a:spcBef>
                <a:spcPct val="0"/>
              </a:spcBef>
            </a:pPr>
            <a:r>
              <a:rPr lang="ja-JP" altLang="en-US" u="none" dirty="0">
                <a:ea typeface="游ゴシック"/>
              </a:rPr>
              <a:t>発問７：この絵を見て、当時の人々はどう思ったか。</a:t>
            </a:r>
            <a:endParaRPr lang="en-US" altLang="ja-JP" u="none" dirty="0">
              <a:ea typeface="游ゴシック"/>
            </a:endParaRPr>
          </a:p>
          <a:p>
            <a:pPr eaLnBrk="1" hangingPunct="1">
              <a:spcBef>
                <a:spcPct val="0"/>
              </a:spcBef>
            </a:pPr>
            <a:r>
              <a:rPr lang="ja-JP" altLang="ja-JP" dirty="0"/>
              <a:t>発問８：琉球はどう思っていたのかな？</a:t>
            </a:r>
            <a:endParaRPr lang="en-US" altLang="ja-JP" u="none" dirty="0">
              <a:ea typeface="游ゴシック"/>
            </a:endParaRPr>
          </a:p>
          <a:p>
            <a:pPr eaLnBrk="1" hangingPunct="1">
              <a:spcBef>
                <a:spcPct val="0"/>
              </a:spcBef>
            </a:pPr>
            <a:endParaRPr lang="en-US" altLang="ja-JP" u="none" dirty="0">
              <a:ea typeface="游ゴシック"/>
            </a:endParaRPr>
          </a:p>
        </p:txBody>
      </p:sp>
      <p:sp>
        <p:nvSpPr>
          <p:cNvPr id="6148" name="スライド番号プレースホルダー 3">
            <a:extLst>
              <a:ext uri="{FF2B5EF4-FFF2-40B4-BE49-F238E27FC236}">
                <a16:creationId xmlns:a16="http://schemas.microsoft.com/office/drawing/2014/main" id="{B031465B-E607-B208-8DB1-4F36A4E9FF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96" indent="-285729">
              <a:defRPr>
                <a:solidFill>
                  <a:schemeClr val="tx1"/>
                </a:solidFill>
                <a:latin typeface="Calibri" panose="020F0502020204030204" pitchFamily="34" charset="0"/>
              </a:defRPr>
            </a:lvl2pPr>
            <a:lvl3pPr marL="1142918" indent="-228583">
              <a:defRPr>
                <a:solidFill>
                  <a:schemeClr val="tx1"/>
                </a:solidFill>
                <a:latin typeface="Calibri" panose="020F0502020204030204" pitchFamily="34" charset="0"/>
              </a:defRPr>
            </a:lvl3pPr>
            <a:lvl4pPr marL="1600085" indent="-228583">
              <a:defRPr>
                <a:solidFill>
                  <a:schemeClr val="tx1"/>
                </a:solidFill>
                <a:latin typeface="Calibri" panose="020F0502020204030204" pitchFamily="34" charset="0"/>
              </a:defRPr>
            </a:lvl4pPr>
            <a:lvl5pPr marL="2057251" indent="-228583">
              <a:defRPr>
                <a:solidFill>
                  <a:schemeClr val="tx1"/>
                </a:solidFill>
                <a:latin typeface="Calibri" panose="020F0502020204030204" pitchFamily="34" charset="0"/>
              </a:defRPr>
            </a:lvl5pPr>
            <a:lvl6pPr marL="2514418" indent="-228583" defTabSz="457167" eaLnBrk="0" fontAlgn="base" hangingPunct="0">
              <a:spcBef>
                <a:spcPct val="0"/>
              </a:spcBef>
              <a:spcAft>
                <a:spcPct val="0"/>
              </a:spcAft>
              <a:defRPr>
                <a:solidFill>
                  <a:schemeClr val="tx1"/>
                </a:solidFill>
                <a:latin typeface="Calibri" panose="020F0502020204030204" pitchFamily="34" charset="0"/>
              </a:defRPr>
            </a:lvl6pPr>
            <a:lvl7pPr marL="2971585" indent="-228583" defTabSz="457167" eaLnBrk="0" fontAlgn="base" hangingPunct="0">
              <a:spcBef>
                <a:spcPct val="0"/>
              </a:spcBef>
              <a:spcAft>
                <a:spcPct val="0"/>
              </a:spcAft>
              <a:defRPr>
                <a:solidFill>
                  <a:schemeClr val="tx1"/>
                </a:solidFill>
                <a:latin typeface="Calibri" panose="020F0502020204030204" pitchFamily="34" charset="0"/>
              </a:defRPr>
            </a:lvl7pPr>
            <a:lvl8pPr marL="3428753" indent="-228583" defTabSz="457167" eaLnBrk="0" fontAlgn="base" hangingPunct="0">
              <a:spcBef>
                <a:spcPct val="0"/>
              </a:spcBef>
              <a:spcAft>
                <a:spcPct val="0"/>
              </a:spcAft>
              <a:defRPr>
                <a:solidFill>
                  <a:schemeClr val="tx1"/>
                </a:solidFill>
                <a:latin typeface="Calibri" panose="020F0502020204030204" pitchFamily="34" charset="0"/>
              </a:defRPr>
            </a:lvl8pPr>
            <a:lvl9pPr marL="3885920" indent="-228583" defTabSz="45716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7C088F-14B1-4C33-9383-9664D30497C3}" type="slidenum">
              <a:rPr lang="ja-JP" altLang="en-US" smtClean="0">
                <a:latin typeface="游ゴシック" panose="020B0400000000000000" pitchFamily="34" charset="-128"/>
              </a:rPr>
              <a:pPr fontAlgn="base">
                <a:spcBef>
                  <a:spcPct val="0"/>
                </a:spcBef>
                <a:spcAft>
                  <a:spcPct val="0"/>
                </a:spcAft>
              </a:pPr>
              <a:t>2</a:t>
            </a:fld>
            <a:endParaRPr lang="ja-JP" altLang="en-US">
              <a:latin typeface="游ゴシック" panose="020B0400000000000000"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4">
              <a:defRPr/>
            </a:pPr>
            <a:r>
              <a:rPr lang="ja-JP" altLang="ja-JP" dirty="0"/>
              <a:t>②めあて</a:t>
            </a:r>
          </a:p>
          <a:p>
            <a:pPr defTabSz="914334">
              <a:defRPr/>
            </a:pPr>
            <a:r>
              <a:rPr lang="ja-JP" altLang="ja-JP" dirty="0"/>
              <a:t>③見通し（予想）</a:t>
            </a:r>
            <a:endParaRPr lang="en-US" altLang="ja-JP" dirty="0"/>
          </a:p>
          <a:p>
            <a:pPr defTabSz="914334">
              <a:defRPr/>
            </a:pPr>
            <a:r>
              <a:rPr lang="ja-JP" altLang="ja-JP" dirty="0"/>
              <a:t>ワークシート配布</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4C36618-8EA0-4EC3-B825-B361A2A2553C}" type="slidenum">
              <a:rPr lang="ja-JP" altLang="en-US" smtClean="0"/>
              <a:pPr>
                <a:defRPr/>
              </a:pPr>
              <a:t>3</a:t>
            </a:fld>
            <a:endParaRPr lang="ja-JP" altLang="en-US"/>
          </a:p>
        </p:txBody>
      </p:sp>
    </p:spTree>
    <p:extLst>
      <p:ext uri="{BB962C8B-B14F-4D97-AF65-F5344CB8AC3E}">
        <p14:creationId xmlns:p14="http://schemas.microsoft.com/office/powerpoint/2010/main" val="266490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AA72A3A6-FB37-73CE-A267-4BA5E9428D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a:extLst>
              <a:ext uri="{FF2B5EF4-FFF2-40B4-BE49-F238E27FC236}">
                <a16:creationId xmlns:a16="http://schemas.microsoft.com/office/drawing/2014/main" id="{1F2E0A86-D8A3-736B-84B4-F801721B70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琉球王国は薩摩藩の支配下におかれる。</a:t>
            </a:r>
            <a:endParaRPr lang="en-US" altLang="ja-JP" dirty="0"/>
          </a:p>
          <a:p>
            <a:pPr eaLnBrk="1" hangingPunct="1">
              <a:spcBef>
                <a:spcPct val="0"/>
              </a:spcBef>
            </a:pPr>
            <a:r>
              <a:rPr lang="ja-JP" altLang="en-US" dirty="0"/>
              <a:t>琉球と中国との貿易から利益を得るため、琉球と中国との関係も保たれた</a:t>
            </a:r>
            <a:endParaRPr lang="en-US" altLang="ja-JP" dirty="0"/>
          </a:p>
          <a:p>
            <a:pPr eaLnBrk="1" hangingPunct="1">
              <a:spcBef>
                <a:spcPct val="0"/>
              </a:spcBef>
            </a:pPr>
            <a:endParaRPr lang="en-US" altLang="ja-JP" dirty="0"/>
          </a:p>
          <a:p>
            <a:pPr eaLnBrk="1" hangingPunct="1">
              <a:spcBef>
                <a:spcPct val="0"/>
              </a:spcBef>
            </a:pPr>
            <a:r>
              <a:rPr lang="en-US" altLang="ja-JP" dirty="0"/>
              <a:t>※</a:t>
            </a:r>
            <a:r>
              <a:rPr lang="ja-JP" altLang="en-US" dirty="0"/>
              <a:t>与論島以北の奄美諸島は薩摩の直轄領。ただし、奄美諸島徳之島の西方にある硫黄鳥島は、中国への朝貢品の一つである硫黄が採取できるため、琉球に残された。硫黄鳥島（</a:t>
            </a:r>
            <a:r>
              <a:rPr lang="en-US" altLang="ja-JP" dirty="0"/>
              <a:t>1967</a:t>
            </a:r>
            <a:r>
              <a:rPr lang="ja-JP" altLang="en-US" dirty="0"/>
              <a:t>年以降無人島）は現在の沖縄県の最北端であり県内唯一の活火山。</a:t>
            </a:r>
            <a:endParaRPr lang="en-US" altLang="ja-JP" dirty="0"/>
          </a:p>
        </p:txBody>
      </p:sp>
      <p:sp>
        <p:nvSpPr>
          <p:cNvPr id="8196" name="スライド番号プレースホルダー 3">
            <a:extLst>
              <a:ext uri="{FF2B5EF4-FFF2-40B4-BE49-F238E27FC236}">
                <a16:creationId xmlns:a16="http://schemas.microsoft.com/office/drawing/2014/main" id="{643D0D43-A65B-4FC9-260F-276FC7BD51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96" indent="-285729">
              <a:defRPr>
                <a:solidFill>
                  <a:schemeClr val="tx1"/>
                </a:solidFill>
                <a:latin typeface="Calibri" panose="020F0502020204030204" pitchFamily="34" charset="0"/>
              </a:defRPr>
            </a:lvl2pPr>
            <a:lvl3pPr marL="1142918" indent="-228583">
              <a:defRPr>
                <a:solidFill>
                  <a:schemeClr val="tx1"/>
                </a:solidFill>
                <a:latin typeface="Calibri" panose="020F0502020204030204" pitchFamily="34" charset="0"/>
              </a:defRPr>
            </a:lvl3pPr>
            <a:lvl4pPr marL="1600085" indent="-228583">
              <a:defRPr>
                <a:solidFill>
                  <a:schemeClr val="tx1"/>
                </a:solidFill>
                <a:latin typeface="Calibri" panose="020F0502020204030204" pitchFamily="34" charset="0"/>
              </a:defRPr>
            </a:lvl4pPr>
            <a:lvl5pPr marL="2057251" indent="-228583">
              <a:defRPr>
                <a:solidFill>
                  <a:schemeClr val="tx1"/>
                </a:solidFill>
                <a:latin typeface="Calibri" panose="020F0502020204030204" pitchFamily="34" charset="0"/>
              </a:defRPr>
            </a:lvl5pPr>
            <a:lvl6pPr marL="2514418" indent="-228583" defTabSz="457167" eaLnBrk="0" fontAlgn="base" hangingPunct="0">
              <a:spcBef>
                <a:spcPct val="0"/>
              </a:spcBef>
              <a:spcAft>
                <a:spcPct val="0"/>
              </a:spcAft>
              <a:defRPr>
                <a:solidFill>
                  <a:schemeClr val="tx1"/>
                </a:solidFill>
                <a:latin typeface="Calibri" panose="020F0502020204030204" pitchFamily="34" charset="0"/>
              </a:defRPr>
            </a:lvl6pPr>
            <a:lvl7pPr marL="2971585" indent="-228583" defTabSz="457167" eaLnBrk="0" fontAlgn="base" hangingPunct="0">
              <a:spcBef>
                <a:spcPct val="0"/>
              </a:spcBef>
              <a:spcAft>
                <a:spcPct val="0"/>
              </a:spcAft>
              <a:defRPr>
                <a:solidFill>
                  <a:schemeClr val="tx1"/>
                </a:solidFill>
                <a:latin typeface="Calibri" panose="020F0502020204030204" pitchFamily="34" charset="0"/>
              </a:defRPr>
            </a:lvl7pPr>
            <a:lvl8pPr marL="3428753" indent="-228583" defTabSz="457167" eaLnBrk="0" fontAlgn="base" hangingPunct="0">
              <a:spcBef>
                <a:spcPct val="0"/>
              </a:spcBef>
              <a:spcAft>
                <a:spcPct val="0"/>
              </a:spcAft>
              <a:defRPr>
                <a:solidFill>
                  <a:schemeClr val="tx1"/>
                </a:solidFill>
                <a:latin typeface="Calibri" panose="020F0502020204030204" pitchFamily="34" charset="0"/>
              </a:defRPr>
            </a:lvl8pPr>
            <a:lvl9pPr marL="3885920" indent="-228583" defTabSz="45716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C14A95-E535-474F-B817-133F4BDA7358}" type="slidenum">
              <a:rPr lang="ja-JP" altLang="en-US" smtClean="0">
                <a:latin typeface="游ゴシック" panose="020B0400000000000000" pitchFamily="50" charset="-128"/>
              </a:rPr>
              <a:pPr fontAlgn="base">
                <a:spcBef>
                  <a:spcPct val="0"/>
                </a:spcBef>
                <a:spcAft>
                  <a:spcPct val="0"/>
                </a:spcAft>
              </a:pPr>
              <a:t>4</a:t>
            </a:fld>
            <a:endParaRPr lang="ja-JP" altLang="en-US">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C090B125-6A95-FF33-F649-097276AD95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a:extLst>
              <a:ext uri="{FF2B5EF4-FFF2-40B4-BE49-F238E27FC236}">
                <a16:creationId xmlns:a16="http://schemas.microsoft.com/office/drawing/2014/main" id="{777E9C65-BFAE-01B7-5814-BE44BD760F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34">
              <a:defRPr/>
            </a:pPr>
            <a:r>
              <a:rPr lang="ja-JP" altLang="ja-JP" dirty="0"/>
              <a:t>日本の近代化：欧米諸国の進出から、日本の開国、近隣諸国との国交と領土確定</a:t>
            </a:r>
          </a:p>
          <a:p>
            <a:endParaRPr lang="ja-JP" altLang="en-US" dirty="0"/>
          </a:p>
        </p:txBody>
      </p:sp>
      <p:sp>
        <p:nvSpPr>
          <p:cNvPr id="4" name="スライド番号プレースホルダー 3">
            <a:extLst>
              <a:ext uri="{FF2B5EF4-FFF2-40B4-BE49-F238E27FC236}">
                <a16:creationId xmlns:a16="http://schemas.microsoft.com/office/drawing/2014/main" id="{B23E1147-0630-9A28-F14C-E0EB382936C4}"/>
              </a:ext>
            </a:extLst>
          </p:cNvPr>
          <p:cNvSpPr>
            <a:spLocks noGrp="1"/>
          </p:cNvSpPr>
          <p:nvPr>
            <p:ph type="sldNum" sz="quarter" idx="5"/>
          </p:nvPr>
        </p:nvSpPr>
        <p:spPr/>
        <p:txBody>
          <a:bodyPr/>
          <a:lstStyle/>
          <a:p>
            <a:pPr>
              <a:defRPr/>
            </a:pPr>
            <a:fld id="{79559AEA-2515-48D2-8B7C-A096A4D2AF08}" type="slidenum">
              <a:rPr lang="ja-JP" altLang="en-US" smtClean="0"/>
              <a:pPr>
                <a:defRPr/>
              </a:pPr>
              <a:t>5</a:t>
            </a:fld>
            <a:endParaRPr lang="ja-JP" altLang="en-US"/>
          </a:p>
        </p:txBody>
      </p:sp>
    </p:spTree>
    <p:extLst>
      <p:ext uri="{BB962C8B-B14F-4D97-AF65-F5344CB8AC3E}">
        <p14:creationId xmlns:p14="http://schemas.microsoft.com/office/powerpoint/2010/main" val="291611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E3593C73-1970-C790-C994-77ACF181D2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a:extLst>
              <a:ext uri="{FF2B5EF4-FFF2-40B4-BE49-F238E27FC236}">
                <a16:creationId xmlns:a16="http://schemas.microsoft.com/office/drawing/2014/main" id="{16BD6333-1FE9-99D0-0F2F-C9CD7510C3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a:p>
        </p:txBody>
      </p:sp>
      <p:sp>
        <p:nvSpPr>
          <p:cNvPr id="4" name="スライド番号プレースホルダー 3">
            <a:extLst>
              <a:ext uri="{FF2B5EF4-FFF2-40B4-BE49-F238E27FC236}">
                <a16:creationId xmlns:a16="http://schemas.microsoft.com/office/drawing/2014/main" id="{54D05622-CFC1-38E0-A111-B22EE96C669A}"/>
              </a:ext>
            </a:extLst>
          </p:cNvPr>
          <p:cNvSpPr>
            <a:spLocks noGrp="1"/>
          </p:cNvSpPr>
          <p:nvPr>
            <p:ph type="sldNum" sz="quarter" idx="5"/>
          </p:nvPr>
        </p:nvSpPr>
        <p:spPr/>
        <p:txBody>
          <a:bodyPr/>
          <a:lstStyle/>
          <a:p>
            <a:pPr defTabSz="457167">
              <a:defRPr/>
            </a:pPr>
            <a:fld id="{08065489-86E1-459E-81B7-EBBAFAEBDE91}" type="slidenum">
              <a:rPr lang="ja-JP" altLang="en-US">
                <a:solidFill>
                  <a:prstClr val="black"/>
                </a:solidFill>
                <a:latin typeface="游ゴシック" panose="020F0502020204030204"/>
                <a:ea typeface="游ゴシック" panose="020B0400000000000000" pitchFamily="50" charset="-128"/>
              </a:rPr>
              <a:pPr defTabSz="457167">
                <a:defRPr/>
              </a:pPr>
              <a:t>6</a:t>
            </a:fld>
            <a:endParaRPr lang="ja-JP" altLang="en-US">
              <a:solidFill>
                <a:prstClr val="black"/>
              </a:solidFill>
              <a:latin typeface="游ゴシック" panose="020F0502020204030204"/>
              <a:ea typeface="游ゴシック"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1871</a:t>
            </a:r>
            <a:r>
              <a:rPr kumimoji="1" lang="ja-JP" altLang="en-US" dirty="0"/>
              <a:t>年：廃藩置県→琉球、鹿児島県の管轄となる。</a:t>
            </a:r>
            <a:endParaRPr kumimoji="1" lang="en-US" altLang="ja-JP" dirty="0"/>
          </a:p>
          <a:p>
            <a:r>
              <a:rPr kumimoji="1" lang="en-US" altLang="ja-JP" dirty="0"/>
              <a:t>1872</a:t>
            </a:r>
            <a:r>
              <a:rPr kumimoji="1" lang="ja-JP" altLang="en-US" dirty="0"/>
              <a:t>年：「琉球藩」設置。ただし「琉球王国を廃止して琉球藩を置く」との文言は明記されていない。</a:t>
            </a:r>
            <a:endParaRPr kumimoji="1" lang="en-US" altLang="ja-JP" dirty="0"/>
          </a:p>
          <a:p>
            <a:r>
              <a:rPr lang="ja-JP" altLang="en-US" dirty="0">
                <a:latin typeface="ＭＳ Ｐゴシック" panose="020B0600070205080204" pitchFamily="50" charset="-128"/>
                <a:ea typeface="ＭＳ Ｐゴシック" panose="020B0600070205080204" pitchFamily="50" charset="-128"/>
              </a:rPr>
              <a:t>琉球に置かれていた薩摩藩在番奉行所が外務省出張所となる。</a:t>
            </a:r>
            <a:endParaRPr kumimoji="1" lang="en-US" altLang="ja-JP" dirty="0"/>
          </a:p>
          <a:p>
            <a:r>
              <a:rPr kumimoji="1" lang="ja-JP" altLang="en-US" dirty="0"/>
              <a:t>明治政府は尚泰冊封時点で琉球を「外務省」管轄、すなわち依然として「琉球」を「外国」として位置づけていた。</a:t>
            </a:r>
            <a:r>
              <a:rPr lang="ja-JP" altLang="en-US" dirty="0">
                <a:latin typeface="ＭＳ Ｐゴシック" panose="020B0600070205080204" pitchFamily="50" charset="-128"/>
                <a:ea typeface="ＭＳ Ｐゴシック" panose="020B0600070205080204" pitchFamily="50" charset="-128"/>
              </a:rPr>
              <a:t>国際的にも琉球内部でも、琉球王国廃止と受け止められた訳ではない。</a:t>
            </a:r>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1873</a:t>
            </a:r>
            <a:r>
              <a:rPr lang="ja-JP" altLang="en-US" dirty="0">
                <a:latin typeface="ＭＳ Ｐゴシック" panose="020B0600070205080204" pitchFamily="50" charset="-128"/>
                <a:ea typeface="ＭＳ Ｐゴシック" panose="020B0600070205080204" pitchFamily="50" charset="-128"/>
              </a:rPr>
              <a:t>年：副島種臣（そえじま　たねおみ）の「約束」は、琉球の抵抗を公然化させないためのパフォーマンスであった。</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与那原良傑（よなばる　りょうけつ、三司官）：初代在日琉球使節として東京の琉球藩邸に在勤</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smtClean="0"/>
              <a:pPr>
                <a:defRPr/>
              </a:pPr>
              <a:t>7</a:t>
            </a:fld>
            <a:endParaRPr lang="ja-JP" altLang="en-US"/>
          </a:p>
        </p:txBody>
      </p:sp>
    </p:spTree>
    <p:extLst>
      <p:ext uri="{BB962C8B-B14F-4D97-AF65-F5344CB8AC3E}">
        <p14:creationId xmlns:p14="http://schemas.microsoft.com/office/powerpoint/2010/main" val="403545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琉球はアメリカ、フランス、オランダと修好条約を締結していた</a:t>
            </a:r>
            <a:endParaRPr kumimoji="1" lang="en-US" altLang="ja-JP" dirty="0"/>
          </a:p>
          <a:p>
            <a:r>
              <a:rPr kumimoji="1" lang="ja-JP" altLang="en-US" dirty="0"/>
              <a:t>琉米修好条約（</a:t>
            </a:r>
            <a:r>
              <a:rPr kumimoji="1" lang="en-US" altLang="ja-JP" dirty="0"/>
              <a:t>1854</a:t>
            </a:r>
            <a:r>
              <a:rPr kumimoji="1" lang="ja-JP" altLang="en-US" dirty="0"/>
              <a:t>年）、琉仏修好条約（</a:t>
            </a:r>
            <a:r>
              <a:rPr kumimoji="1" lang="en-US" altLang="ja-JP" dirty="0"/>
              <a:t>1855</a:t>
            </a:r>
            <a:r>
              <a:rPr kumimoji="1" lang="ja-JP" altLang="en-US" dirty="0"/>
              <a:t>年）、琉蘭修好条約（</a:t>
            </a:r>
            <a:r>
              <a:rPr kumimoji="1" lang="en-US" altLang="ja-JP" dirty="0"/>
              <a:t>1859</a:t>
            </a:r>
            <a:r>
              <a:rPr kumimoji="1" lang="ja-JP" altLang="en-US" dirty="0"/>
              <a:t>年）</a:t>
            </a:r>
            <a:endParaRPr kumimoji="1" lang="en-US" altLang="ja-JP" dirty="0"/>
          </a:p>
          <a:p>
            <a:r>
              <a:rPr kumimoji="1" lang="en-US" altLang="ja-JP" dirty="0"/>
              <a:t>※</a:t>
            </a:r>
            <a:r>
              <a:rPr kumimoji="1" lang="ja-JP" altLang="en-US" dirty="0"/>
              <a:t>ただし、条約締結にあたって、琉球は架空の政府を置いて交渉していた</a:t>
            </a:r>
            <a:endParaRPr kumimoji="1" lang="en-US" altLang="ja-JP" dirty="0"/>
          </a:p>
          <a:p>
            <a:r>
              <a:rPr kumimoji="1" lang="en-US" altLang="ja-JP" dirty="0"/>
              <a:t>※</a:t>
            </a:r>
            <a:r>
              <a:rPr kumimoji="1" lang="ja-JP" altLang="en-US" dirty="0"/>
              <a:t>後に琉球は、欧米諸国に助けを求める際、「琉球は小さい領土であるが、アメリカは琉球を（日本とは）別個の国家として認め、また扱い、条約を締結することを許した。」（ティネッロ・マルコ</a:t>
            </a:r>
            <a:r>
              <a:rPr kumimoji="1" lang="en-US" altLang="ja-JP" dirty="0"/>
              <a:t>『</a:t>
            </a:r>
            <a:r>
              <a:rPr kumimoji="1" lang="ja-JP" altLang="en-US" dirty="0"/>
              <a:t>世界史から見た「琉球処分」</a:t>
            </a:r>
            <a:r>
              <a:rPr kumimoji="1" lang="en-US" altLang="ja-JP" dirty="0"/>
              <a:t>』2017</a:t>
            </a:r>
            <a:r>
              <a:rPr kumimoji="1" lang="ja-JP" altLang="en-US" dirty="0"/>
              <a:t>年、榕樹書林、</a:t>
            </a:r>
            <a:r>
              <a:rPr kumimoji="1" lang="en-US" altLang="ja-JP" dirty="0"/>
              <a:t>p271</a:t>
            </a:r>
            <a:r>
              <a:rPr kumimoji="1" lang="ja-JP" altLang="en-US" dirty="0"/>
              <a:t>）などとして独立国であることを主張した</a:t>
            </a:r>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smtClean="0"/>
              <a:pPr>
                <a:defRPr/>
              </a:pPr>
              <a:t>8</a:t>
            </a:fld>
            <a:endParaRPr lang="ja-JP" altLang="en-US"/>
          </a:p>
        </p:txBody>
      </p:sp>
    </p:spTree>
    <p:extLst>
      <p:ext uri="{BB962C8B-B14F-4D97-AF65-F5344CB8AC3E}">
        <p14:creationId xmlns:p14="http://schemas.microsoft.com/office/powerpoint/2010/main" val="156651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4C36618-8EA0-4EC3-B825-B361A2A2553C}" type="slidenum">
              <a:rPr lang="ja-JP" altLang="en-US" smtClean="0"/>
              <a:pPr>
                <a:defRPr/>
              </a:pPr>
              <a:t>9</a:t>
            </a:fld>
            <a:endParaRPr lang="ja-JP" altLang="en-US"/>
          </a:p>
        </p:txBody>
      </p:sp>
    </p:spTree>
    <p:extLst>
      <p:ext uri="{BB962C8B-B14F-4D97-AF65-F5344CB8AC3E}">
        <p14:creationId xmlns:p14="http://schemas.microsoft.com/office/powerpoint/2010/main" val="347747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A6926628-C17F-31DA-EF2C-A0809399993D}"/>
              </a:ext>
            </a:extLst>
          </p:cNvPr>
          <p:cNvSpPr>
            <a:spLocks noGrp="1"/>
          </p:cNvSpPr>
          <p:nvPr>
            <p:ph type="dt" sz="half" idx="10"/>
          </p:nvPr>
        </p:nvSpPr>
        <p:spPr/>
        <p:txBody>
          <a:bodyPr/>
          <a:lstStyle>
            <a:lvl1pPr>
              <a:defRPr/>
            </a:lvl1pPr>
          </a:lstStyle>
          <a:p>
            <a:pPr>
              <a:defRPr/>
            </a:pPr>
            <a:fld id="{86A2B944-7FCA-4654-A3D7-E87070746576}"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2EBDC628-91CE-8920-FB72-8D791650D52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A585384-073B-E182-3DCC-FF694DF99555}"/>
              </a:ext>
            </a:extLst>
          </p:cNvPr>
          <p:cNvSpPr>
            <a:spLocks noGrp="1"/>
          </p:cNvSpPr>
          <p:nvPr>
            <p:ph type="sldNum" sz="quarter" idx="12"/>
          </p:nvPr>
        </p:nvSpPr>
        <p:spPr/>
        <p:txBody>
          <a:bodyPr/>
          <a:lstStyle>
            <a:lvl1pPr>
              <a:defRPr/>
            </a:lvl1pPr>
          </a:lstStyle>
          <a:p>
            <a:pPr>
              <a:defRPr/>
            </a:pPr>
            <a:fld id="{01230331-A61C-4E42-9955-B9A893A44531}" type="slidenum">
              <a:rPr lang="ja-JP" altLang="en-US"/>
              <a:pPr>
                <a:defRPr/>
              </a:pPr>
              <a:t>‹#›</a:t>
            </a:fld>
            <a:endParaRPr lang="ja-JP" altLang="en-US"/>
          </a:p>
        </p:txBody>
      </p:sp>
    </p:spTree>
    <p:extLst>
      <p:ext uri="{BB962C8B-B14F-4D97-AF65-F5344CB8AC3E}">
        <p14:creationId xmlns:p14="http://schemas.microsoft.com/office/powerpoint/2010/main" val="414198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376870D-6F50-6595-2352-0CBD3FF3B422}"/>
              </a:ext>
            </a:extLst>
          </p:cNvPr>
          <p:cNvSpPr>
            <a:spLocks noGrp="1"/>
          </p:cNvSpPr>
          <p:nvPr>
            <p:ph type="dt" sz="half" idx="10"/>
          </p:nvPr>
        </p:nvSpPr>
        <p:spPr/>
        <p:txBody>
          <a:bodyPr/>
          <a:lstStyle>
            <a:lvl1pPr>
              <a:defRPr/>
            </a:lvl1pPr>
          </a:lstStyle>
          <a:p>
            <a:pPr>
              <a:defRPr/>
            </a:pPr>
            <a:fld id="{CA8EC414-07A3-468E-A356-DD4A6DF3E280}"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E6FE8179-B783-9C0B-DF57-F633702620B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B3F476D-B464-A77A-3072-C4117A056F12}"/>
              </a:ext>
            </a:extLst>
          </p:cNvPr>
          <p:cNvSpPr>
            <a:spLocks noGrp="1"/>
          </p:cNvSpPr>
          <p:nvPr>
            <p:ph type="sldNum" sz="quarter" idx="12"/>
          </p:nvPr>
        </p:nvSpPr>
        <p:spPr/>
        <p:txBody>
          <a:bodyPr/>
          <a:lstStyle>
            <a:lvl1pPr>
              <a:defRPr/>
            </a:lvl1pPr>
          </a:lstStyle>
          <a:p>
            <a:pPr>
              <a:defRPr/>
            </a:pPr>
            <a:fld id="{2B90AB01-95FE-4D29-9665-01DFC2A96271}" type="slidenum">
              <a:rPr lang="ja-JP" altLang="en-US"/>
              <a:pPr>
                <a:defRPr/>
              </a:pPr>
              <a:t>‹#›</a:t>
            </a:fld>
            <a:endParaRPr lang="ja-JP" altLang="en-US"/>
          </a:p>
        </p:txBody>
      </p:sp>
    </p:spTree>
    <p:extLst>
      <p:ext uri="{BB962C8B-B14F-4D97-AF65-F5344CB8AC3E}">
        <p14:creationId xmlns:p14="http://schemas.microsoft.com/office/powerpoint/2010/main" val="384330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CC5AECD-8740-9E17-70F5-FD6D4558409F}"/>
              </a:ext>
            </a:extLst>
          </p:cNvPr>
          <p:cNvSpPr>
            <a:spLocks noGrp="1"/>
          </p:cNvSpPr>
          <p:nvPr>
            <p:ph type="dt" sz="half" idx="10"/>
          </p:nvPr>
        </p:nvSpPr>
        <p:spPr/>
        <p:txBody>
          <a:bodyPr/>
          <a:lstStyle>
            <a:lvl1pPr>
              <a:defRPr/>
            </a:lvl1pPr>
          </a:lstStyle>
          <a:p>
            <a:pPr>
              <a:defRPr/>
            </a:pPr>
            <a:fld id="{5ED5C611-2558-45BE-8489-EF048CFDC8D9}"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DAD1B9A2-BA28-9CFC-51EE-ADA7AED1801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BBDEF38-A46E-565A-0C03-F65F3E554CAC}"/>
              </a:ext>
            </a:extLst>
          </p:cNvPr>
          <p:cNvSpPr>
            <a:spLocks noGrp="1"/>
          </p:cNvSpPr>
          <p:nvPr>
            <p:ph type="sldNum" sz="quarter" idx="12"/>
          </p:nvPr>
        </p:nvSpPr>
        <p:spPr/>
        <p:txBody>
          <a:bodyPr/>
          <a:lstStyle>
            <a:lvl1pPr>
              <a:defRPr/>
            </a:lvl1pPr>
          </a:lstStyle>
          <a:p>
            <a:pPr>
              <a:defRPr/>
            </a:pPr>
            <a:fld id="{82797E70-B0F8-4C91-A704-77034BA6F7C7}" type="slidenum">
              <a:rPr lang="ja-JP" altLang="en-US"/>
              <a:pPr>
                <a:defRPr/>
              </a:pPr>
              <a:t>‹#›</a:t>
            </a:fld>
            <a:endParaRPr lang="ja-JP" altLang="en-US"/>
          </a:p>
        </p:txBody>
      </p:sp>
    </p:spTree>
    <p:extLst>
      <p:ext uri="{BB962C8B-B14F-4D97-AF65-F5344CB8AC3E}">
        <p14:creationId xmlns:p14="http://schemas.microsoft.com/office/powerpoint/2010/main" val="340703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046E2996-9388-5390-BF9B-4E824F9D3D49}"/>
              </a:ext>
            </a:extLst>
          </p:cNvPr>
          <p:cNvSpPr>
            <a:spLocks noGrp="1"/>
          </p:cNvSpPr>
          <p:nvPr>
            <p:ph type="dt" sz="half" idx="10"/>
          </p:nvPr>
        </p:nvSpPr>
        <p:spPr/>
        <p:txBody>
          <a:bodyPr/>
          <a:lstStyle>
            <a:lvl1pPr>
              <a:defRPr/>
            </a:lvl1pPr>
          </a:lstStyle>
          <a:p>
            <a:pPr>
              <a:defRPr/>
            </a:pPr>
            <a:fld id="{EBDAE2B9-76D2-4CE4-AC0B-CA86534ECA44}"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6EF9AE1F-FCA0-2211-7FC4-58A3F226F6A1}"/>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22455058-8E36-8A4C-5A0B-0878DCE77E08}"/>
              </a:ext>
            </a:extLst>
          </p:cNvPr>
          <p:cNvSpPr>
            <a:spLocks noGrp="1"/>
          </p:cNvSpPr>
          <p:nvPr>
            <p:ph type="sldNum" sz="quarter" idx="12"/>
          </p:nvPr>
        </p:nvSpPr>
        <p:spPr/>
        <p:txBody>
          <a:bodyPr/>
          <a:lstStyle>
            <a:lvl1pPr>
              <a:defRPr/>
            </a:lvl1pPr>
          </a:lstStyle>
          <a:p>
            <a:pPr>
              <a:defRPr/>
            </a:pPr>
            <a:fld id="{2868D9CA-2C61-49EF-BF28-F11003E2DA20}" type="slidenum">
              <a:rPr lang="ja-JP" altLang="en-US"/>
              <a:pPr>
                <a:defRPr/>
              </a:pPr>
              <a:t>‹#›</a:t>
            </a:fld>
            <a:endParaRPr lang="ja-JP" altLang="en-US"/>
          </a:p>
        </p:txBody>
      </p:sp>
    </p:spTree>
    <p:extLst>
      <p:ext uri="{BB962C8B-B14F-4D97-AF65-F5344CB8AC3E}">
        <p14:creationId xmlns:p14="http://schemas.microsoft.com/office/powerpoint/2010/main" val="355128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F0D9F324-5D7B-3A76-62EA-C2A2C5E7BA49}"/>
              </a:ext>
            </a:extLst>
          </p:cNvPr>
          <p:cNvSpPr>
            <a:spLocks noGrp="1"/>
          </p:cNvSpPr>
          <p:nvPr>
            <p:ph type="dt" sz="half" idx="10"/>
          </p:nvPr>
        </p:nvSpPr>
        <p:spPr/>
        <p:txBody>
          <a:bodyPr/>
          <a:lstStyle>
            <a:lvl1pPr>
              <a:defRPr/>
            </a:lvl1pPr>
          </a:lstStyle>
          <a:p>
            <a:pPr>
              <a:defRPr/>
            </a:pPr>
            <a:fld id="{D9DEF590-5B2F-4C5D-B980-B1483E51F078}"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256C4688-5224-B06C-11D0-289A74CA2E1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D28ED2D6-018A-E348-827E-A7589445956C}"/>
              </a:ext>
            </a:extLst>
          </p:cNvPr>
          <p:cNvSpPr>
            <a:spLocks noGrp="1"/>
          </p:cNvSpPr>
          <p:nvPr>
            <p:ph type="sldNum" sz="quarter" idx="12"/>
          </p:nvPr>
        </p:nvSpPr>
        <p:spPr/>
        <p:txBody>
          <a:bodyPr/>
          <a:lstStyle>
            <a:lvl1pPr>
              <a:defRPr/>
            </a:lvl1pPr>
          </a:lstStyle>
          <a:p>
            <a:pPr>
              <a:defRPr/>
            </a:pPr>
            <a:fld id="{BA45B0F5-D0F5-4381-9085-EE7AE0616918}" type="slidenum">
              <a:rPr lang="ja-JP" altLang="en-US"/>
              <a:pPr>
                <a:defRPr/>
              </a:pPr>
              <a:t>‹#›</a:t>
            </a:fld>
            <a:endParaRPr lang="ja-JP" altLang="en-US"/>
          </a:p>
        </p:txBody>
      </p:sp>
    </p:spTree>
    <p:extLst>
      <p:ext uri="{BB962C8B-B14F-4D97-AF65-F5344CB8AC3E}">
        <p14:creationId xmlns:p14="http://schemas.microsoft.com/office/powerpoint/2010/main" val="376088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AE547D61-3515-D5DC-6AFE-BDAF8FD09DC6}"/>
              </a:ext>
            </a:extLst>
          </p:cNvPr>
          <p:cNvSpPr>
            <a:spLocks noGrp="1"/>
          </p:cNvSpPr>
          <p:nvPr>
            <p:ph type="dt" sz="half" idx="10"/>
          </p:nvPr>
        </p:nvSpPr>
        <p:spPr/>
        <p:txBody>
          <a:bodyPr/>
          <a:lstStyle>
            <a:lvl1pPr>
              <a:defRPr/>
            </a:lvl1pPr>
          </a:lstStyle>
          <a:p>
            <a:pPr>
              <a:defRPr/>
            </a:pPr>
            <a:fld id="{DF62429A-F887-4635-B19A-E21D652BCE4A}" type="datetimeFigureOut">
              <a:rPr lang="ja-JP" altLang="en-US"/>
              <a:pPr>
                <a:defRPr/>
              </a:pPr>
              <a:t>2023/8/10</a:t>
            </a:fld>
            <a:endParaRPr lang="ja-JP" altLang="en-US"/>
          </a:p>
        </p:txBody>
      </p:sp>
      <p:sp>
        <p:nvSpPr>
          <p:cNvPr id="6" name="Footer Placeholder 4">
            <a:extLst>
              <a:ext uri="{FF2B5EF4-FFF2-40B4-BE49-F238E27FC236}">
                <a16:creationId xmlns:a16="http://schemas.microsoft.com/office/drawing/2014/main" id="{14B2244D-D37C-6C30-1F26-BFEC23DBF4B6}"/>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1B272B6-3797-70D4-75FF-48F9F675447F}"/>
              </a:ext>
            </a:extLst>
          </p:cNvPr>
          <p:cNvSpPr>
            <a:spLocks noGrp="1"/>
          </p:cNvSpPr>
          <p:nvPr>
            <p:ph type="sldNum" sz="quarter" idx="12"/>
          </p:nvPr>
        </p:nvSpPr>
        <p:spPr/>
        <p:txBody>
          <a:bodyPr/>
          <a:lstStyle>
            <a:lvl1pPr>
              <a:defRPr/>
            </a:lvl1pPr>
          </a:lstStyle>
          <a:p>
            <a:pPr>
              <a:defRPr/>
            </a:pPr>
            <a:fld id="{C9525A52-41DB-4B21-BBF2-6543361551B6}" type="slidenum">
              <a:rPr lang="ja-JP" altLang="en-US"/>
              <a:pPr>
                <a:defRPr/>
              </a:pPr>
              <a:t>‹#›</a:t>
            </a:fld>
            <a:endParaRPr lang="ja-JP" altLang="en-US"/>
          </a:p>
        </p:txBody>
      </p:sp>
    </p:spTree>
    <p:extLst>
      <p:ext uri="{BB962C8B-B14F-4D97-AF65-F5344CB8AC3E}">
        <p14:creationId xmlns:p14="http://schemas.microsoft.com/office/powerpoint/2010/main" val="325033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CEB1792A-7954-F683-8433-76DA641D30D1}"/>
              </a:ext>
            </a:extLst>
          </p:cNvPr>
          <p:cNvSpPr>
            <a:spLocks noGrp="1"/>
          </p:cNvSpPr>
          <p:nvPr>
            <p:ph type="dt" sz="half" idx="10"/>
          </p:nvPr>
        </p:nvSpPr>
        <p:spPr/>
        <p:txBody>
          <a:bodyPr/>
          <a:lstStyle>
            <a:lvl1pPr>
              <a:defRPr/>
            </a:lvl1pPr>
          </a:lstStyle>
          <a:p>
            <a:pPr>
              <a:defRPr/>
            </a:pPr>
            <a:fld id="{9D27C48B-CBF6-45A2-AB40-C5DA4CE76064}" type="datetimeFigureOut">
              <a:rPr lang="ja-JP" altLang="en-US"/>
              <a:pPr>
                <a:defRPr/>
              </a:pPr>
              <a:t>2023/8/10</a:t>
            </a:fld>
            <a:endParaRPr lang="ja-JP" altLang="en-US"/>
          </a:p>
        </p:txBody>
      </p:sp>
      <p:sp>
        <p:nvSpPr>
          <p:cNvPr id="8" name="Footer Placeholder 4">
            <a:extLst>
              <a:ext uri="{FF2B5EF4-FFF2-40B4-BE49-F238E27FC236}">
                <a16:creationId xmlns:a16="http://schemas.microsoft.com/office/drawing/2014/main" id="{B22C75DE-EF7C-F6F3-72FD-6EEF11096636}"/>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C704B1D7-EEF1-2177-31E4-036BCC302C31}"/>
              </a:ext>
            </a:extLst>
          </p:cNvPr>
          <p:cNvSpPr>
            <a:spLocks noGrp="1"/>
          </p:cNvSpPr>
          <p:nvPr>
            <p:ph type="sldNum" sz="quarter" idx="12"/>
          </p:nvPr>
        </p:nvSpPr>
        <p:spPr/>
        <p:txBody>
          <a:bodyPr/>
          <a:lstStyle>
            <a:lvl1pPr>
              <a:defRPr/>
            </a:lvl1pPr>
          </a:lstStyle>
          <a:p>
            <a:pPr>
              <a:defRPr/>
            </a:pPr>
            <a:fld id="{634724BD-F233-4A0A-A117-8C57B9B996EB}" type="slidenum">
              <a:rPr lang="ja-JP" altLang="en-US"/>
              <a:pPr>
                <a:defRPr/>
              </a:pPr>
              <a:t>‹#›</a:t>
            </a:fld>
            <a:endParaRPr lang="ja-JP" altLang="en-US"/>
          </a:p>
        </p:txBody>
      </p:sp>
    </p:spTree>
    <p:extLst>
      <p:ext uri="{BB962C8B-B14F-4D97-AF65-F5344CB8AC3E}">
        <p14:creationId xmlns:p14="http://schemas.microsoft.com/office/powerpoint/2010/main" val="71578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F100FDC6-659E-59B3-50F2-CD9E9FEA8482}"/>
              </a:ext>
            </a:extLst>
          </p:cNvPr>
          <p:cNvSpPr>
            <a:spLocks noGrp="1"/>
          </p:cNvSpPr>
          <p:nvPr>
            <p:ph type="dt" sz="half" idx="10"/>
          </p:nvPr>
        </p:nvSpPr>
        <p:spPr/>
        <p:txBody>
          <a:bodyPr/>
          <a:lstStyle>
            <a:lvl1pPr>
              <a:defRPr/>
            </a:lvl1pPr>
          </a:lstStyle>
          <a:p>
            <a:pPr>
              <a:defRPr/>
            </a:pPr>
            <a:fld id="{C55B7EBA-58EE-49BC-B78D-77B26A8A5F31}" type="datetimeFigureOut">
              <a:rPr lang="ja-JP" altLang="en-US"/>
              <a:pPr>
                <a:defRPr/>
              </a:pPr>
              <a:t>2023/8/10</a:t>
            </a:fld>
            <a:endParaRPr lang="ja-JP" altLang="en-US"/>
          </a:p>
        </p:txBody>
      </p:sp>
      <p:sp>
        <p:nvSpPr>
          <p:cNvPr id="4" name="Footer Placeholder 4">
            <a:extLst>
              <a:ext uri="{FF2B5EF4-FFF2-40B4-BE49-F238E27FC236}">
                <a16:creationId xmlns:a16="http://schemas.microsoft.com/office/drawing/2014/main" id="{9FCDAFC4-8F14-8948-7C46-114999D19DA6}"/>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12CFA5BB-60A5-4289-BFC7-1B8836D8F44D}"/>
              </a:ext>
            </a:extLst>
          </p:cNvPr>
          <p:cNvSpPr>
            <a:spLocks noGrp="1"/>
          </p:cNvSpPr>
          <p:nvPr>
            <p:ph type="sldNum" sz="quarter" idx="12"/>
          </p:nvPr>
        </p:nvSpPr>
        <p:spPr/>
        <p:txBody>
          <a:bodyPr/>
          <a:lstStyle>
            <a:lvl1pPr>
              <a:defRPr/>
            </a:lvl1pPr>
          </a:lstStyle>
          <a:p>
            <a:pPr>
              <a:defRPr/>
            </a:pPr>
            <a:fld id="{2D154108-9891-41C0-B3C9-01566F293AC2}" type="slidenum">
              <a:rPr lang="ja-JP" altLang="en-US"/>
              <a:pPr>
                <a:defRPr/>
              </a:pPr>
              <a:t>‹#›</a:t>
            </a:fld>
            <a:endParaRPr lang="ja-JP" altLang="en-US"/>
          </a:p>
        </p:txBody>
      </p:sp>
    </p:spTree>
    <p:extLst>
      <p:ext uri="{BB962C8B-B14F-4D97-AF65-F5344CB8AC3E}">
        <p14:creationId xmlns:p14="http://schemas.microsoft.com/office/powerpoint/2010/main" val="205830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01E95-185E-C42A-E892-55D0D594DF1D}"/>
              </a:ext>
            </a:extLst>
          </p:cNvPr>
          <p:cNvSpPr>
            <a:spLocks noGrp="1"/>
          </p:cNvSpPr>
          <p:nvPr>
            <p:ph type="dt" sz="half" idx="10"/>
          </p:nvPr>
        </p:nvSpPr>
        <p:spPr/>
        <p:txBody>
          <a:bodyPr/>
          <a:lstStyle>
            <a:lvl1pPr>
              <a:defRPr/>
            </a:lvl1pPr>
          </a:lstStyle>
          <a:p>
            <a:pPr>
              <a:defRPr/>
            </a:pPr>
            <a:fld id="{0004FC38-D223-407D-AE72-DFAFE06AF339}" type="datetimeFigureOut">
              <a:rPr lang="ja-JP" altLang="en-US"/>
              <a:pPr>
                <a:defRPr/>
              </a:pPr>
              <a:t>2023/8/10</a:t>
            </a:fld>
            <a:endParaRPr lang="ja-JP" altLang="en-US"/>
          </a:p>
        </p:txBody>
      </p:sp>
      <p:sp>
        <p:nvSpPr>
          <p:cNvPr id="3" name="Footer Placeholder 4">
            <a:extLst>
              <a:ext uri="{FF2B5EF4-FFF2-40B4-BE49-F238E27FC236}">
                <a16:creationId xmlns:a16="http://schemas.microsoft.com/office/drawing/2014/main" id="{F7FDD575-598D-41E6-EB82-7A038BD4677E}"/>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258E96E0-4A99-96CA-F941-093D98EDD2FE}"/>
              </a:ext>
            </a:extLst>
          </p:cNvPr>
          <p:cNvSpPr>
            <a:spLocks noGrp="1"/>
          </p:cNvSpPr>
          <p:nvPr>
            <p:ph type="sldNum" sz="quarter" idx="12"/>
          </p:nvPr>
        </p:nvSpPr>
        <p:spPr/>
        <p:txBody>
          <a:bodyPr/>
          <a:lstStyle>
            <a:lvl1pPr>
              <a:defRPr/>
            </a:lvl1pPr>
          </a:lstStyle>
          <a:p>
            <a:pPr>
              <a:defRPr/>
            </a:pPr>
            <a:fld id="{A63D66F9-9491-43C3-BF28-A362D49796AC}" type="slidenum">
              <a:rPr lang="ja-JP" altLang="en-US"/>
              <a:pPr>
                <a:defRPr/>
              </a:pPr>
              <a:t>‹#›</a:t>
            </a:fld>
            <a:endParaRPr lang="ja-JP" altLang="en-US"/>
          </a:p>
        </p:txBody>
      </p:sp>
    </p:spTree>
    <p:extLst>
      <p:ext uri="{BB962C8B-B14F-4D97-AF65-F5344CB8AC3E}">
        <p14:creationId xmlns:p14="http://schemas.microsoft.com/office/powerpoint/2010/main" val="13521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3AE6C5B5-F29A-F3B9-2527-262D95612FF2}"/>
              </a:ext>
            </a:extLst>
          </p:cNvPr>
          <p:cNvSpPr>
            <a:spLocks noGrp="1"/>
          </p:cNvSpPr>
          <p:nvPr>
            <p:ph type="dt" sz="half" idx="10"/>
          </p:nvPr>
        </p:nvSpPr>
        <p:spPr/>
        <p:txBody>
          <a:bodyPr/>
          <a:lstStyle>
            <a:lvl1pPr>
              <a:defRPr/>
            </a:lvl1pPr>
          </a:lstStyle>
          <a:p>
            <a:pPr>
              <a:defRPr/>
            </a:pPr>
            <a:fld id="{B4B5BA24-1E5C-43DC-A202-51720460BFEC}" type="datetimeFigureOut">
              <a:rPr lang="ja-JP" altLang="en-US"/>
              <a:pPr>
                <a:defRPr/>
              </a:pPr>
              <a:t>2023/8/10</a:t>
            </a:fld>
            <a:endParaRPr lang="ja-JP" altLang="en-US"/>
          </a:p>
        </p:txBody>
      </p:sp>
      <p:sp>
        <p:nvSpPr>
          <p:cNvPr id="6" name="Footer Placeholder 4">
            <a:extLst>
              <a:ext uri="{FF2B5EF4-FFF2-40B4-BE49-F238E27FC236}">
                <a16:creationId xmlns:a16="http://schemas.microsoft.com/office/drawing/2014/main" id="{1110DBFB-BE87-9089-C349-628D243ED74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DF55040-B875-DA97-8B25-FD176EA94879}"/>
              </a:ext>
            </a:extLst>
          </p:cNvPr>
          <p:cNvSpPr>
            <a:spLocks noGrp="1"/>
          </p:cNvSpPr>
          <p:nvPr>
            <p:ph type="sldNum" sz="quarter" idx="12"/>
          </p:nvPr>
        </p:nvSpPr>
        <p:spPr/>
        <p:txBody>
          <a:bodyPr/>
          <a:lstStyle>
            <a:lvl1pPr>
              <a:defRPr/>
            </a:lvl1pPr>
          </a:lstStyle>
          <a:p>
            <a:pPr>
              <a:defRPr/>
            </a:pPr>
            <a:fld id="{417977E2-888D-47E0-9F46-67F10B9A68F3}" type="slidenum">
              <a:rPr lang="ja-JP" altLang="en-US"/>
              <a:pPr>
                <a:defRPr/>
              </a:pPr>
              <a:t>‹#›</a:t>
            </a:fld>
            <a:endParaRPr lang="ja-JP" altLang="en-US"/>
          </a:p>
        </p:txBody>
      </p:sp>
    </p:spTree>
    <p:extLst>
      <p:ext uri="{BB962C8B-B14F-4D97-AF65-F5344CB8AC3E}">
        <p14:creationId xmlns:p14="http://schemas.microsoft.com/office/powerpoint/2010/main" val="208366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6D3CE47-FB0C-49C8-38F1-FF66ED4B8236}"/>
              </a:ext>
            </a:extLst>
          </p:cNvPr>
          <p:cNvSpPr>
            <a:spLocks noGrp="1"/>
          </p:cNvSpPr>
          <p:nvPr>
            <p:ph type="dt" sz="half" idx="10"/>
          </p:nvPr>
        </p:nvSpPr>
        <p:spPr/>
        <p:txBody>
          <a:bodyPr/>
          <a:lstStyle>
            <a:lvl1pPr>
              <a:defRPr/>
            </a:lvl1pPr>
          </a:lstStyle>
          <a:p>
            <a:pPr>
              <a:defRPr/>
            </a:pPr>
            <a:fld id="{7AACD867-964B-4727-8253-5EFB78E50980}" type="datetimeFigureOut">
              <a:rPr lang="ja-JP" altLang="en-US"/>
              <a:pPr>
                <a:defRPr/>
              </a:pPr>
              <a:t>2023/8/10</a:t>
            </a:fld>
            <a:endParaRPr lang="ja-JP" altLang="en-US"/>
          </a:p>
        </p:txBody>
      </p:sp>
      <p:sp>
        <p:nvSpPr>
          <p:cNvPr id="6" name="Footer Placeholder 4">
            <a:extLst>
              <a:ext uri="{FF2B5EF4-FFF2-40B4-BE49-F238E27FC236}">
                <a16:creationId xmlns:a16="http://schemas.microsoft.com/office/drawing/2014/main" id="{B730C235-8721-C988-19E4-D1ABDAB7478A}"/>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2F39A6E-ACBC-8A94-71A6-899F5944CB63}"/>
              </a:ext>
            </a:extLst>
          </p:cNvPr>
          <p:cNvSpPr>
            <a:spLocks noGrp="1"/>
          </p:cNvSpPr>
          <p:nvPr>
            <p:ph type="sldNum" sz="quarter" idx="12"/>
          </p:nvPr>
        </p:nvSpPr>
        <p:spPr/>
        <p:txBody>
          <a:bodyPr/>
          <a:lstStyle>
            <a:lvl1pPr>
              <a:defRPr/>
            </a:lvl1pPr>
          </a:lstStyle>
          <a:p>
            <a:pPr>
              <a:defRPr/>
            </a:pPr>
            <a:fld id="{EF325A5D-C417-4F09-9E65-A5EB4D321E63}" type="slidenum">
              <a:rPr lang="ja-JP" altLang="en-US"/>
              <a:pPr>
                <a:defRPr/>
              </a:pPr>
              <a:t>‹#›</a:t>
            </a:fld>
            <a:endParaRPr lang="ja-JP" altLang="en-US"/>
          </a:p>
        </p:txBody>
      </p:sp>
    </p:spTree>
    <p:extLst>
      <p:ext uri="{BB962C8B-B14F-4D97-AF65-F5344CB8AC3E}">
        <p14:creationId xmlns:p14="http://schemas.microsoft.com/office/powerpoint/2010/main" val="308686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18B9C9-4555-5DF1-36C2-E561F212BC3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67DD5626-8F32-904F-09E8-6DF97C36F61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DD96D99F-BD41-1128-8E9A-CF1BE0FAC18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EF179BA2-A7F6-45A5-ADC0-5974D562E02F}" type="datetimeFigureOut">
              <a:rPr lang="ja-JP" altLang="en-US"/>
              <a:pPr>
                <a:defRPr/>
              </a:pPr>
              <a:t>2023/8/10</a:t>
            </a:fld>
            <a:endParaRPr lang="ja-JP" altLang="en-US"/>
          </a:p>
        </p:txBody>
      </p:sp>
      <p:sp>
        <p:nvSpPr>
          <p:cNvPr id="5" name="Footer Placeholder 4">
            <a:extLst>
              <a:ext uri="{FF2B5EF4-FFF2-40B4-BE49-F238E27FC236}">
                <a16:creationId xmlns:a16="http://schemas.microsoft.com/office/drawing/2014/main" id="{F3D6C0AB-646D-895B-7E51-FEB2DB3EBC4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72907F2B-E679-4904-DBD3-C5FE6EDAB2A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schemeClr val="tx1">
                    <a:tint val="75000"/>
                  </a:schemeClr>
                </a:solidFill>
                <a:latin typeface="+mn-lt"/>
              </a:defRPr>
            </a:lvl1pPr>
          </a:lstStyle>
          <a:p>
            <a:pPr>
              <a:defRPr/>
            </a:pPr>
            <a:fld id="{255FBAD6-92B6-4D52-8B28-A7F0C459B9D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a:extLst>
              <a:ext uri="{FF2B5EF4-FFF2-40B4-BE49-F238E27FC236}">
                <a16:creationId xmlns:a16="http://schemas.microsoft.com/office/drawing/2014/main" id="{02E1440F-6F72-9E4F-AD4A-E809B5885490}"/>
              </a:ext>
            </a:extLst>
          </p:cNvPr>
          <p:cNvSpPr>
            <a:spLocks noGrp="1" noChangeArrowheads="1"/>
          </p:cNvSpPr>
          <p:nvPr>
            <p:ph type="title"/>
          </p:nvPr>
        </p:nvSpPr>
        <p:spPr>
          <a:xfrm>
            <a:off x="678181" y="190875"/>
            <a:ext cx="7482840" cy="792162"/>
          </a:xfrm>
        </p:spPr>
        <p:txBody>
          <a:bodyPr/>
          <a:lstStyle/>
          <a:p>
            <a:pPr eaLnBrk="1" hangingPunct="1"/>
            <a:r>
              <a:rPr lang="ja-JP" altLang="en-US" sz="3200" dirty="0">
                <a:latin typeface="ＭＳ Ｐゴシック" panose="020B0600070205080204" pitchFamily="34" charset="-128"/>
                <a:ea typeface="ＭＳ Ｐゴシック" panose="020B0600070205080204" pitchFamily="34" charset="-128"/>
              </a:rPr>
              <a:t>この資料から読み取れることは何だろう？</a:t>
            </a:r>
          </a:p>
        </p:txBody>
      </p:sp>
      <p:sp>
        <p:nvSpPr>
          <p:cNvPr id="5" name="テキスト ボックス 9">
            <a:extLst>
              <a:ext uri="{FF2B5EF4-FFF2-40B4-BE49-F238E27FC236}">
                <a16:creationId xmlns:a16="http://schemas.microsoft.com/office/drawing/2014/main" id="{C4B47E53-1A36-EAE9-E1A3-CAF10A0D8F62}"/>
              </a:ext>
            </a:extLst>
          </p:cNvPr>
          <p:cNvSpPr txBox="1">
            <a:spLocks noChangeArrowheads="1"/>
          </p:cNvSpPr>
          <p:nvPr/>
        </p:nvSpPr>
        <p:spPr bwMode="auto">
          <a:xfrm>
            <a:off x="1078184" y="5737583"/>
            <a:ext cx="7132315" cy="1021237"/>
          </a:xfrm>
          <a:prstGeom prst="rect">
            <a:avLst/>
          </a:prstGeom>
          <a:solidFill>
            <a:schemeClr val="bg1"/>
          </a:solidFill>
          <a:ln w="19050">
            <a:solidFill>
              <a:srgbClr val="FF0000"/>
            </a:solidFill>
            <a:miter lim="800000"/>
            <a:headEnd/>
            <a:tailEnd/>
          </a:ln>
        </p:spPr>
        <p:txBody>
          <a:bodyPr wrap="square" lIns="36000" tIns="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None/>
            </a:pPr>
            <a:r>
              <a:rPr lang="ja-JP" altLang="en-US" sz="3200" dirty="0">
                <a:latin typeface="ＭＳ Ｐゴシック" panose="020B0600070205080204" pitchFamily="34" charset="-128"/>
                <a:ea typeface="ＭＳ Ｐゴシック" panose="020B0600070205080204" pitchFamily="34" charset="-128"/>
              </a:rPr>
              <a:t>絵から読み取れることは？</a:t>
            </a:r>
            <a:endParaRPr lang="en-US" altLang="ja-JP" sz="3200" dirty="0">
              <a:latin typeface="ＭＳ Ｐゴシック" panose="020B0600070205080204" pitchFamily="34" charset="-128"/>
              <a:ea typeface="ＭＳ Ｐゴシック" panose="020B0600070205080204" pitchFamily="34" charset="-128"/>
            </a:endParaRPr>
          </a:p>
          <a:p>
            <a:pPr algn="ct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文章（単語）は何と書いてある？</a:t>
            </a:r>
            <a:endParaRPr lang="en-US" altLang="ja-JP" sz="3200" dirty="0">
              <a:latin typeface="ＭＳ Ｐゴシック" panose="020B0600070205080204" pitchFamily="34" charset="-128"/>
              <a:ea typeface="ＭＳ Ｐゴシック" panose="020B0600070205080204" pitchFamily="34" charset="-128"/>
            </a:endParaRPr>
          </a:p>
        </p:txBody>
      </p:sp>
      <p:pic>
        <p:nvPicPr>
          <p:cNvPr id="3" name="図 4">
            <a:extLst>
              <a:ext uri="{FF2B5EF4-FFF2-40B4-BE49-F238E27FC236}">
                <a16:creationId xmlns:a16="http://schemas.microsoft.com/office/drawing/2014/main" id="{396045BE-3F0F-BD91-E345-60A6C9E9B4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97"/>
          <a:stretch/>
        </p:blipFill>
        <p:spPr bwMode="auto">
          <a:xfrm>
            <a:off x="1780188" y="1063558"/>
            <a:ext cx="5728308" cy="434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2">
            <a:extLst>
              <a:ext uri="{FF2B5EF4-FFF2-40B4-BE49-F238E27FC236}">
                <a16:creationId xmlns:a16="http://schemas.microsoft.com/office/drawing/2014/main" id="{833541F6-8036-0AE5-F114-9A01AC920CB9}"/>
              </a:ext>
            </a:extLst>
          </p:cNvPr>
          <p:cNvSpPr txBox="1">
            <a:spLocks noChangeArrowheads="1"/>
          </p:cNvSpPr>
          <p:nvPr/>
        </p:nvSpPr>
        <p:spPr bwMode="auto">
          <a:xfrm>
            <a:off x="3048000" y="5337473"/>
            <a:ext cx="609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dirty="0"/>
              <a:t>　</a:t>
            </a:r>
            <a:r>
              <a:rPr kumimoji="0" lang="en-US" altLang="ja-JP" sz="2000" dirty="0"/>
              <a:t>※</a:t>
            </a:r>
            <a:r>
              <a:rPr kumimoji="0" lang="ja-JP" altLang="en-US" sz="2000" dirty="0"/>
              <a:t>東京大学法学部附属明治新聞雑誌文庫 所蔵</a:t>
            </a:r>
            <a:endParaRPr lang="ja-JP"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爆発 2 9"/>
          <p:cNvSpPr/>
          <p:nvPr/>
        </p:nvSpPr>
        <p:spPr>
          <a:xfrm>
            <a:off x="1048042" y="184666"/>
            <a:ext cx="7680960" cy="2892714"/>
          </a:xfrm>
          <a:prstGeom prst="irregularSeal2">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A31AFD0-4F10-94E9-53AE-500652B5FABC}"/>
              </a:ext>
            </a:extLst>
          </p:cNvPr>
          <p:cNvSpPr txBox="1"/>
          <p:nvPr/>
        </p:nvSpPr>
        <p:spPr>
          <a:xfrm>
            <a:off x="469375" y="4134755"/>
            <a:ext cx="8381530" cy="1938992"/>
          </a:xfrm>
          <a:prstGeom prst="rect">
            <a:avLst/>
          </a:prstGeom>
          <a:noFill/>
        </p:spPr>
        <p:txBody>
          <a:bodyPr wrap="square" rtlCol="0">
            <a:spAutoFit/>
          </a:bodyPr>
          <a:lstStyle/>
          <a:p>
            <a:r>
              <a:rPr kumimoji="1" lang="ja-JP" altLang="en-US" sz="4000" b="1" dirty="0">
                <a:solidFill>
                  <a:srgbClr val="0070C0"/>
                </a:solidFill>
                <a:latin typeface="ＭＳ Ｐゴシック" panose="020B0600070205080204" pitchFamily="50" charset="-128"/>
                <a:ea typeface="ＭＳ Ｐゴシック" panose="020B0600070205080204" pitchFamily="50" charset="-128"/>
              </a:rPr>
              <a:t>問１</a:t>
            </a:r>
            <a:r>
              <a:rPr kumimoji="1" lang="en-US" altLang="ja-JP" sz="4000" b="1" dirty="0">
                <a:solidFill>
                  <a:srgbClr val="0070C0"/>
                </a:solidFill>
                <a:latin typeface="ＭＳ Ｐゴシック" panose="020B0600070205080204" pitchFamily="50" charset="-128"/>
                <a:ea typeface="ＭＳ Ｐゴシック" panose="020B0600070205080204" pitchFamily="50" charset="-128"/>
              </a:rPr>
              <a:t>【</a:t>
            </a:r>
            <a:r>
              <a:rPr kumimoji="1" lang="ja-JP" altLang="en-US" sz="4000" b="1" dirty="0">
                <a:solidFill>
                  <a:srgbClr val="0070C0"/>
                </a:solidFill>
                <a:latin typeface="ＭＳ Ｐゴシック" panose="020B0600070205080204" pitchFamily="50" charset="-128"/>
                <a:ea typeface="ＭＳ Ｐゴシック" panose="020B0600070205080204" pitchFamily="50" charset="-128"/>
              </a:rPr>
              <a:t>個人</a:t>
            </a:r>
            <a:r>
              <a:rPr kumimoji="1" lang="en-US" altLang="ja-JP" sz="4000" b="1" dirty="0">
                <a:solidFill>
                  <a:srgbClr val="0070C0"/>
                </a:solidFill>
                <a:latin typeface="ＭＳ Ｐゴシック" panose="020B0600070205080204" pitchFamily="50" charset="-128"/>
                <a:ea typeface="ＭＳ Ｐゴシック" panose="020B0600070205080204" pitchFamily="50" charset="-128"/>
              </a:rPr>
              <a:t>】</a:t>
            </a:r>
          </a:p>
          <a:p>
            <a:r>
              <a:rPr kumimoji="1" lang="ja-JP" altLang="en-US" sz="4000" b="1" dirty="0">
                <a:solidFill>
                  <a:srgbClr val="0070C0"/>
                </a:solidFill>
                <a:latin typeface="ＭＳ Ｐゴシック" panose="020B0600070205080204" pitchFamily="50" charset="-128"/>
                <a:ea typeface="ＭＳ Ｐゴシック" panose="020B0600070205080204" pitchFamily="50" charset="-128"/>
              </a:rPr>
              <a:t>琉球は、どのような対応策を考えたのか。予想をワークシートに記入しよう。</a:t>
            </a:r>
          </a:p>
        </p:txBody>
      </p:sp>
      <p:sp>
        <p:nvSpPr>
          <p:cNvPr id="4" name="テキスト ボックス 3">
            <a:extLst>
              <a:ext uri="{FF2B5EF4-FFF2-40B4-BE49-F238E27FC236}">
                <a16:creationId xmlns:a16="http://schemas.microsoft.com/office/drawing/2014/main" id="{CA31AFD0-4F10-94E9-53AE-500652B5FABC}"/>
              </a:ext>
            </a:extLst>
          </p:cNvPr>
          <p:cNvSpPr txBox="1"/>
          <p:nvPr/>
        </p:nvSpPr>
        <p:spPr>
          <a:xfrm>
            <a:off x="9458764" y="806438"/>
            <a:ext cx="8199124" cy="830997"/>
          </a:xfrm>
          <a:prstGeom prst="rect">
            <a:avLst/>
          </a:prstGeom>
          <a:noFill/>
        </p:spPr>
        <p:txBody>
          <a:bodyPr wrap="square" rtlCol="0">
            <a:spAutoFit/>
          </a:bodyPr>
          <a:lstStyle/>
          <a:p>
            <a:r>
              <a:rPr kumimoji="1" lang="ja-JP" altLang="en-US" sz="4800" dirty="0">
                <a:solidFill>
                  <a:srgbClr val="FF0000"/>
                </a:solidFill>
                <a:latin typeface="ＭＳ Ｐゴシック" panose="020B0600070205080204" pitchFamily="50" charset="-128"/>
                <a:ea typeface="ＭＳ Ｐゴシック" panose="020B0600070205080204" pitchFamily="50" charset="-128"/>
              </a:rPr>
              <a:t>琉球は「琉球王国」存続を希望</a:t>
            </a:r>
          </a:p>
        </p:txBody>
      </p:sp>
      <p:sp>
        <p:nvSpPr>
          <p:cNvPr id="5" name="テキスト ボックス 4">
            <a:extLst>
              <a:ext uri="{FF2B5EF4-FFF2-40B4-BE49-F238E27FC236}">
                <a16:creationId xmlns:a16="http://schemas.microsoft.com/office/drawing/2014/main" id="{CA31AFD0-4F10-94E9-53AE-500652B5FABC}"/>
              </a:ext>
            </a:extLst>
          </p:cNvPr>
          <p:cNvSpPr txBox="1"/>
          <p:nvPr/>
        </p:nvSpPr>
        <p:spPr>
          <a:xfrm>
            <a:off x="9144000" y="2227490"/>
            <a:ext cx="8828652" cy="2554545"/>
          </a:xfrm>
          <a:prstGeom prst="rect">
            <a:avLst/>
          </a:prstGeom>
          <a:noFill/>
        </p:spPr>
        <p:txBody>
          <a:bodyPr wrap="square" rtlCol="0">
            <a:spAutoFit/>
          </a:bodyPr>
          <a:lstStyle/>
          <a:p>
            <a:r>
              <a:rPr kumimoji="1" lang="ja-JP" altLang="en-US" sz="4000" dirty="0">
                <a:latin typeface="ＭＳ Ｐゴシック" panose="020B0600070205080204" pitchFamily="50" charset="-128"/>
                <a:ea typeface="ＭＳ Ｐゴシック" panose="020B0600070205080204" pitchFamily="50" charset="-128"/>
              </a:rPr>
              <a:t>琉球社会では、日清を「父母の国」とする歴史認識を共有し、琉球救国という目標では一致しながらも、方法や手段をめぐって対立した。</a:t>
            </a:r>
          </a:p>
        </p:txBody>
      </p:sp>
      <p:grpSp>
        <p:nvGrpSpPr>
          <p:cNvPr id="8" name="グループ化 7"/>
          <p:cNvGrpSpPr/>
          <p:nvPr/>
        </p:nvGrpSpPr>
        <p:grpSpPr>
          <a:xfrm>
            <a:off x="318280" y="3090204"/>
            <a:ext cx="3386682" cy="887437"/>
            <a:chOff x="610234" y="2680017"/>
            <a:chExt cx="3386682" cy="905345"/>
          </a:xfrm>
        </p:grpSpPr>
        <p:pic>
          <p:nvPicPr>
            <p:cNvPr id="6" name="図 5"/>
            <p:cNvPicPr>
              <a:picLocks noChangeAspect="1"/>
            </p:cNvPicPr>
            <p:nvPr/>
          </p:nvPicPr>
          <p:blipFill>
            <a:blip r:embed="rId3"/>
            <a:stretch>
              <a:fillRect/>
            </a:stretch>
          </p:blipFill>
          <p:spPr>
            <a:xfrm>
              <a:off x="610234" y="2680017"/>
              <a:ext cx="3386682" cy="905345"/>
            </a:xfrm>
            <a:prstGeom prst="rect">
              <a:avLst/>
            </a:prstGeom>
          </p:spPr>
        </p:pic>
        <p:sp>
          <p:nvSpPr>
            <p:cNvPr id="7"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761329" y="2840301"/>
              <a:ext cx="3235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予想してみよう！</a:t>
              </a:r>
              <a:endParaRPr lang="ja-JP" altLang="en-US" sz="1800" dirty="0"/>
            </a:p>
          </p:txBody>
        </p:sp>
      </p:grpSp>
      <p:sp>
        <p:nvSpPr>
          <p:cNvPr id="9" name="テキスト ボックス 8"/>
          <p:cNvSpPr txBox="1"/>
          <p:nvPr/>
        </p:nvSpPr>
        <p:spPr>
          <a:xfrm>
            <a:off x="579116" y="667939"/>
            <a:ext cx="8016244" cy="1938992"/>
          </a:xfrm>
          <a:prstGeom prst="rect">
            <a:avLst/>
          </a:prstGeom>
          <a:noFill/>
        </p:spPr>
        <p:txBody>
          <a:bodyPr wrap="square" rtlCol="0">
            <a:spAutoFit/>
          </a:bodyPr>
          <a:lstStyle/>
          <a:p>
            <a:pPr algn="ctr"/>
            <a:r>
              <a:rPr kumimoji="1" lang="ja-JP" altLang="en-US" sz="40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明治政府が</a:t>
            </a:r>
            <a:endParaRPr kumimoji="1" lang="en-US" altLang="ja-JP" sz="40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a:r>
              <a:rPr kumimoji="1" lang="ja-JP" altLang="en-US" sz="40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琉球を日本に組み込もうと</a:t>
            </a:r>
            <a:endParaRPr kumimoji="1" lang="en-US" altLang="ja-JP" sz="40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a:r>
              <a:rPr kumimoji="1" lang="ja-JP" altLang="en-US" sz="40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迫ってきた！！</a:t>
            </a:r>
          </a:p>
        </p:txBody>
      </p:sp>
    </p:spTree>
    <p:extLst>
      <p:ext uri="{BB962C8B-B14F-4D97-AF65-F5344CB8AC3E}">
        <p14:creationId xmlns:p14="http://schemas.microsoft.com/office/powerpoint/2010/main" val="366727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1">
            <a:extLst>
              <a:ext uri="{FF2B5EF4-FFF2-40B4-BE49-F238E27FC236}">
                <a16:creationId xmlns:a16="http://schemas.microsoft.com/office/drawing/2014/main" id="{2DC6898A-0B20-8DB6-0EB0-E9C5C8A04E2F}"/>
              </a:ext>
            </a:extLst>
          </p:cNvPr>
          <p:cNvSpPr/>
          <p:nvPr/>
        </p:nvSpPr>
        <p:spPr>
          <a:xfrm>
            <a:off x="180552" y="1125701"/>
            <a:ext cx="8615362" cy="5263947"/>
          </a:xfrm>
          <a:prstGeom prst="roundRect">
            <a:avLst>
              <a:gd name="adj" fmla="val 9876"/>
            </a:avLst>
          </a:prstGeom>
          <a:solidFill>
            <a:schemeClr val="accent4">
              <a:lumMod val="20000"/>
              <a:lumOff val="80000"/>
            </a:schemeClr>
          </a:solid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t" anchorCtr="1"/>
          <a:lstStyle/>
          <a:p>
            <a:pPr algn="ctr">
              <a:defRPr/>
            </a:pPr>
            <a:endParaRPr lang="ja-JP" altLang="en-US" sz="5400" b="1" dirty="0">
              <a:solidFill>
                <a:schemeClr val="accent4">
                  <a:lumMod val="60000"/>
                  <a:lumOff val="40000"/>
                </a:schemeClr>
              </a:solidFill>
              <a:latin typeface="ＭＳ Ｐゴシック" panose="020B0600070205080204" pitchFamily="50" charset="-128"/>
              <a:ea typeface="ＭＳ Ｐゴシック" panose="020B0600070205080204" pitchFamily="50" charset="-128"/>
            </a:endParaRPr>
          </a:p>
        </p:txBody>
      </p:sp>
      <p:sp>
        <p:nvSpPr>
          <p:cNvPr id="10"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530286" y="1414081"/>
            <a:ext cx="808342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600" dirty="0">
                <a:latin typeface="ＭＳ Ｐゴシック" panose="020B0600070205080204" pitchFamily="34" charset="-128"/>
                <a:ea typeface="ＭＳ Ｐゴシック" panose="020B0600070205080204" pitchFamily="34" charset="-128"/>
              </a:rPr>
              <a:t>問２</a:t>
            </a:r>
            <a:r>
              <a:rPr lang="en-US" altLang="ja-JP" sz="3600" dirty="0">
                <a:latin typeface="ＭＳ Ｐゴシック" panose="020B0600070205080204" pitchFamily="34" charset="-128"/>
                <a:ea typeface="ＭＳ Ｐゴシック" panose="020B0600070205080204" pitchFamily="34" charset="-128"/>
              </a:rPr>
              <a:t> 【</a:t>
            </a:r>
            <a:r>
              <a:rPr lang="ja-JP" altLang="en-US" sz="3600" dirty="0">
                <a:latin typeface="ＭＳ Ｐゴシック" panose="020B0600070205080204" pitchFamily="34" charset="-128"/>
                <a:ea typeface="ＭＳ Ｐゴシック" panose="020B0600070205080204" pitchFamily="34" charset="-128"/>
              </a:rPr>
              <a:t>個人</a:t>
            </a:r>
            <a:r>
              <a:rPr lang="en-US" altLang="ja-JP" sz="3600" dirty="0">
                <a:latin typeface="ＭＳ Ｐゴシック" panose="020B0600070205080204" pitchFamily="34" charset="-128"/>
                <a:ea typeface="ＭＳ Ｐゴシック" panose="020B0600070205080204" pitchFamily="34" charset="-128"/>
              </a:rPr>
              <a:t>】</a:t>
            </a:r>
          </a:p>
          <a:p>
            <a:pPr eaLnBrk="1" hangingPunct="1">
              <a:lnSpc>
                <a:spcPct val="100000"/>
              </a:lnSpc>
              <a:spcBef>
                <a:spcPct val="0"/>
              </a:spcBef>
              <a:buFontTx/>
              <a:buNone/>
            </a:pPr>
            <a:r>
              <a:rPr lang="ja-JP" altLang="en-US" sz="3600" dirty="0">
                <a:latin typeface="ＭＳ Ｐゴシック" panose="020B0600070205080204" pitchFamily="34" charset="-128"/>
                <a:ea typeface="ＭＳ Ｐゴシック" panose="020B0600070205080204" pitchFamily="34" charset="-128"/>
              </a:rPr>
              <a:t>琉球が考えた対応策を年表から読み取り、要約して箇条書きにまとめよう</a:t>
            </a:r>
            <a:endParaRPr lang="en-US" altLang="ja-JP" sz="36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sz="3600" dirty="0">
                <a:latin typeface="ＭＳ Ｐゴシック" panose="020B0600070205080204" pitchFamily="34" charset="-128"/>
                <a:ea typeface="ＭＳ Ｐゴシック" panose="020B0600070205080204" pitchFamily="34" charset="-128"/>
              </a:rPr>
              <a:t>（主に４つあるよ）</a:t>
            </a:r>
            <a:endParaRPr lang="ja-JP" altLang="en-US" sz="3600" dirty="0"/>
          </a:p>
        </p:txBody>
      </p:sp>
      <p:pic>
        <p:nvPicPr>
          <p:cNvPr id="7" name="図 6"/>
          <p:cNvPicPr>
            <a:picLocks noChangeAspect="1"/>
          </p:cNvPicPr>
          <p:nvPr/>
        </p:nvPicPr>
        <p:blipFill>
          <a:blip r:embed="rId3"/>
          <a:stretch>
            <a:fillRect/>
          </a:stretch>
        </p:blipFill>
        <p:spPr>
          <a:xfrm>
            <a:off x="180552" y="156328"/>
            <a:ext cx="3065568" cy="905345"/>
          </a:xfrm>
          <a:prstGeom prst="rect">
            <a:avLst/>
          </a:prstGeom>
        </p:spPr>
      </p:pic>
      <p:sp>
        <p:nvSpPr>
          <p:cNvPr id="11"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210062" y="332164"/>
            <a:ext cx="3235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調べてみよう！</a:t>
            </a:r>
            <a:endParaRPr lang="ja-JP" altLang="en-US" sz="1800" dirty="0"/>
          </a:p>
        </p:txBody>
      </p:sp>
      <p:sp>
        <p:nvSpPr>
          <p:cNvPr id="17" name="タイトル 1">
            <a:extLst>
              <a:ext uri="{FF2B5EF4-FFF2-40B4-BE49-F238E27FC236}">
                <a16:creationId xmlns:a16="http://schemas.microsoft.com/office/drawing/2014/main" id="{6D3FF933-239B-C286-9F1D-B17961492360}"/>
              </a:ext>
            </a:extLst>
          </p:cNvPr>
          <p:cNvSpPr txBox="1">
            <a:spLocks noChangeArrowheads="1"/>
          </p:cNvSpPr>
          <p:nvPr/>
        </p:nvSpPr>
        <p:spPr bwMode="auto">
          <a:xfrm>
            <a:off x="369366" y="3806655"/>
            <a:ext cx="824434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a:r>
              <a:rPr lang="ja-JP" altLang="en-US" sz="2800" dirty="0">
                <a:latin typeface="ＭＳ Ｐゴシック" panose="020B0600070205080204" pitchFamily="34" charset="-128"/>
                <a:ea typeface="ＭＳ Ｐゴシック" panose="020B0600070205080204" pitchFamily="34" charset="-128"/>
              </a:rPr>
              <a:t>「関連年表」の</a:t>
            </a:r>
            <a:r>
              <a:rPr lang="ja-JP" altLang="en-US" sz="2800" b="1" dirty="0">
                <a:solidFill>
                  <a:srgbClr val="FF0000"/>
                </a:solidFill>
                <a:latin typeface="ＭＳ Ｐゴシック" panose="020B0600070205080204" pitchFamily="34" charset="-128"/>
                <a:ea typeface="ＭＳ Ｐゴシック" panose="020B0600070205080204" pitchFamily="34" charset="-128"/>
              </a:rPr>
              <a:t>１８７５～１８７９年</a:t>
            </a:r>
            <a:r>
              <a:rPr lang="ja-JP" altLang="en-US" sz="2800" dirty="0">
                <a:latin typeface="ＭＳ Ｐゴシック" panose="020B0600070205080204" pitchFamily="34" charset="-128"/>
                <a:ea typeface="ＭＳ Ｐゴシック" panose="020B0600070205080204" pitchFamily="34" charset="-128"/>
              </a:rPr>
              <a:t>の出来事から、日本の領土化に対して琉球がとった行動・考えをさがす</a:t>
            </a:r>
            <a:endParaRPr lang="en-US" altLang="ja-JP" sz="2800" dirty="0">
              <a:latin typeface="ＭＳ Ｐゴシック" panose="020B0600070205080204" pitchFamily="34" charset="-128"/>
              <a:ea typeface="ＭＳ Ｐゴシック" panose="020B0600070205080204" pitchFamily="34" charset="-128"/>
            </a:endParaRPr>
          </a:p>
          <a:p>
            <a:pPr defTabSz="914400"/>
            <a:endParaRPr lang="en-US" altLang="ja-JP" sz="1800" dirty="0">
              <a:latin typeface="ＭＳ Ｐゴシック" panose="020B0600070205080204" pitchFamily="34" charset="-128"/>
              <a:ea typeface="ＭＳ Ｐゴシック" panose="020B0600070205080204" pitchFamily="34" charset="-128"/>
            </a:endParaRPr>
          </a:p>
          <a:p>
            <a:pPr defTabSz="914400"/>
            <a:r>
              <a:rPr lang="en-US" altLang="ja-JP" sz="1800" dirty="0">
                <a:latin typeface="ＭＳ Ｐゴシック" panose="020B0600070205080204" pitchFamily="34" charset="-128"/>
                <a:ea typeface="ＭＳ Ｐゴシック" panose="020B0600070205080204" pitchFamily="34" charset="-128"/>
              </a:rPr>
              <a:t>※</a:t>
            </a:r>
            <a:r>
              <a:rPr lang="ja-JP" altLang="en-US" sz="1800" dirty="0">
                <a:latin typeface="ＭＳ Ｐゴシック" panose="020B0600070205080204" pitchFamily="34" charset="-128"/>
                <a:ea typeface="ＭＳ Ｐゴシック" panose="020B0600070205080204" pitchFamily="34" charset="-128"/>
              </a:rPr>
              <a:t>もっと詳しく見たい場合は、下記</a:t>
            </a:r>
            <a:r>
              <a:rPr lang="en-US" altLang="ja-JP" sz="1800" dirty="0">
                <a:latin typeface="ＭＳ Ｐゴシック" panose="020B0600070205080204" pitchFamily="34" charset="-128"/>
                <a:ea typeface="ＭＳ Ｐゴシック" panose="020B0600070205080204" pitchFamily="34" charset="-128"/>
              </a:rPr>
              <a:t>URL</a:t>
            </a:r>
            <a:r>
              <a:rPr lang="ja-JP" altLang="en-US" sz="1800" dirty="0">
                <a:latin typeface="ＭＳ Ｐゴシック" panose="020B0600070205080204" pitchFamily="34" charset="-128"/>
                <a:ea typeface="ＭＳ Ｐゴシック" panose="020B0600070205080204" pitchFamily="34" charset="-128"/>
              </a:rPr>
              <a:t>を見てみよう。</a:t>
            </a:r>
            <a:endParaRPr lang="en-US" altLang="ja-JP" sz="1800" dirty="0">
              <a:latin typeface="ＭＳ Ｐゴシック" panose="020B0600070205080204" pitchFamily="34" charset="-128"/>
              <a:ea typeface="ＭＳ Ｐゴシック" panose="020B0600070205080204" pitchFamily="34" charset="-128"/>
            </a:endParaRPr>
          </a:p>
          <a:p>
            <a:pPr defTabSz="914400"/>
            <a:r>
              <a:rPr lang="ja-JP" altLang="en-US" sz="1800" dirty="0">
                <a:latin typeface="ＭＳ Ｐゴシック" panose="020B0600070205080204" pitchFamily="34" charset="-128"/>
                <a:ea typeface="ＭＳ Ｐゴシック" panose="020B0600070205080204" pitchFamily="34" charset="-128"/>
              </a:rPr>
              <a:t>「琉球王国交流史・近代沖縄史料デジタルアーカイブ」</a:t>
            </a:r>
            <a:r>
              <a:rPr lang="en-US" altLang="ja-JP" sz="1800" dirty="0">
                <a:latin typeface="ＭＳ Ｐゴシック" panose="020B0600070205080204" pitchFamily="34" charset="-128"/>
                <a:ea typeface="ＭＳ Ｐゴシック" panose="020B0600070205080204" pitchFamily="34" charset="-128"/>
              </a:rPr>
              <a:t>HP</a:t>
            </a:r>
            <a:r>
              <a:rPr lang="ja-JP" altLang="en-US" sz="1800" dirty="0">
                <a:latin typeface="ＭＳ Ｐゴシック" panose="020B0600070205080204" pitchFamily="34" charset="-128"/>
                <a:ea typeface="ＭＳ Ｐゴシック" panose="020B0600070205080204" pitchFamily="34" charset="-128"/>
              </a:rPr>
              <a:t>の「歴史年表」</a:t>
            </a:r>
            <a:endParaRPr lang="en-US" altLang="ja-JP" sz="1800" dirty="0">
              <a:latin typeface="ＭＳ Ｐゴシック" panose="020B0600070205080204" pitchFamily="34" charset="-128"/>
              <a:ea typeface="ＭＳ Ｐゴシック" panose="020B0600070205080204" pitchFamily="34" charset="-128"/>
            </a:endParaRPr>
          </a:p>
          <a:p>
            <a:pPr defTabSz="914400"/>
            <a:r>
              <a:rPr lang="en-US" altLang="ja-JP" sz="1800" dirty="0">
                <a:latin typeface="ＭＳ Ｐゴシック" panose="020B0600070205080204" pitchFamily="34" charset="-128"/>
                <a:ea typeface="ＭＳ Ｐゴシック" panose="020B0600070205080204" pitchFamily="34" charset="-128"/>
              </a:rPr>
              <a:t>https://ryuoki-archive.jp/chronology/#1879</a:t>
            </a:r>
            <a:endParaRPr lang="ja-JP" altLang="en-US" sz="2000" dirty="0">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360707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1">
            <a:extLst>
              <a:ext uri="{FF2B5EF4-FFF2-40B4-BE49-F238E27FC236}">
                <a16:creationId xmlns:a16="http://schemas.microsoft.com/office/drawing/2014/main" id="{2DC6898A-0B20-8DB6-0EB0-E9C5C8A04E2F}"/>
              </a:ext>
            </a:extLst>
          </p:cNvPr>
          <p:cNvSpPr/>
          <p:nvPr/>
        </p:nvSpPr>
        <p:spPr>
          <a:xfrm>
            <a:off x="1277344" y="4244094"/>
            <a:ext cx="7602887" cy="1309971"/>
          </a:xfrm>
          <a:prstGeom prst="roundRect">
            <a:avLst>
              <a:gd name="adj" fmla="val 9955"/>
            </a:avLst>
          </a:prstGeom>
          <a:noFill/>
          <a:ln w="571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108000" tIns="36000" rIns="108000" bIns="36000" anchor="t" anchorCtr="1"/>
          <a:lstStyle/>
          <a:p>
            <a:pPr eaLnBrk="1" hangingPunct="1"/>
            <a:r>
              <a:rPr lang="ja-JP" altLang="en-US" sz="3600" dirty="0">
                <a:solidFill>
                  <a:schemeClr val="tx1"/>
                </a:solidFill>
                <a:latin typeface="ＭＳ Ｐゴシック" panose="020B0600070205080204" pitchFamily="34" charset="-128"/>
                <a:ea typeface="ＭＳ Ｐゴシック" panose="020B0600070205080204" pitchFamily="34" charset="-128"/>
              </a:rPr>
              <a:t>密かに中国へ役人を派遣し、琉球の救済を頼む（琉球救国運動）</a:t>
            </a:r>
            <a:endParaRPr lang="ja-JP" altLang="en-US" sz="3600" dirty="0">
              <a:solidFill>
                <a:schemeClr val="tx1"/>
              </a:solidFill>
            </a:endParaRPr>
          </a:p>
        </p:txBody>
      </p:sp>
      <p:sp>
        <p:nvSpPr>
          <p:cNvPr id="2" name="四角形: 角を丸くする 1">
            <a:extLst>
              <a:ext uri="{FF2B5EF4-FFF2-40B4-BE49-F238E27FC236}">
                <a16:creationId xmlns:a16="http://schemas.microsoft.com/office/drawing/2014/main" id="{2DC6898A-0B20-8DB6-0EB0-E9C5C8A04E2F}"/>
              </a:ext>
            </a:extLst>
          </p:cNvPr>
          <p:cNvSpPr/>
          <p:nvPr/>
        </p:nvSpPr>
        <p:spPr>
          <a:xfrm>
            <a:off x="1277344" y="2782730"/>
            <a:ext cx="7602887" cy="1277476"/>
          </a:xfrm>
          <a:prstGeom prst="roundRect">
            <a:avLst/>
          </a:prstGeom>
          <a:noFill/>
          <a:ln w="571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108000" tIns="36000" rIns="108000" bIns="36000" anchor="t" anchorCtr="1"/>
          <a:lstStyle/>
          <a:p>
            <a:pPr eaLnBrk="1" hangingPunct="1"/>
            <a:r>
              <a:rPr lang="ja-JP" altLang="en-US" sz="3600" dirty="0">
                <a:solidFill>
                  <a:schemeClr val="tx1"/>
                </a:solidFill>
                <a:latin typeface="ＭＳ Ｐゴシック" panose="020B0600070205080204" pitchFamily="34" charset="-128"/>
                <a:ea typeface="ＭＳ Ｐゴシック" panose="020B0600070205080204" pitchFamily="34" charset="-128"/>
              </a:rPr>
              <a:t>あくまでも「日清両属」を保てるよう、明治政府に訴える</a:t>
            </a:r>
            <a:endParaRPr lang="ja-JP" altLang="en-US" sz="2000" dirty="0">
              <a:solidFill>
                <a:schemeClr val="tx1"/>
              </a:solidFill>
            </a:endParaRPr>
          </a:p>
        </p:txBody>
      </p:sp>
      <p:sp>
        <p:nvSpPr>
          <p:cNvPr id="4" name="四角形: 角を丸くする 3">
            <a:extLst>
              <a:ext uri="{FF2B5EF4-FFF2-40B4-BE49-F238E27FC236}">
                <a16:creationId xmlns:a16="http://schemas.microsoft.com/office/drawing/2014/main" id="{3F8D7670-4A68-DE91-93F1-9899A3F84010}"/>
              </a:ext>
            </a:extLst>
          </p:cNvPr>
          <p:cNvSpPr/>
          <p:nvPr/>
        </p:nvSpPr>
        <p:spPr>
          <a:xfrm>
            <a:off x="1277345" y="1333746"/>
            <a:ext cx="7602886" cy="1265096"/>
          </a:xfrm>
          <a:prstGeom prst="roundRect">
            <a:avLst/>
          </a:prstGeom>
          <a:noFill/>
          <a:ln w="57150">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lIns="108000" tIns="36000" rIns="108000" bIns="36000" anchorCtr="1"/>
          <a:lstStyle/>
          <a:p>
            <a:pPr>
              <a:defRPr/>
            </a:pPr>
            <a:r>
              <a:rPr lang="ja-JP" altLang="en-US" sz="3600" dirty="0">
                <a:solidFill>
                  <a:schemeClr val="tx1"/>
                </a:solidFill>
                <a:latin typeface="ＭＳ Ｐゴシック" panose="020B0600070205080204" pitchFamily="34" charset="-128"/>
                <a:ea typeface="ＭＳ Ｐゴシック" panose="020B0600070205080204" pitchFamily="34" charset="-128"/>
              </a:rPr>
              <a:t>明治政府の説得に応じ、清との関係を断ちつつ王国を存続</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437830" y="237972"/>
            <a:ext cx="6367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None/>
            </a:pPr>
            <a:r>
              <a:rPr lang="ja-JP" altLang="en-US" sz="4800" dirty="0">
                <a:latin typeface="ＭＳ Ｐゴシック" panose="020B0600070205080204" pitchFamily="34" charset="-128"/>
                <a:ea typeface="ＭＳ Ｐゴシック" panose="020B0600070205080204" pitchFamily="34" charset="-128"/>
              </a:rPr>
              <a:t>琉球の４つの選択肢</a:t>
            </a:r>
            <a:endParaRPr lang="ja-JP" altLang="en-US" sz="3200" dirty="0"/>
          </a:p>
        </p:txBody>
      </p:sp>
      <p:sp>
        <p:nvSpPr>
          <p:cNvPr id="5" name="角丸四角形 4"/>
          <p:cNvSpPr/>
          <p:nvPr/>
        </p:nvSpPr>
        <p:spPr>
          <a:xfrm>
            <a:off x="261983" y="1572064"/>
            <a:ext cx="839514" cy="7884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6000" dirty="0"/>
              <a:t>1</a:t>
            </a:r>
            <a:endParaRPr kumimoji="1" lang="ja-JP" altLang="en-US" sz="6000" dirty="0"/>
          </a:p>
        </p:txBody>
      </p:sp>
      <p:sp>
        <p:nvSpPr>
          <p:cNvPr id="13" name="角丸四角形 12"/>
          <p:cNvSpPr/>
          <p:nvPr/>
        </p:nvSpPr>
        <p:spPr>
          <a:xfrm>
            <a:off x="261983" y="3050534"/>
            <a:ext cx="839514" cy="7884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6000" dirty="0"/>
              <a:t>2</a:t>
            </a:r>
            <a:endParaRPr kumimoji="1" lang="ja-JP" altLang="en-US" sz="6000" dirty="0"/>
          </a:p>
        </p:txBody>
      </p:sp>
      <p:sp>
        <p:nvSpPr>
          <p:cNvPr id="16" name="角丸四角形 15"/>
          <p:cNvSpPr/>
          <p:nvPr/>
        </p:nvSpPr>
        <p:spPr>
          <a:xfrm>
            <a:off x="261983" y="4467429"/>
            <a:ext cx="839514" cy="7884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6000" dirty="0"/>
              <a:t>3</a:t>
            </a:r>
            <a:endParaRPr kumimoji="1" lang="ja-JP" altLang="en-US" sz="6000" dirty="0"/>
          </a:p>
        </p:txBody>
      </p:sp>
      <p:sp>
        <p:nvSpPr>
          <p:cNvPr id="17" name="角丸四角形 16"/>
          <p:cNvSpPr/>
          <p:nvPr/>
        </p:nvSpPr>
        <p:spPr>
          <a:xfrm>
            <a:off x="261983" y="5720955"/>
            <a:ext cx="839514" cy="7884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6000" dirty="0"/>
              <a:t>4</a:t>
            </a:r>
            <a:endParaRPr kumimoji="1" lang="ja-JP" altLang="en-US" sz="6000" dirty="0"/>
          </a:p>
        </p:txBody>
      </p:sp>
      <p:sp>
        <p:nvSpPr>
          <p:cNvPr id="19" name="四角形: 角を丸くする 1">
            <a:extLst>
              <a:ext uri="{FF2B5EF4-FFF2-40B4-BE49-F238E27FC236}">
                <a16:creationId xmlns:a16="http://schemas.microsoft.com/office/drawing/2014/main" id="{2DC6898A-0B20-8DB6-0EB0-E9C5C8A04E2F}"/>
              </a:ext>
            </a:extLst>
          </p:cNvPr>
          <p:cNvSpPr/>
          <p:nvPr/>
        </p:nvSpPr>
        <p:spPr>
          <a:xfrm>
            <a:off x="1277343" y="5773967"/>
            <a:ext cx="7602887" cy="735447"/>
          </a:xfrm>
          <a:prstGeom prst="roundRect">
            <a:avLst/>
          </a:prstGeom>
          <a:noFill/>
          <a:ln w="571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t" anchorCtr="1"/>
          <a:lstStyle/>
          <a:p>
            <a:pPr eaLnBrk="1" hangingPunct="1"/>
            <a:r>
              <a:rPr lang="ja-JP" altLang="en-US" sz="3600" dirty="0">
                <a:solidFill>
                  <a:schemeClr val="tx1"/>
                </a:solidFill>
                <a:latin typeface="ＭＳ Ｐゴシック" panose="020B0600070205080204" pitchFamily="34" charset="-128"/>
                <a:ea typeface="ＭＳ Ｐゴシック" panose="020B0600070205080204" pitchFamily="34" charset="-128"/>
              </a:rPr>
              <a:t>欧米諸国に訴える</a:t>
            </a:r>
            <a:endParaRPr kumimoji="1" lang="ja-JP" altLang="en-US" sz="36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405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80551" y="156329"/>
            <a:ext cx="8615361" cy="3540068"/>
          </a:xfrm>
          <a:prstGeom prst="rect">
            <a:avLst/>
          </a:prstGeom>
        </p:spPr>
      </p:pic>
      <p:sp>
        <p:nvSpPr>
          <p:cNvPr id="11"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447090" y="372409"/>
            <a:ext cx="835732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問３</a:t>
            </a:r>
            <a:r>
              <a:rPr lang="en-US" altLang="ja-JP" sz="3200" dirty="0">
                <a:latin typeface="ＭＳ Ｐゴシック" panose="020B0600070205080204" pitchFamily="34" charset="-128"/>
                <a:ea typeface="ＭＳ Ｐゴシック" panose="020B0600070205080204" pitchFamily="34" charset="-128"/>
              </a:rPr>
              <a:t>【</a:t>
            </a:r>
            <a:r>
              <a:rPr lang="ja-JP" altLang="en-US" sz="3200" dirty="0">
                <a:latin typeface="ＭＳ Ｐゴシック" panose="020B0600070205080204" pitchFamily="34" charset="-128"/>
                <a:ea typeface="ＭＳ Ｐゴシック" panose="020B0600070205080204" pitchFamily="34" charset="-128"/>
              </a:rPr>
              <a:t>個人</a:t>
            </a:r>
            <a:r>
              <a:rPr lang="en-US" altLang="ja-JP" sz="3200" dirty="0">
                <a:latin typeface="ＭＳ Ｐゴシック" panose="020B0600070205080204" pitchFamily="34" charset="-128"/>
                <a:ea typeface="ＭＳ Ｐゴシック" panose="020B0600070205080204" pitchFamily="34" charset="-128"/>
              </a:rPr>
              <a:t>】</a:t>
            </a: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琉球が考えた４つの対応策のうち、あなたがもし当時の琉球王国の高官だったら、どれを選びますか。一つ選び、選んだ理由も書きましょう。</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　ワークシート：</a:t>
            </a: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「私は（　）の選択肢を選びました。なぜなら</a:t>
            </a:r>
            <a:r>
              <a:rPr lang="en-US" altLang="ja-JP" sz="3200" dirty="0">
                <a:latin typeface="ＭＳ Ｐゴシック" panose="020B0600070205080204" pitchFamily="34" charset="-128"/>
                <a:ea typeface="ＭＳ Ｐゴシック" panose="020B0600070205080204" pitchFamily="34" charset="-128"/>
              </a:rPr>
              <a:t>…</a:t>
            </a:r>
            <a:r>
              <a:rPr lang="ja-JP" altLang="en-US" sz="3200" dirty="0">
                <a:latin typeface="ＭＳ Ｐゴシック" panose="020B0600070205080204" pitchFamily="34" charset="-128"/>
                <a:ea typeface="ＭＳ Ｐゴシック" panose="020B0600070205080204" pitchFamily="34" charset="-128"/>
              </a:rPr>
              <a:t>」</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endParaRPr lang="ja-JP" altLang="en-US" sz="1800" dirty="0"/>
          </a:p>
        </p:txBody>
      </p:sp>
      <p:sp>
        <p:nvSpPr>
          <p:cNvPr id="15" name="四角形: 角を丸くする 1">
            <a:extLst>
              <a:ext uri="{FF2B5EF4-FFF2-40B4-BE49-F238E27FC236}">
                <a16:creationId xmlns:a16="http://schemas.microsoft.com/office/drawing/2014/main" id="{2DC6898A-0B20-8DB6-0EB0-E9C5C8A04E2F}"/>
              </a:ext>
            </a:extLst>
          </p:cNvPr>
          <p:cNvSpPr/>
          <p:nvPr/>
        </p:nvSpPr>
        <p:spPr>
          <a:xfrm>
            <a:off x="177252" y="4001521"/>
            <a:ext cx="8615362" cy="2484070"/>
          </a:xfrm>
          <a:prstGeom prst="roundRect">
            <a:avLst/>
          </a:prstGeom>
          <a:solidFill>
            <a:schemeClr val="accent4">
              <a:lumMod val="20000"/>
              <a:lumOff val="80000"/>
            </a:schemeClr>
          </a:solid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t" anchorCtr="1"/>
          <a:lstStyle/>
          <a:p>
            <a:pPr algn="ctr">
              <a:defRPr/>
            </a:pPr>
            <a:endParaRPr lang="ja-JP" altLang="en-US" sz="5400" b="1" dirty="0">
              <a:solidFill>
                <a:schemeClr val="accent4">
                  <a:lumMod val="60000"/>
                  <a:lumOff val="40000"/>
                </a:schemeClr>
              </a:solidFill>
              <a:latin typeface="ＭＳ Ｐゴシック" panose="020B0600070205080204" pitchFamily="50" charset="-128"/>
              <a:ea typeface="ＭＳ Ｐゴシック" panose="020B0600070205080204" pitchFamily="50" charset="-128"/>
            </a:endParaRPr>
          </a:p>
        </p:txBody>
      </p:sp>
      <p:sp>
        <p:nvSpPr>
          <p:cNvPr id="14"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447090" y="4146489"/>
            <a:ext cx="8075685"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問４</a:t>
            </a:r>
            <a:r>
              <a:rPr lang="en-US" altLang="ja-JP" sz="3200" dirty="0">
                <a:latin typeface="ＭＳ Ｐゴシック" panose="020B0600070205080204" pitchFamily="34" charset="-128"/>
                <a:ea typeface="ＭＳ Ｐゴシック" panose="020B0600070205080204" pitchFamily="34" charset="-128"/>
              </a:rPr>
              <a:t>【</a:t>
            </a:r>
            <a:r>
              <a:rPr lang="ja-JP" altLang="en-US" sz="3200" dirty="0">
                <a:latin typeface="ＭＳ Ｐゴシック" panose="020B0600070205080204" pitchFamily="34" charset="-128"/>
                <a:ea typeface="ＭＳ Ｐゴシック" panose="020B0600070205080204" pitchFamily="34" charset="-128"/>
              </a:rPr>
              <a:t>グループ</a:t>
            </a:r>
            <a:r>
              <a:rPr lang="en-US" altLang="ja-JP" sz="3200" dirty="0">
                <a:latin typeface="ＭＳ Ｐゴシック" panose="020B0600070205080204" pitchFamily="34" charset="-128"/>
                <a:ea typeface="ＭＳ Ｐゴシック" panose="020B0600070205080204" pitchFamily="34" charset="-128"/>
              </a:rPr>
              <a:t>】</a:t>
            </a: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お互いで自分の考えを発表しあいましょう。グループメンバーの意見を聞いて、自分の考えも改めて考えてみましょう。</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endParaRPr lang="ja-JP" altLang="en-US" sz="1800" dirty="0"/>
          </a:p>
        </p:txBody>
      </p:sp>
    </p:spTree>
    <p:extLst>
      <p:ext uri="{BB962C8B-B14F-4D97-AF65-F5344CB8AC3E}">
        <p14:creationId xmlns:p14="http://schemas.microsoft.com/office/powerpoint/2010/main" val="328589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E0EBEFA6-A56B-4819-E56A-0EFE4B779CB3}"/>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3139" y="2362218"/>
            <a:ext cx="687459" cy="1420115"/>
          </a:xfrm>
          <a:prstGeom prst="rect">
            <a:avLst/>
          </a:prstGeom>
        </p:spPr>
      </p:pic>
      <p:pic>
        <p:nvPicPr>
          <p:cNvPr id="39" name="図 38">
            <a:extLst>
              <a:ext uri="{FF2B5EF4-FFF2-40B4-BE49-F238E27FC236}">
                <a16:creationId xmlns:a16="http://schemas.microsoft.com/office/drawing/2014/main" id="{0DAFA8FA-7C3A-BF31-936D-5EAD88FCCAC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8100" y="2314681"/>
            <a:ext cx="687459" cy="1420115"/>
          </a:xfrm>
          <a:prstGeom prst="rect">
            <a:avLst/>
          </a:prstGeom>
        </p:spPr>
      </p:pic>
      <p:pic>
        <p:nvPicPr>
          <p:cNvPr id="38" name="図 37">
            <a:extLst>
              <a:ext uri="{FF2B5EF4-FFF2-40B4-BE49-F238E27FC236}">
                <a16:creationId xmlns:a16="http://schemas.microsoft.com/office/drawing/2014/main" id="{9A11F23E-1EB7-B949-60CA-8A3D08E6F91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6549" y="2684947"/>
            <a:ext cx="687459" cy="1420115"/>
          </a:xfrm>
          <a:prstGeom prst="rect">
            <a:avLst/>
          </a:prstGeom>
        </p:spPr>
      </p:pic>
      <p:pic>
        <p:nvPicPr>
          <p:cNvPr id="37" name="図 36">
            <a:extLst>
              <a:ext uri="{FF2B5EF4-FFF2-40B4-BE49-F238E27FC236}">
                <a16:creationId xmlns:a16="http://schemas.microsoft.com/office/drawing/2014/main" id="{3B57B4E0-46B9-C760-E603-BE2A82977288}"/>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85222" y="3916389"/>
            <a:ext cx="675565" cy="1417736"/>
          </a:xfrm>
          <a:prstGeom prst="rect">
            <a:avLst/>
          </a:prstGeom>
        </p:spPr>
      </p:pic>
      <p:sp>
        <p:nvSpPr>
          <p:cNvPr id="14" name="タイトル 1">
            <a:extLst>
              <a:ext uri="{FF2B5EF4-FFF2-40B4-BE49-F238E27FC236}">
                <a16:creationId xmlns:a16="http://schemas.microsoft.com/office/drawing/2014/main" id="{6D3FF933-239B-C286-9F1D-B17961492360}"/>
              </a:ext>
            </a:extLst>
          </p:cNvPr>
          <p:cNvSpPr txBox="1">
            <a:spLocks noChangeArrowheads="1"/>
          </p:cNvSpPr>
          <p:nvPr/>
        </p:nvSpPr>
        <p:spPr bwMode="auto">
          <a:xfrm>
            <a:off x="169151" y="22822"/>
            <a:ext cx="6925791"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34" charset="-128"/>
                <a:ea typeface="ＭＳ Ｐゴシック" panose="020B0600070205080204" pitchFamily="34" charset="-128"/>
                <a:cs typeface="+mj-cs"/>
              </a:rPr>
              <a:t>琉球の考えは・・</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34" charset="-128"/>
              <a:ea typeface="ＭＳ Ｐゴシック" panose="020B0600070205080204" pitchFamily="34" charset="-128"/>
              <a:cs typeface="+mj-cs"/>
            </a:endParaRPr>
          </a:p>
        </p:txBody>
      </p:sp>
      <p:pic>
        <p:nvPicPr>
          <p:cNvPr id="25" name="図 24">
            <a:extLst>
              <a:ext uri="{FF2B5EF4-FFF2-40B4-BE49-F238E27FC236}">
                <a16:creationId xmlns:a16="http://schemas.microsoft.com/office/drawing/2014/main" id="{423F5527-4ADD-AB43-9F60-651BEA74D62B}"/>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3722" y="2359875"/>
            <a:ext cx="611339" cy="1363025"/>
          </a:xfrm>
          <a:prstGeom prst="rect">
            <a:avLst/>
          </a:prstGeom>
        </p:spPr>
      </p:pic>
      <p:pic>
        <p:nvPicPr>
          <p:cNvPr id="26" name="図 25">
            <a:extLst>
              <a:ext uri="{FF2B5EF4-FFF2-40B4-BE49-F238E27FC236}">
                <a16:creationId xmlns:a16="http://schemas.microsoft.com/office/drawing/2014/main" id="{ECFF1FAA-3349-193E-1041-D1F48FB4E2B3}"/>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8550" y="2728362"/>
            <a:ext cx="611339" cy="1363025"/>
          </a:xfrm>
          <a:prstGeom prst="rect">
            <a:avLst/>
          </a:prstGeom>
        </p:spPr>
      </p:pic>
      <p:pic>
        <p:nvPicPr>
          <p:cNvPr id="28" name="図 27">
            <a:extLst>
              <a:ext uri="{FF2B5EF4-FFF2-40B4-BE49-F238E27FC236}">
                <a16:creationId xmlns:a16="http://schemas.microsoft.com/office/drawing/2014/main" id="{CB4E997D-6BD1-C5CE-D926-BCCDF2E146B2}"/>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3688" y="2391760"/>
            <a:ext cx="611339" cy="1363025"/>
          </a:xfrm>
          <a:prstGeom prst="rect">
            <a:avLst/>
          </a:prstGeom>
        </p:spPr>
      </p:pic>
      <p:pic>
        <p:nvPicPr>
          <p:cNvPr id="29" name="図 28">
            <a:extLst>
              <a:ext uri="{FF2B5EF4-FFF2-40B4-BE49-F238E27FC236}">
                <a16:creationId xmlns:a16="http://schemas.microsoft.com/office/drawing/2014/main" id="{A6933CFB-1941-AC20-5F8E-620C6FBE4952}"/>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2070" y="3965089"/>
            <a:ext cx="611339" cy="1363025"/>
          </a:xfrm>
          <a:prstGeom prst="rect">
            <a:avLst/>
          </a:prstGeom>
        </p:spPr>
      </p:pic>
      <p:sp>
        <p:nvSpPr>
          <p:cNvPr id="31" name="吹き出し: 四角形 30">
            <a:extLst>
              <a:ext uri="{FF2B5EF4-FFF2-40B4-BE49-F238E27FC236}">
                <a16:creationId xmlns:a16="http://schemas.microsoft.com/office/drawing/2014/main" id="{999D2440-5D52-C650-A656-AD0076822E2F}"/>
              </a:ext>
            </a:extLst>
          </p:cNvPr>
          <p:cNvSpPr/>
          <p:nvPr/>
        </p:nvSpPr>
        <p:spPr>
          <a:xfrm>
            <a:off x="1658520" y="650786"/>
            <a:ext cx="5520203" cy="761126"/>
          </a:xfrm>
          <a:prstGeom prst="wedgeRectCallout">
            <a:avLst>
              <a:gd name="adj1" fmla="val -1318"/>
              <a:gd name="adj2" fmla="val 42700"/>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琉球王国を存続したい！！</a:t>
            </a:r>
          </a:p>
        </p:txBody>
      </p:sp>
      <p:pic>
        <p:nvPicPr>
          <p:cNvPr id="41" name="図 40">
            <a:extLst>
              <a:ext uri="{FF2B5EF4-FFF2-40B4-BE49-F238E27FC236}">
                <a16:creationId xmlns:a16="http://schemas.microsoft.com/office/drawing/2014/main" id="{81DE4F71-F443-DC3B-6E36-E7F588844D10}"/>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7114" y="3311706"/>
            <a:ext cx="675565" cy="1417736"/>
          </a:xfrm>
          <a:prstGeom prst="rect">
            <a:avLst/>
          </a:prstGeom>
        </p:spPr>
      </p:pic>
      <p:pic>
        <p:nvPicPr>
          <p:cNvPr id="30" name="図 29">
            <a:extLst>
              <a:ext uri="{FF2B5EF4-FFF2-40B4-BE49-F238E27FC236}">
                <a16:creationId xmlns:a16="http://schemas.microsoft.com/office/drawing/2014/main" id="{DE8A6AE2-374D-3DBE-57E0-3BEB3E79AF26}"/>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2105" y="3366417"/>
            <a:ext cx="611339" cy="1363025"/>
          </a:xfrm>
          <a:prstGeom prst="rect">
            <a:avLst/>
          </a:prstGeom>
        </p:spPr>
      </p:pic>
      <p:pic>
        <p:nvPicPr>
          <p:cNvPr id="35" name="図 34">
            <a:extLst>
              <a:ext uri="{FF2B5EF4-FFF2-40B4-BE49-F238E27FC236}">
                <a16:creationId xmlns:a16="http://schemas.microsoft.com/office/drawing/2014/main" id="{5675D936-7642-FC19-F831-A6BAADA522A9}"/>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7306" y="3775796"/>
            <a:ext cx="687459" cy="1420115"/>
          </a:xfrm>
          <a:prstGeom prst="rect">
            <a:avLst/>
          </a:prstGeom>
        </p:spPr>
      </p:pic>
      <p:pic>
        <p:nvPicPr>
          <p:cNvPr id="27" name="図 26">
            <a:extLst>
              <a:ext uri="{FF2B5EF4-FFF2-40B4-BE49-F238E27FC236}">
                <a16:creationId xmlns:a16="http://schemas.microsoft.com/office/drawing/2014/main" id="{A9E520AD-FE4B-3CDE-6172-23735D542404}"/>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8073" y="3827134"/>
            <a:ext cx="611339" cy="1363025"/>
          </a:xfrm>
          <a:prstGeom prst="rect">
            <a:avLst/>
          </a:prstGeom>
        </p:spPr>
      </p:pic>
      <p:sp>
        <p:nvSpPr>
          <p:cNvPr id="43" name="テキスト ボックス 42">
            <a:extLst>
              <a:ext uri="{FF2B5EF4-FFF2-40B4-BE49-F238E27FC236}">
                <a16:creationId xmlns:a16="http://schemas.microsoft.com/office/drawing/2014/main" id="{ED4C1E9D-CA74-085F-AA42-EB259A6A8161}"/>
              </a:ext>
            </a:extLst>
          </p:cNvPr>
          <p:cNvSpPr txBox="1"/>
          <p:nvPr/>
        </p:nvSpPr>
        <p:spPr>
          <a:xfrm>
            <a:off x="232275" y="4237682"/>
            <a:ext cx="2672548" cy="58477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その手段は？</a:t>
            </a:r>
          </a:p>
        </p:txBody>
      </p:sp>
      <p:sp>
        <p:nvSpPr>
          <p:cNvPr id="44" name="吹き出し: 角を丸めた四角形 43">
            <a:extLst>
              <a:ext uri="{FF2B5EF4-FFF2-40B4-BE49-F238E27FC236}">
                <a16:creationId xmlns:a16="http://schemas.microsoft.com/office/drawing/2014/main" id="{A3C0AAA0-F712-187F-6C8B-AE63F53074D9}"/>
              </a:ext>
            </a:extLst>
          </p:cNvPr>
          <p:cNvSpPr/>
          <p:nvPr/>
        </p:nvSpPr>
        <p:spPr>
          <a:xfrm>
            <a:off x="201854" y="5058570"/>
            <a:ext cx="3650776" cy="1601338"/>
          </a:xfrm>
          <a:prstGeom prst="wedgeRoundRectCallout">
            <a:avLst>
              <a:gd name="adj1" fmla="val 28139"/>
              <a:gd name="adj2" fmla="val -7301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ＭＳ Ｐゴシック" panose="020B0600070205080204" pitchFamily="34" charset="-128"/>
                <a:ea typeface="ＭＳ Ｐゴシック" panose="020B0600070205080204" pitchFamily="34" charset="-128"/>
                <a:cs typeface="+mn-cs"/>
              </a:rPr>
              <a:t>あくまでも「日清両属」を保てるよう、明治政府に訴える！②</a:t>
            </a:r>
            <a:endParaRPr kumimoji="1" lang="ja-JP" altLang="en-US" sz="2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吹き出し: 角を丸めた四角形 44">
            <a:extLst>
              <a:ext uri="{FF2B5EF4-FFF2-40B4-BE49-F238E27FC236}">
                <a16:creationId xmlns:a16="http://schemas.microsoft.com/office/drawing/2014/main" id="{B44BEA8E-4485-4A83-E9FA-88A178DA7F15}"/>
              </a:ext>
            </a:extLst>
          </p:cNvPr>
          <p:cNvSpPr/>
          <p:nvPr/>
        </p:nvSpPr>
        <p:spPr>
          <a:xfrm>
            <a:off x="5125293" y="4946869"/>
            <a:ext cx="3727459" cy="1601338"/>
          </a:xfrm>
          <a:prstGeom prst="wedgeRoundRectCallout">
            <a:avLst>
              <a:gd name="adj1" fmla="val -33356"/>
              <a:gd name="adj2" fmla="val -7727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ＭＳ Ｐゴシック" panose="020B0600070205080204" pitchFamily="34" charset="-128"/>
                <a:ea typeface="ＭＳ Ｐゴシック" panose="020B0600070205080204" pitchFamily="34" charset="-128"/>
                <a:cs typeface="+mn-cs"/>
              </a:rPr>
              <a:t>明治政府の説得に応じ、清との関係を断って王国を存続する①</a:t>
            </a:r>
            <a:endParaRPr kumimoji="0"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吹き出し: 角を丸めた四角形 45">
            <a:extLst>
              <a:ext uri="{FF2B5EF4-FFF2-40B4-BE49-F238E27FC236}">
                <a16:creationId xmlns:a16="http://schemas.microsoft.com/office/drawing/2014/main" id="{F222DA10-0CBF-26A8-7194-0772B1744099}"/>
              </a:ext>
            </a:extLst>
          </p:cNvPr>
          <p:cNvSpPr/>
          <p:nvPr/>
        </p:nvSpPr>
        <p:spPr>
          <a:xfrm>
            <a:off x="5130672" y="4940136"/>
            <a:ext cx="3650776" cy="1601338"/>
          </a:xfrm>
          <a:prstGeom prst="wedgeRoundRectCallout">
            <a:avLst>
              <a:gd name="adj1" fmla="val -56304"/>
              <a:gd name="adj2" fmla="val -7994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いやいや、そうしてしまうとそのまま国が無くなるぞ！</a:t>
            </a:r>
          </a:p>
        </p:txBody>
      </p:sp>
      <p:sp>
        <p:nvSpPr>
          <p:cNvPr id="47" name="吹き出し: 四角形 46">
            <a:extLst>
              <a:ext uri="{FF2B5EF4-FFF2-40B4-BE49-F238E27FC236}">
                <a16:creationId xmlns:a16="http://schemas.microsoft.com/office/drawing/2014/main" id="{62A5DD55-690D-AE95-7D54-A9312A884FAA}"/>
              </a:ext>
            </a:extLst>
          </p:cNvPr>
          <p:cNvSpPr/>
          <p:nvPr/>
        </p:nvSpPr>
        <p:spPr>
          <a:xfrm>
            <a:off x="1104944" y="1529886"/>
            <a:ext cx="6627353" cy="713324"/>
          </a:xfrm>
          <a:prstGeom prst="wedgeRectCallout">
            <a:avLst>
              <a:gd name="adj1" fmla="val -16920"/>
              <a:gd name="adj2" fmla="val -1643"/>
            </a:avLst>
          </a:prstGeom>
          <a:solidFill>
            <a:srgbClr val="FFFF00"/>
          </a:solidFill>
          <a:ln w="3810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あくまでも「日清両属」！！</a:t>
            </a:r>
          </a:p>
        </p:txBody>
      </p:sp>
      <p:sp>
        <p:nvSpPr>
          <p:cNvPr id="2" name="吹き出し: 四角形 1">
            <a:extLst>
              <a:ext uri="{FF2B5EF4-FFF2-40B4-BE49-F238E27FC236}">
                <a16:creationId xmlns:a16="http://schemas.microsoft.com/office/drawing/2014/main" id="{39090BE0-0CD1-577C-7910-77469DFCFFCA}"/>
              </a:ext>
            </a:extLst>
          </p:cNvPr>
          <p:cNvSpPr/>
          <p:nvPr/>
        </p:nvSpPr>
        <p:spPr>
          <a:xfrm>
            <a:off x="253620" y="5033922"/>
            <a:ext cx="4061717" cy="1564685"/>
          </a:xfrm>
          <a:prstGeom prst="wedgeRectCallout">
            <a:avLst>
              <a:gd name="adj1" fmla="val 30060"/>
              <a:gd name="adj2" fmla="val -73491"/>
            </a:avLst>
          </a:prstGeom>
          <a:solidFill>
            <a:srgbClr val="FFFF00"/>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3600" b="0" i="0" u="none" strike="noStrike" kern="1200" cap="none" spc="0" normalizeH="0" baseline="0" noProof="0" dirty="0">
                <a:ln>
                  <a:noFill/>
                </a:ln>
                <a:solidFill>
                  <a:srgbClr val="FF0000"/>
                </a:solidFill>
                <a:effectLst/>
                <a:uLnTx/>
                <a:uFillTx/>
                <a:latin typeface="ＭＳ Ｐゴシック" panose="020B0600070205080204" pitchFamily="34" charset="-128"/>
                <a:ea typeface="ＭＳ Ｐゴシック" panose="020B0600070205080204" pitchFamily="34" charset="-128"/>
                <a:cs typeface="+mn-cs"/>
              </a:rPr>
              <a:t>清に助けを求めよう</a:t>
            </a:r>
            <a:endParaRPr kumimoji="0" lang="en-US" altLang="ja-JP" sz="3600" b="0" i="0" u="none" strike="noStrike" kern="1200" cap="none" spc="0" normalizeH="0" baseline="0" noProof="0" dirty="0">
              <a:ln>
                <a:noFill/>
              </a:ln>
              <a:solidFill>
                <a:srgbClr val="FF0000"/>
              </a:solidFill>
              <a:effectLst/>
              <a:uLnTx/>
              <a:uFillTx/>
              <a:latin typeface="ＭＳ Ｐゴシック" panose="020B0600070205080204" pitchFamily="34" charset="-128"/>
              <a:ea typeface="ＭＳ Ｐゴシック"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srgbClr val="FF0000"/>
                </a:solidFill>
                <a:effectLst/>
                <a:uLnTx/>
                <a:uFillTx/>
                <a:latin typeface="ＭＳ Ｐゴシック" panose="020B0600070205080204" pitchFamily="34" charset="-128"/>
                <a:ea typeface="ＭＳ Ｐゴシック" panose="020B0600070205080204" pitchFamily="34" charset="-128"/>
                <a:cs typeface="+mn-cs"/>
              </a:rPr>
              <a:t>密かに中国へ役人を派遣、救国を訴えた（琉球救国運動）③</a:t>
            </a:r>
            <a:endParaRPr kumimoji="0" lang="ja-JP" altLang="en-US" sz="1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 name="吹き出し: 四角形 2">
            <a:extLst>
              <a:ext uri="{FF2B5EF4-FFF2-40B4-BE49-F238E27FC236}">
                <a16:creationId xmlns:a16="http://schemas.microsoft.com/office/drawing/2014/main" id="{B86E8B4C-1DFC-BD71-CFB7-6483AA7B7480}"/>
              </a:ext>
            </a:extLst>
          </p:cNvPr>
          <p:cNvSpPr/>
          <p:nvPr/>
        </p:nvSpPr>
        <p:spPr>
          <a:xfrm>
            <a:off x="4925201" y="4966914"/>
            <a:ext cx="4061717" cy="1601338"/>
          </a:xfrm>
          <a:prstGeom prst="wedgeRectCallout">
            <a:avLst>
              <a:gd name="adj1" fmla="val -36055"/>
              <a:gd name="adj2" fmla="val -77322"/>
            </a:avLst>
          </a:prstGeom>
          <a:solidFill>
            <a:srgbClr val="FFFF00"/>
          </a:solidFill>
          <a:ln w="38100">
            <a:solidFill>
              <a:srgbClr val="FFC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3600" b="0" i="0" u="none" strike="noStrike" kern="1200" cap="none" spc="0" normalizeH="0" baseline="0" noProof="0" dirty="0">
                <a:ln>
                  <a:noFill/>
                </a:ln>
                <a:solidFill>
                  <a:srgbClr val="FF0000"/>
                </a:solidFill>
                <a:effectLst/>
                <a:uLnTx/>
                <a:uFillTx/>
                <a:latin typeface="ＭＳ Ｐゴシック" panose="020B0600070205080204" pitchFamily="34" charset="-128"/>
                <a:ea typeface="ＭＳ Ｐゴシック" panose="020B0600070205080204" pitchFamily="34" charset="-128"/>
                <a:cs typeface="+mn-cs"/>
              </a:rPr>
              <a:t>欧米諸国に訴えよう</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FF0000"/>
                </a:solidFill>
                <a:effectLst/>
                <a:uLnTx/>
                <a:uFillTx/>
                <a:latin typeface="ＭＳ Ｐゴシック" panose="020B0600070205080204" pitchFamily="34" charset="-128"/>
                <a:ea typeface="ＭＳ Ｐゴシック" panose="020B0600070205080204" pitchFamily="34" charset="-128"/>
                <a:cs typeface="+mn-cs"/>
              </a:rPr>
              <a:t>駐日大使を通じて欧米諸国に訴えた④</a:t>
            </a:r>
          </a:p>
        </p:txBody>
      </p:sp>
    </p:spTree>
    <p:extLst>
      <p:ext uri="{BB962C8B-B14F-4D97-AF65-F5344CB8AC3E}">
        <p14:creationId xmlns:p14="http://schemas.microsoft.com/office/powerpoint/2010/main" val="15795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5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50"/>
                                        <p:tgtEl>
                                          <p:spTgt spid="44"/>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25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25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250"/>
                                        <p:tgtEl>
                                          <p:spTgt spid="39"/>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25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25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5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25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0-#ppt_w/2"/>
                                          </p:val>
                                        </p:tav>
                                        <p:tav tm="100000">
                                          <p:val>
                                            <p:strVal val="#ppt_x"/>
                                          </p:val>
                                        </p:tav>
                                      </p:tavLst>
                                    </p:anim>
                                    <p:anim calcmode="lin" valueType="num">
                                      <p:cBhvr additive="base">
                                        <p:cTn id="46" dur="500" fill="hold"/>
                                        <p:tgtEl>
                                          <p:spTgt spid="46"/>
                                        </p:tgtEl>
                                        <p:attrNameLst>
                                          <p:attrName>ppt_y</p:attrName>
                                        </p:attrNameLst>
                                      </p:cBhvr>
                                      <p:tavLst>
                                        <p:tav tm="0">
                                          <p:val>
                                            <p:strVal val="#ppt_y"/>
                                          </p:val>
                                        </p:tav>
                                        <p:tav tm="100000">
                                          <p:val>
                                            <p:strVal val="#ppt_y"/>
                                          </p:val>
                                        </p:tav>
                                      </p:tavLst>
                                    </p:anim>
                                  </p:childTnLst>
                                </p:cTn>
                              </p:par>
                              <p:par>
                                <p:cTn id="47" presetID="26" presetClass="exit" presetSubtype="0" fill="hold" grpId="1" nodeType="withEffect">
                                  <p:stCondLst>
                                    <p:cond delay="0"/>
                                  </p:stCondLst>
                                  <p:childTnLst>
                                    <p:animEffect transition="out" filter="wipe(down)">
                                      <p:cBhvr>
                                        <p:cTn id="48" dur="180" accel="50000">
                                          <p:stCondLst>
                                            <p:cond delay="1820"/>
                                          </p:stCondLst>
                                        </p:cTn>
                                        <p:tgtEl>
                                          <p:spTgt spid="45"/>
                                        </p:tgtEl>
                                      </p:cBhvr>
                                    </p:animEffect>
                                    <p:anim calcmode="lin" valueType="num">
                                      <p:cBhvr>
                                        <p:cTn id="49" dur="1822" tmFilter="0,0; 0.14,0.31; 0.43,0.73; 0.71,0.91; 1.0,1.0">
                                          <p:stCondLst>
                                            <p:cond delay="0"/>
                                          </p:stCondLst>
                                        </p:cTn>
                                        <p:tgtEl>
                                          <p:spTgt spid="45"/>
                                        </p:tgtEl>
                                        <p:attrNameLst>
                                          <p:attrName>ppt_x</p:attrName>
                                        </p:attrNameLst>
                                      </p:cBhvr>
                                      <p:tavLst>
                                        <p:tav tm="0">
                                          <p:val>
                                            <p:strVal val="ppt_x"/>
                                          </p:val>
                                        </p:tav>
                                        <p:tav tm="100000">
                                          <p:val>
                                            <p:strVal val="#ppt_x+0.25"/>
                                          </p:val>
                                        </p:tav>
                                      </p:tavLst>
                                    </p:anim>
                                    <p:anim calcmode="lin" valueType="num">
                                      <p:cBhvr>
                                        <p:cTn id="50" dur="178">
                                          <p:stCondLst>
                                            <p:cond delay="1822"/>
                                          </p:stCondLst>
                                        </p:cTn>
                                        <p:tgtEl>
                                          <p:spTgt spid="45"/>
                                        </p:tgtEl>
                                        <p:attrNameLst>
                                          <p:attrName>ppt_x</p:attrName>
                                        </p:attrNameLst>
                                      </p:cBhvr>
                                      <p:tavLst>
                                        <p:tav tm="0">
                                          <p:val>
                                            <p:strVal val="ppt_x"/>
                                          </p:val>
                                        </p:tav>
                                        <p:tav tm="100000">
                                          <p:val>
                                            <p:strVal val="ppt_x"/>
                                          </p:val>
                                        </p:tav>
                                      </p:tavLst>
                                    </p:anim>
                                    <p:anim calcmode="lin" valueType="num">
                                      <p:cBhvr>
                                        <p:cTn id="51" dur="664" tmFilter="0.0,0.0;0.25,0.07;0.50,0.2;0.75,0.467;1.0,1.0">
                                          <p:stCondLst>
                                            <p:cond delay="0"/>
                                          </p:stCondLst>
                                        </p:cTn>
                                        <p:tgtEl>
                                          <p:spTgt spid="4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664" tmFilter="0, 0; 0.125,0.2665; 0.25,0.4; 0.375,0.465; 0.5,0.5;  0.625,0.535; 0.75,0.6; 0.875,0.7335; 1,1">
                                          <p:stCondLst>
                                            <p:cond delay="664"/>
                                          </p:stCondLst>
                                        </p:cTn>
                                        <p:tgtEl>
                                          <p:spTgt spid="4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332" tmFilter="0, 0; 0.125,0.2665; 0.25,0.4; 0.375,0.465; 0.5,0.5;  0.625,0.535; 0.75,0.6; 0.875,0.7335; 1,1">
                                          <p:stCondLst>
                                            <p:cond delay="1324"/>
                                          </p:stCondLst>
                                        </p:cTn>
                                        <p:tgtEl>
                                          <p:spTgt spid="4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164" tmFilter="0, 0; 0.125,0.2665; 0.25,0.4; 0.375,0.465; 0.5,0.5;  0.625,0.535; 0.75,0.6; 0.875,0.7335; 1,1">
                                          <p:stCondLst>
                                            <p:cond delay="1656"/>
                                          </p:stCondLst>
                                        </p:cTn>
                                        <p:tgtEl>
                                          <p:spTgt spid="4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180" accel="50000">
                                          <p:stCondLst>
                                            <p:cond delay="1820"/>
                                          </p:stCondLst>
                                        </p:cTn>
                                        <p:tgtEl>
                                          <p:spTgt spid="45"/>
                                        </p:tgtEl>
                                        <p:attrNameLst>
                                          <p:attrName>ppt_y</p:attrName>
                                        </p:attrNameLst>
                                      </p:cBhvr>
                                      <p:tavLst>
                                        <p:tav tm="0">
                                          <p:val>
                                            <p:strVal val="ppt_y"/>
                                          </p:val>
                                        </p:tav>
                                        <p:tav tm="100000">
                                          <p:val>
                                            <p:strVal val="ppt_y+ppt_h"/>
                                          </p:val>
                                        </p:tav>
                                      </p:tavLst>
                                    </p:anim>
                                    <p:animScale>
                                      <p:cBhvr>
                                        <p:cTn id="56" dur="26">
                                          <p:stCondLst>
                                            <p:cond delay="620"/>
                                          </p:stCondLst>
                                        </p:cTn>
                                        <p:tgtEl>
                                          <p:spTgt spid="45"/>
                                        </p:tgtEl>
                                      </p:cBhvr>
                                      <p:to x="100000" y="60000"/>
                                    </p:animScale>
                                    <p:animScale>
                                      <p:cBhvr>
                                        <p:cTn id="57" dur="166" decel="50000">
                                          <p:stCondLst>
                                            <p:cond delay="646"/>
                                          </p:stCondLst>
                                        </p:cTn>
                                        <p:tgtEl>
                                          <p:spTgt spid="45"/>
                                        </p:tgtEl>
                                      </p:cBhvr>
                                      <p:to x="100000" y="100000"/>
                                    </p:animScale>
                                    <p:animScale>
                                      <p:cBhvr>
                                        <p:cTn id="58" dur="26">
                                          <p:stCondLst>
                                            <p:cond delay="1312"/>
                                          </p:stCondLst>
                                        </p:cTn>
                                        <p:tgtEl>
                                          <p:spTgt spid="45"/>
                                        </p:tgtEl>
                                      </p:cBhvr>
                                      <p:to x="100000" y="80000"/>
                                    </p:animScale>
                                    <p:animScale>
                                      <p:cBhvr>
                                        <p:cTn id="59" dur="166" decel="50000">
                                          <p:stCondLst>
                                            <p:cond delay="1338"/>
                                          </p:stCondLst>
                                        </p:cTn>
                                        <p:tgtEl>
                                          <p:spTgt spid="45"/>
                                        </p:tgtEl>
                                      </p:cBhvr>
                                      <p:to x="100000" y="100000"/>
                                    </p:animScale>
                                    <p:animScale>
                                      <p:cBhvr>
                                        <p:cTn id="60" dur="26">
                                          <p:stCondLst>
                                            <p:cond delay="1642"/>
                                          </p:stCondLst>
                                        </p:cTn>
                                        <p:tgtEl>
                                          <p:spTgt spid="45"/>
                                        </p:tgtEl>
                                      </p:cBhvr>
                                      <p:to x="100000" y="90000"/>
                                    </p:animScale>
                                    <p:animScale>
                                      <p:cBhvr>
                                        <p:cTn id="61" dur="166" decel="50000">
                                          <p:stCondLst>
                                            <p:cond delay="1668"/>
                                          </p:stCondLst>
                                        </p:cTn>
                                        <p:tgtEl>
                                          <p:spTgt spid="45"/>
                                        </p:tgtEl>
                                      </p:cBhvr>
                                      <p:to x="100000" y="100000"/>
                                    </p:animScale>
                                    <p:animScale>
                                      <p:cBhvr>
                                        <p:cTn id="62" dur="26">
                                          <p:stCondLst>
                                            <p:cond delay="1808"/>
                                          </p:stCondLst>
                                        </p:cTn>
                                        <p:tgtEl>
                                          <p:spTgt spid="45"/>
                                        </p:tgtEl>
                                      </p:cBhvr>
                                      <p:to x="100000" y="95000"/>
                                    </p:animScale>
                                    <p:animScale>
                                      <p:cBhvr>
                                        <p:cTn id="63" dur="166" decel="50000">
                                          <p:stCondLst>
                                            <p:cond delay="1834"/>
                                          </p:stCondLst>
                                        </p:cTn>
                                        <p:tgtEl>
                                          <p:spTgt spid="45"/>
                                        </p:tgtEl>
                                      </p:cBhvr>
                                      <p:to x="100000" y="100000"/>
                                    </p:animScale>
                                    <p:set>
                                      <p:cBhvr>
                                        <p:cTn id="64" dur="1" fill="hold">
                                          <p:stCondLst>
                                            <p:cond delay="1999"/>
                                          </p:stCondLst>
                                        </p:cTn>
                                        <p:tgtEl>
                                          <p:spTgt spid="4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250"/>
                                        <p:tgtEl>
                                          <p:spTgt spid="47"/>
                                        </p:tgtEl>
                                      </p:cBhvr>
                                    </p:animEffect>
                                  </p:childTnLst>
                                </p:cTn>
                              </p:par>
                              <p:par>
                                <p:cTn id="70" presetID="1" presetClass="exit" presetSubtype="0" fill="hold" grpId="1" nodeType="withEffect">
                                  <p:stCondLst>
                                    <p:cond delay="0"/>
                                  </p:stCondLst>
                                  <p:childTnLst>
                                    <p:set>
                                      <p:cBhvr>
                                        <p:cTn id="71" dur="1" fill="hold">
                                          <p:stCondLst>
                                            <p:cond delay="0"/>
                                          </p:stCondLst>
                                        </p:cTn>
                                        <p:tgtEl>
                                          <p:spTgt spid="4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46"/>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4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250"/>
                                        <p:tgtEl>
                                          <p:spTgt spid="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3" grpId="0"/>
      <p:bldP spid="44" grpId="0" animBg="1"/>
      <p:bldP spid="44" grpId="1" animBg="1"/>
      <p:bldP spid="45" grpId="0" animBg="1"/>
      <p:bldP spid="45" grpId="1" animBg="1"/>
      <p:bldP spid="45" grpId="2" animBg="1"/>
      <p:bldP spid="46" grpId="0" animBg="1"/>
      <p:bldP spid="46" grpId="1" animBg="1"/>
      <p:bldP spid="47"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733BD54-DB3C-13B9-294B-DDBD1BB06C82}"/>
              </a:ext>
            </a:extLst>
          </p:cNvPr>
          <p:cNvSpPr/>
          <p:nvPr/>
        </p:nvSpPr>
        <p:spPr>
          <a:xfrm>
            <a:off x="168421" y="1067871"/>
            <a:ext cx="4515650" cy="5670469"/>
          </a:xfrm>
          <a:prstGeom prst="roundRect">
            <a:avLst>
              <a:gd name="adj" fmla="val 8805"/>
            </a:avLst>
          </a:prstGeom>
          <a:solidFill>
            <a:schemeClr val="accent5">
              <a:lumMod val="20000"/>
              <a:lumOff val="80000"/>
            </a:schemeClr>
          </a:solidFill>
          <a:ln w="571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4800" b="1" dirty="0">
                <a:solidFill>
                  <a:schemeClr val="accent1">
                    <a:lumMod val="75000"/>
                  </a:schemeClr>
                </a:solidFill>
                <a:latin typeface="ＭＳ Ｐゴシック" panose="020B0600070205080204" pitchFamily="50" charset="-128"/>
                <a:ea typeface="ＭＳ Ｐゴシック" panose="020B0600070205080204" pitchFamily="50" charset="-128"/>
              </a:rPr>
              <a:t>日本</a:t>
            </a:r>
          </a:p>
        </p:txBody>
      </p:sp>
      <p:sp>
        <p:nvSpPr>
          <p:cNvPr id="13314" name="タイトル 1">
            <a:extLst>
              <a:ext uri="{FF2B5EF4-FFF2-40B4-BE49-F238E27FC236}">
                <a16:creationId xmlns:a16="http://schemas.microsoft.com/office/drawing/2014/main" id="{9D73A3E5-9532-DAB0-5D4E-DF800F3234B6}"/>
              </a:ext>
            </a:extLst>
          </p:cNvPr>
          <p:cNvSpPr>
            <a:spLocks noGrp="1" noChangeArrowheads="1"/>
          </p:cNvSpPr>
          <p:nvPr>
            <p:ph type="title"/>
          </p:nvPr>
        </p:nvSpPr>
        <p:spPr>
          <a:xfrm>
            <a:off x="168420" y="177022"/>
            <a:ext cx="6085522" cy="814387"/>
          </a:xfrm>
        </p:spPr>
        <p:txBody>
          <a:bodyPr/>
          <a:lstStyle/>
          <a:p>
            <a:pPr eaLnBrk="1" hangingPunct="1"/>
            <a:r>
              <a:rPr lang="ja-JP" altLang="en-US" dirty="0">
                <a:latin typeface="ＭＳ Ｐゴシック"/>
                <a:ea typeface="ＭＳ Ｐゴシック"/>
              </a:rPr>
              <a:t>それぞれの思惑</a:t>
            </a:r>
          </a:p>
        </p:txBody>
      </p:sp>
      <p:sp>
        <p:nvSpPr>
          <p:cNvPr id="2" name="四角形: 角を丸くする 1">
            <a:extLst>
              <a:ext uri="{FF2B5EF4-FFF2-40B4-BE49-F238E27FC236}">
                <a16:creationId xmlns:a16="http://schemas.microsoft.com/office/drawing/2014/main" id="{2DC6898A-0B20-8DB6-0EB0-E9C5C8A04E2F}"/>
              </a:ext>
            </a:extLst>
          </p:cNvPr>
          <p:cNvSpPr/>
          <p:nvPr/>
        </p:nvSpPr>
        <p:spPr>
          <a:xfrm>
            <a:off x="6197745" y="162638"/>
            <a:ext cx="2666999" cy="1810465"/>
          </a:xfrm>
          <a:prstGeom prst="roundRect">
            <a:avLst/>
          </a:prstGeom>
          <a:solidFill>
            <a:schemeClr val="accent4">
              <a:lumMod val="20000"/>
              <a:lumOff val="80000"/>
            </a:schemeClr>
          </a:solidFill>
          <a:ln w="571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5400" b="1" dirty="0">
                <a:solidFill>
                  <a:schemeClr val="accent4">
                    <a:lumMod val="75000"/>
                  </a:schemeClr>
                </a:solidFill>
                <a:latin typeface="ＭＳ Ｐゴシック" panose="020B0600070205080204" pitchFamily="50" charset="-128"/>
                <a:ea typeface="ＭＳ Ｐゴシック" panose="020B0600070205080204" pitchFamily="50" charset="-128"/>
              </a:rPr>
              <a:t>清</a:t>
            </a:r>
          </a:p>
        </p:txBody>
      </p:sp>
      <p:sp>
        <p:nvSpPr>
          <p:cNvPr id="11"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316959" y="2736574"/>
            <a:ext cx="427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400" b="1" dirty="0">
                <a:solidFill>
                  <a:srgbClr val="FF0000"/>
                </a:solidFill>
                <a:latin typeface="ＭＳ Ｐゴシック" panose="020B0600070205080204" pitchFamily="50" charset="-128"/>
                <a:ea typeface="ＭＳ Ｐゴシック" panose="020B0600070205080204" pitchFamily="50" charset="-128"/>
              </a:rPr>
              <a:t>1872</a:t>
            </a:r>
            <a:r>
              <a:rPr lang="ja-JP" altLang="en-US" sz="2400" b="1" dirty="0">
                <a:solidFill>
                  <a:srgbClr val="FF0000"/>
                </a:solidFill>
                <a:latin typeface="ＭＳ Ｐゴシック" panose="020B0600070205080204" pitchFamily="50" charset="-128"/>
                <a:ea typeface="ＭＳ Ｐゴシック" panose="020B0600070205080204" pitchFamily="50" charset="-128"/>
              </a:rPr>
              <a:t>年　「琉球藩」設置</a:t>
            </a:r>
          </a:p>
          <a:p>
            <a:pPr eaLnBrk="1" hangingPunct="1">
              <a:lnSpc>
                <a:spcPct val="100000"/>
              </a:lnSpc>
              <a:spcBef>
                <a:spcPct val="0"/>
              </a:spcBef>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明治天皇、琉球国王・尚泰を「藩王」に任命</a:t>
            </a:r>
          </a:p>
          <a:p>
            <a:pPr eaLnBrk="1" hangingPunct="1">
              <a:lnSpc>
                <a:spcPct val="100000"/>
              </a:lnSpc>
              <a:spcBef>
                <a:spcPct val="0"/>
              </a:spcBef>
              <a:buFontTx/>
              <a:buNone/>
            </a:pP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琉球藩は外務省の管轄となる</a:t>
            </a:r>
            <a:endParaRPr lang="en-US" altLang="ja-JP" sz="16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sz="1600" dirty="0">
                <a:latin typeface="ＭＳ Ｐゴシック" panose="020B0600070205080204" pitchFamily="50" charset="-128"/>
                <a:ea typeface="ＭＳ Ｐゴシック" panose="020B0600070205080204" pitchFamily="50" charset="-128"/>
              </a:rPr>
              <a:t>　（琉球藩の外交権の停止）</a:t>
            </a:r>
          </a:p>
        </p:txBody>
      </p:sp>
      <p:sp>
        <p:nvSpPr>
          <p:cNvPr id="12"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6579515" y="1067870"/>
            <a:ext cx="2126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400" b="1" dirty="0">
                <a:latin typeface="ＭＳ Ｐゴシック" panose="020B0600070205080204" pitchFamily="34" charset="-128"/>
                <a:ea typeface="ＭＳ Ｐゴシック" panose="020B0600070205080204" pitchFamily="34" charset="-128"/>
              </a:rPr>
              <a:t>琉球藩設置を認めず</a:t>
            </a:r>
            <a:endParaRPr lang="ja-JP" altLang="en-US" sz="1400" b="1" dirty="0"/>
          </a:p>
        </p:txBody>
      </p:sp>
      <p:sp>
        <p:nvSpPr>
          <p:cNvPr id="3" name="四角形: 角を丸くする 2">
            <a:extLst>
              <a:ext uri="{FF2B5EF4-FFF2-40B4-BE49-F238E27FC236}">
                <a16:creationId xmlns:a16="http://schemas.microsoft.com/office/drawing/2014/main" id="{27A56D5B-C2F5-68C5-D9EB-3644B98EBB1E}"/>
              </a:ext>
            </a:extLst>
          </p:cNvPr>
          <p:cNvSpPr/>
          <p:nvPr/>
        </p:nvSpPr>
        <p:spPr>
          <a:xfrm>
            <a:off x="6227587" y="2650135"/>
            <a:ext cx="2666999" cy="1729867"/>
          </a:xfrm>
          <a:prstGeom prst="roundRect">
            <a:avLst/>
          </a:prstGeom>
          <a:solidFill>
            <a:schemeClr val="accent2">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5400" b="1" dirty="0">
                <a:solidFill>
                  <a:schemeClr val="accent2">
                    <a:lumMod val="75000"/>
                  </a:schemeClr>
                </a:solidFill>
                <a:latin typeface="ＭＳ Ｐゴシック" panose="020B0600070205080204" pitchFamily="50" charset="-128"/>
                <a:ea typeface="ＭＳ Ｐゴシック" panose="020B0600070205080204" pitchFamily="50" charset="-128"/>
              </a:rPr>
              <a:t>琉球</a:t>
            </a:r>
            <a:endParaRPr kumimoji="1" lang="ja-JP" altLang="en-US" sz="8000" b="1" dirty="0">
              <a:solidFill>
                <a:schemeClr val="accent2">
                  <a:lumMod val="75000"/>
                </a:schemeClr>
              </a:solidFill>
              <a:latin typeface="ＭＳ Ｐゴシック" panose="020B0600070205080204" pitchFamily="50" charset="-128"/>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A7DD04A0-9197-3384-35BD-D4C951BBC202}"/>
              </a:ext>
            </a:extLst>
          </p:cNvPr>
          <p:cNvSpPr/>
          <p:nvPr/>
        </p:nvSpPr>
        <p:spPr>
          <a:xfrm>
            <a:off x="6253942" y="5102427"/>
            <a:ext cx="2666999" cy="1635913"/>
          </a:xfrm>
          <a:prstGeom prst="roundRect">
            <a:avLst/>
          </a:prstGeom>
          <a:solidFill>
            <a:schemeClr val="accent6">
              <a:lumMod val="20000"/>
              <a:lumOff val="80000"/>
            </a:schemeClr>
          </a:solidFill>
          <a:ln w="5715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36000" tIns="0" rIns="36000" bIns="0" anchorCtr="1"/>
          <a:lstStyle/>
          <a:p>
            <a:pPr algn="ctr">
              <a:defRPr/>
            </a:pPr>
            <a:r>
              <a:rPr kumimoji="1" lang="ja-JP" altLang="en-US" sz="4400" b="1" dirty="0">
                <a:solidFill>
                  <a:schemeClr val="accent6">
                    <a:lumMod val="75000"/>
                  </a:schemeClr>
                </a:solidFill>
                <a:latin typeface="ＭＳ Ｐゴシック" panose="020B0600070205080204" pitchFamily="50" charset="-128"/>
                <a:ea typeface="ＭＳ Ｐゴシック" panose="020B0600070205080204" pitchFamily="50" charset="-128"/>
              </a:rPr>
              <a:t>欧米</a:t>
            </a:r>
          </a:p>
        </p:txBody>
      </p:sp>
      <p:grpSp>
        <p:nvGrpSpPr>
          <p:cNvPr id="21" name="グループ化 20">
            <a:extLst>
              <a:ext uri="{FF2B5EF4-FFF2-40B4-BE49-F238E27FC236}">
                <a16:creationId xmlns:a16="http://schemas.microsoft.com/office/drawing/2014/main" id="{F57819F8-B868-04AE-AFC6-F4375BF09DB9}"/>
              </a:ext>
            </a:extLst>
          </p:cNvPr>
          <p:cNvGrpSpPr/>
          <p:nvPr/>
        </p:nvGrpSpPr>
        <p:grpSpPr>
          <a:xfrm>
            <a:off x="4787253" y="504306"/>
            <a:ext cx="1341608" cy="1463255"/>
            <a:chOff x="4842671" y="509847"/>
            <a:chExt cx="1341608" cy="1463255"/>
          </a:xfrm>
        </p:grpSpPr>
        <p:sp>
          <p:nvSpPr>
            <p:cNvPr id="20" name="爆発: 14 pt 19">
              <a:extLst>
                <a:ext uri="{FF2B5EF4-FFF2-40B4-BE49-F238E27FC236}">
                  <a16:creationId xmlns:a16="http://schemas.microsoft.com/office/drawing/2014/main" id="{BD28058F-715D-09D9-9533-1CCB155B9F9D}"/>
                </a:ext>
              </a:extLst>
            </p:cNvPr>
            <p:cNvSpPr/>
            <p:nvPr/>
          </p:nvSpPr>
          <p:spPr>
            <a:xfrm>
              <a:off x="4842671" y="509847"/>
              <a:ext cx="1341608" cy="146325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
              <a:extLst>
                <a:ext uri="{FF2B5EF4-FFF2-40B4-BE49-F238E27FC236}">
                  <a16:creationId xmlns:a16="http://schemas.microsoft.com/office/drawing/2014/main" id="{E26A27AC-1BFC-4D14-9F2E-25BEA12AD2E8}"/>
                </a:ext>
              </a:extLst>
            </p:cNvPr>
            <p:cNvSpPr txBox="1">
              <a:spLocks noChangeArrowheads="1"/>
            </p:cNvSpPr>
            <p:nvPr/>
          </p:nvSpPr>
          <p:spPr bwMode="auto">
            <a:xfrm>
              <a:off x="5203246" y="996950"/>
              <a:ext cx="947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b="1" dirty="0">
                  <a:latin typeface="ＭＳ Ｐゴシック" panose="020B0600070205080204" pitchFamily="50" charset="-128"/>
                  <a:ea typeface="ＭＳ Ｐゴシック" panose="020B0600070205080204" pitchFamily="50" charset="-128"/>
                </a:rPr>
                <a:t>対立</a:t>
              </a:r>
            </a:p>
          </p:txBody>
        </p:sp>
        <p:sp>
          <p:nvSpPr>
            <p:cNvPr id="17" name="矢印: 左右 16">
              <a:extLst>
                <a:ext uri="{FF2B5EF4-FFF2-40B4-BE49-F238E27FC236}">
                  <a16:creationId xmlns:a16="http://schemas.microsoft.com/office/drawing/2014/main" id="{32B767C7-8A8B-2A7C-1B1F-27A8DCA59E47}"/>
                </a:ext>
              </a:extLst>
            </p:cNvPr>
            <p:cNvSpPr/>
            <p:nvPr/>
          </p:nvSpPr>
          <p:spPr>
            <a:xfrm>
              <a:off x="4845967" y="1314121"/>
              <a:ext cx="1270330" cy="532015"/>
            </a:xfrm>
            <a:prstGeom prst="leftRightArrow">
              <a:avLst>
                <a:gd name="adj1" fmla="val 54167"/>
                <a:gd name="adj2" fmla="val 58333"/>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4790234" y="2346252"/>
            <a:ext cx="1338627" cy="934506"/>
            <a:chOff x="4790234" y="2346252"/>
            <a:chExt cx="1338627" cy="934506"/>
          </a:xfrm>
        </p:grpSpPr>
        <p:sp>
          <p:nvSpPr>
            <p:cNvPr id="6" name="矢印: 右 5">
              <a:extLst>
                <a:ext uri="{FF2B5EF4-FFF2-40B4-BE49-F238E27FC236}">
                  <a16:creationId xmlns:a16="http://schemas.microsoft.com/office/drawing/2014/main" id="{BC74C7F9-ECB9-B764-1315-6F5387F8BEB4}"/>
                </a:ext>
              </a:extLst>
            </p:cNvPr>
            <p:cNvSpPr/>
            <p:nvPr/>
          </p:nvSpPr>
          <p:spPr>
            <a:xfrm>
              <a:off x="4872255" y="2992583"/>
              <a:ext cx="1102821"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429A4CC-13FB-5AC9-22AB-4F5A5D521344}"/>
                </a:ext>
              </a:extLst>
            </p:cNvPr>
            <p:cNvSpPr txBox="1"/>
            <p:nvPr/>
          </p:nvSpPr>
          <p:spPr>
            <a:xfrm>
              <a:off x="4790234" y="2346252"/>
              <a:ext cx="1338627" cy="646331"/>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領土に組み込む</a:t>
              </a:r>
            </a:p>
          </p:txBody>
        </p:sp>
      </p:grpSp>
      <p:grpSp>
        <p:nvGrpSpPr>
          <p:cNvPr id="25" name="グループ化 24"/>
          <p:cNvGrpSpPr/>
          <p:nvPr/>
        </p:nvGrpSpPr>
        <p:grpSpPr>
          <a:xfrm>
            <a:off x="4694535" y="3765666"/>
            <a:ext cx="1563851" cy="965893"/>
            <a:chOff x="4694535" y="3765666"/>
            <a:chExt cx="1563851" cy="965893"/>
          </a:xfrm>
        </p:grpSpPr>
        <p:sp>
          <p:nvSpPr>
            <p:cNvPr id="7" name="矢印: 右 6">
              <a:extLst>
                <a:ext uri="{FF2B5EF4-FFF2-40B4-BE49-F238E27FC236}">
                  <a16:creationId xmlns:a16="http://schemas.microsoft.com/office/drawing/2014/main" id="{38B98FD4-ED13-6C3F-6BDE-C6BC6BFA7447}"/>
                </a:ext>
              </a:extLst>
            </p:cNvPr>
            <p:cNvSpPr/>
            <p:nvPr/>
          </p:nvSpPr>
          <p:spPr>
            <a:xfrm flipH="1">
              <a:off x="4872255" y="3765666"/>
              <a:ext cx="1102821"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6DFD16B-7446-606A-4F33-322B39309CC8}"/>
                </a:ext>
              </a:extLst>
            </p:cNvPr>
            <p:cNvSpPr txBox="1"/>
            <p:nvPr/>
          </p:nvSpPr>
          <p:spPr>
            <a:xfrm>
              <a:off x="4694535" y="4085228"/>
              <a:ext cx="1563851" cy="646331"/>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「日清両属」を訴える</a:t>
              </a:r>
            </a:p>
          </p:txBody>
        </p:sp>
      </p:grpSp>
      <p:grpSp>
        <p:nvGrpSpPr>
          <p:cNvPr id="13312" name="グループ化 13311"/>
          <p:cNvGrpSpPr/>
          <p:nvPr/>
        </p:nvGrpSpPr>
        <p:grpSpPr>
          <a:xfrm>
            <a:off x="6128861" y="2099224"/>
            <a:ext cx="1338627" cy="443730"/>
            <a:chOff x="6128861" y="2099224"/>
            <a:chExt cx="1338627" cy="443730"/>
          </a:xfrm>
        </p:grpSpPr>
        <p:sp>
          <p:nvSpPr>
            <p:cNvPr id="8" name="矢印: 右 7">
              <a:extLst>
                <a:ext uri="{FF2B5EF4-FFF2-40B4-BE49-F238E27FC236}">
                  <a16:creationId xmlns:a16="http://schemas.microsoft.com/office/drawing/2014/main" id="{2DF98CBF-4AAF-1B90-DC49-FBA2ED099234}"/>
                </a:ext>
              </a:extLst>
            </p:cNvPr>
            <p:cNvSpPr/>
            <p:nvPr/>
          </p:nvSpPr>
          <p:spPr>
            <a:xfrm rot="5400000" flipH="1">
              <a:off x="7101535" y="2177001"/>
              <a:ext cx="443730"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4D70D72-4EEA-A1B6-2B19-E20C73B07FE2}"/>
                </a:ext>
              </a:extLst>
            </p:cNvPr>
            <p:cNvSpPr txBox="1"/>
            <p:nvPr/>
          </p:nvSpPr>
          <p:spPr>
            <a:xfrm>
              <a:off x="6128861" y="2114776"/>
              <a:ext cx="1338627"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救援求む</a:t>
              </a:r>
            </a:p>
          </p:txBody>
        </p:sp>
      </p:grpSp>
      <p:grpSp>
        <p:nvGrpSpPr>
          <p:cNvPr id="13315" name="グループ化 13314"/>
          <p:cNvGrpSpPr/>
          <p:nvPr/>
        </p:nvGrpSpPr>
        <p:grpSpPr>
          <a:xfrm>
            <a:off x="6128861" y="4489623"/>
            <a:ext cx="1344549" cy="450787"/>
            <a:chOff x="6128861" y="4489623"/>
            <a:chExt cx="1344549" cy="450787"/>
          </a:xfrm>
        </p:grpSpPr>
        <p:sp>
          <p:nvSpPr>
            <p:cNvPr id="16" name="矢印: 右 15">
              <a:extLst>
                <a:ext uri="{FF2B5EF4-FFF2-40B4-BE49-F238E27FC236}">
                  <a16:creationId xmlns:a16="http://schemas.microsoft.com/office/drawing/2014/main" id="{539FF218-24BB-CECB-0F06-4A5390E7B59D}"/>
                </a:ext>
              </a:extLst>
            </p:cNvPr>
            <p:cNvSpPr/>
            <p:nvPr/>
          </p:nvSpPr>
          <p:spPr>
            <a:xfrm rot="16200000" flipH="1" flipV="1">
              <a:off x="7107458" y="4567400"/>
              <a:ext cx="443730"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B68E81C-7491-401D-B3FD-A5BAB0B60E53}"/>
                </a:ext>
              </a:extLst>
            </p:cNvPr>
            <p:cNvSpPr txBox="1"/>
            <p:nvPr/>
          </p:nvSpPr>
          <p:spPr>
            <a:xfrm>
              <a:off x="6128861" y="4571078"/>
              <a:ext cx="1186339"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救援求む</a:t>
              </a:r>
            </a:p>
          </p:txBody>
        </p:sp>
      </p:grpSp>
      <p:grpSp>
        <p:nvGrpSpPr>
          <p:cNvPr id="13313" name="グループ化 13312"/>
          <p:cNvGrpSpPr/>
          <p:nvPr/>
        </p:nvGrpSpPr>
        <p:grpSpPr>
          <a:xfrm>
            <a:off x="7612625" y="2106908"/>
            <a:ext cx="1574627" cy="443730"/>
            <a:chOff x="7612625" y="2106908"/>
            <a:chExt cx="1574627" cy="443730"/>
          </a:xfrm>
        </p:grpSpPr>
        <p:sp>
          <p:nvSpPr>
            <p:cNvPr id="9" name="矢印: 右 8">
              <a:extLst>
                <a:ext uri="{FF2B5EF4-FFF2-40B4-BE49-F238E27FC236}">
                  <a16:creationId xmlns:a16="http://schemas.microsoft.com/office/drawing/2014/main" id="{E4F8A152-CDE0-9F40-680C-41F09C68978C}"/>
                </a:ext>
              </a:extLst>
            </p:cNvPr>
            <p:cNvSpPr/>
            <p:nvPr/>
          </p:nvSpPr>
          <p:spPr>
            <a:xfrm rot="16200000" flipH="1" flipV="1">
              <a:off x="7534848" y="2184685"/>
              <a:ext cx="443730"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F13659E-1C29-EECD-73DD-DE5D28E30C9E}"/>
                </a:ext>
              </a:extLst>
            </p:cNvPr>
            <p:cNvSpPr txBox="1"/>
            <p:nvPr/>
          </p:nvSpPr>
          <p:spPr>
            <a:xfrm>
              <a:off x="7848625" y="2117989"/>
              <a:ext cx="1338627"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理解を示す</a:t>
              </a:r>
            </a:p>
          </p:txBody>
        </p:sp>
      </p:grpSp>
      <p:grpSp>
        <p:nvGrpSpPr>
          <p:cNvPr id="13316" name="グループ化 13315"/>
          <p:cNvGrpSpPr/>
          <p:nvPr/>
        </p:nvGrpSpPr>
        <p:grpSpPr>
          <a:xfrm>
            <a:off x="7612624" y="4398568"/>
            <a:ext cx="1368862" cy="646331"/>
            <a:chOff x="7612624" y="4398568"/>
            <a:chExt cx="1368862" cy="646331"/>
          </a:xfrm>
        </p:grpSpPr>
        <p:sp>
          <p:nvSpPr>
            <p:cNvPr id="10" name="矢印: 右 9">
              <a:extLst>
                <a:ext uri="{FF2B5EF4-FFF2-40B4-BE49-F238E27FC236}">
                  <a16:creationId xmlns:a16="http://schemas.microsoft.com/office/drawing/2014/main" id="{DB2E9FD2-A34E-5116-CB2E-35997C4CBE29}"/>
                </a:ext>
              </a:extLst>
            </p:cNvPr>
            <p:cNvSpPr/>
            <p:nvPr/>
          </p:nvSpPr>
          <p:spPr>
            <a:xfrm rot="5400000" flipH="1">
              <a:off x="7534847" y="4564960"/>
              <a:ext cx="443730" cy="288175"/>
            </a:xfrm>
            <a:prstGeom prst="rightArrow">
              <a:avLst>
                <a:gd name="adj1" fmla="val 50000"/>
                <a:gd name="adj2" fmla="val 100000"/>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71ACCF0-F2BD-48E6-BDEE-FC454CE0F0CD}"/>
                </a:ext>
              </a:extLst>
            </p:cNvPr>
            <p:cNvSpPr txBox="1"/>
            <p:nvPr/>
          </p:nvSpPr>
          <p:spPr>
            <a:xfrm>
              <a:off x="7876832" y="4398568"/>
              <a:ext cx="1104654" cy="646331"/>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救援要求応じない</a:t>
              </a:r>
            </a:p>
          </p:txBody>
        </p:sp>
      </p:grpSp>
      <p:sp>
        <p:nvSpPr>
          <p:cNvPr id="27" name="テキスト ボックス 2">
            <a:extLst>
              <a:ext uri="{FF2B5EF4-FFF2-40B4-BE49-F238E27FC236}">
                <a16:creationId xmlns:a16="http://schemas.microsoft.com/office/drawing/2014/main" id="{14C69E50-9D71-4C55-2762-6605C3C4B599}"/>
              </a:ext>
            </a:extLst>
          </p:cNvPr>
          <p:cNvSpPr txBox="1">
            <a:spLocks noChangeArrowheads="1"/>
          </p:cNvSpPr>
          <p:nvPr/>
        </p:nvSpPr>
        <p:spPr bwMode="auto">
          <a:xfrm>
            <a:off x="6549180" y="3504704"/>
            <a:ext cx="2157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400" b="1" dirty="0">
                <a:latin typeface="ＭＳ Ｐゴシック" panose="020B0600070205080204" pitchFamily="34" charset="-128"/>
                <a:ea typeface="ＭＳ Ｐゴシック" panose="020B0600070205080204" pitchFamily="34" charset="-128"/>
              </a:rPr>
              <a:t>琉球王国を存続したい</a:t>
            </a:r>
            <a:endParaRPr lang="ja-JP" altLang="en-US" sz="1400" b="1" dirty="0"/>
          </a:p>
        </p:txBody>
      </p:sp>
      <p:grpSp>
        <p:nvGrpSpPr>
          <p:cNvPr id="13317" name="グループ化 13316"/>
          <p:cNvGrpSpPr/>
          <p:nvPr/>
        </p:nvGrpSpPr>
        <p:grpSpPr>
          <a:xfrm>
            <a:off x="4787253" y="5618593"/>
            <a:ext cx="1170462" cy="735101"/>
            <a:chOff x="4787253" y="5618593"/>
            <a:chExt cx="1170462" cy="735101"/>
          </a:xfrm>
        </p:grpSpPr>
        <p:sp>
          <p:nvSpPr>
            <p:cNvPr id="28" name="矢印: 右 27">
              <a:extLst>
                <a:ext uri="{FF2B5EF4-FFF2-40B4-BE49-F238E27FC236}">
                  <a16:creationId xmlns:a16="http://schemas.microsoft.com/office/drawing/2014/main" id="{0B1B5BB3-F011-2D03-490A-B67766E5AF4A}"/>
                </a:ext>
              </a:extLst>
            </p:cNvPr>
            <p:cNvSpPr/>
            <p:nvPr/>
          </p:nvSpPr>
          <p:spPr>
            <a:xfrm flipH="1">
              <a:off x="4854894" y="5618593"/>
              <a:ext cx="1102821" cy="28817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A80C83D3-DFC5-8D24-7D01-478C5C8012C7}"/>
                </a:ext>
              </a:extLst>
            </p:cNvPr>
            <p:cNvSpPr txBox="1"/>
            <p:nvPr/>
          </p:nvSpPr>
          <p:spPr>
            <a:xfrm>
              <a:off x="4787253" y="5984362"/>
              <a:ext cx="742277" cy="369332"/>
            </a:xfrm>
            <a:prstGeom prst="rect">
              <a:avLst/>
            </a:prstGeom>
            <a:noFill/>
          </p:spPr>
          <p:txBody>
            <a:bodyPr wrap="square" rtlCol="0">
              <a:spAutoFit/>
            </a:bodyPr>
            <a:lstStyle/>
            <a:p>
              <a:r>
                <a:rPr kumimoji="1" lang="ja-JP" altLang="en-US" b="1" dirty="0">
                  <a:latin typeface="ＭＳ Ｐゴシック" panose="020B0600070205080204" pitchFamily="50" charset="-128"/>
                  <a:ea typeface="ＭＳ Ｐゴシック" panose="020B0600070205080204" pitchFamily="50" charset="-128"/>
                </a:rPr>
                <a:t>黙認</a:t>
              </a:r>
            </a:p>
          </p:txBody>
        </p:sp>
      </p:grpSp>
      <p:sp>
        <p:nvSpPr>
          <p:cNvPr id="15" name="テキスト ボックス 2">
            <a:extLst>
              <a:ext uri="{FF2B5EF4-FFF2-40B4-BE49-F238E27FC236}">
                <a16:creationId xmlns:a16="http://schemas.microsoft.com/office/drawing/2014/main" id="{1E544636-1E1D-6857-1CC9-79898096928E}"/>
              </a:ext>
            </a:extLst>
          </p:cNvPr>
          <p:cNvSpPr txBox="1">
            <a:spLocks noChangeArrowheads="1"/>
          </p:cNvSpPr>
          <p:nvPr/>
        </p:nvSpPr>
        <p:spPr bwMode="auto">
          <a:xfrm>
            <a:off x="6579515" y="5831449"/>
            <a:ext cx="2157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600" b="1" dirty="0">
                <a:latin typeface="ＭＳ Ｐゴシック" panose="020B0600070205080204" pitchFamily="50" charset="-128"/>
                <a:ea typeface="ＭＳ Ｐゴシック" panose="020B0600070205080204" pitchFamily="50" charset="-128"/>
              </a:rPr>
              <a:t>中琉を助けても国の利益にならない。日本との関係を重視</a:t>
            </a:r>
          </a:p>
        </p:txBody>
      </p:sp>
      <p:sp>
        <p:nvSpPr>
          <p:cNvPr id="30"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436487" y="1855573"/>
            <a:ext cx="39908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b="1" dirty="0">
                <a:latin typeface="ＭＳ Ｐゴシック" panose="020B0600070205080204" pitchFamily="34" charset="-128"/>
                <a:ea typeface="ＭＳ Ｐゴシック" panose="020B0600070205080204" pitchFamily="34" charset="-128"/>
              </a:rPr>
              <a:t>琉球を廃止し、</a:t>
            </a:r>
            <a:endParaRPr lang="en-US" altLang="ja-JP" b="1"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b="1" dirty="0">
                <a:latin typeface="ＭＳ Ｐゴシック" panose="020B0600070205080204" pitchFamily="34" charset="-128"/>
                <a:ea typeface="ＭＳ Ｐゴシック" panose="020B0600070205080204" pitchFamily="34" charset="-128"/>
              </a:rPr>
              <a:t>日本に組み込みたい！</a:t>
            </a:r>
            <a:endParaRPr lang="ja-JP" altLang="en-US" b="1" dirty="0"/>
          </a:p>
        </p:txBody>
      </p:sp>
      <p:sp>
        <p:nvSpPr>
          <p:cNvPr id="31" name="テキスト ボックス 2">
            <a:extLst>
              <a:ext uri="{FF2B5EF4-FFF2-40B4-BE49-F238E27FC236}">
                <a16:creationId xmlns:a16="http://schemas.microsoft.com/office/drawing/2014/main" id="{80EB3D8A-BFE2-18AD-B39C-85148DC6F329}"/>
              </a:ext>
            </a:extLst>
          </p:cNvPr>
          <p:cNvSpPr txBox="1">
            <a:spLocks noChangeArrowheads="1"/>
          </p:cNvSpPr>
          <p:nvPr/>
        </p:nvSpPr>
        <p:spPr bwMode="auto">
          <a:xfrm>
            <a:off x="276346" y="4280498"/>
            <a:ext cx="44464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400" b="1" dirty="0">
                <a:solidFill>
                  <a:srgbClr val="FF0000"/>
                </a:solidFill>
                <a:latin typeface="ＭＳ Ｐゴシック" panose="020B0600070205080204" pitchFamily="50" charset="-128"/>
                <a:ea typeface="ＭＳ Ｐゴシック" panose="020B0600070205080204" pitchFamily="50" charset="-128"/>
              </a:rPr>
              <a:t>1875</a:t>
            </a:r>
            <a:r>
              <a:rPr lang="ja-JP" altLang="en-US" sz="2400" b="1" dirty="0">
                <a:solidFill>
                  <a:srgbClr val="FF0000"/>
                </a:solidFill>
                <a:latin typeface="ＭＳ Ｐゴシック" panose="020B0600070205080204" pitchFamily="50" charset="-128"/>
                <a:ea typeface="ＭＳ Ｐゴシック" panose="020B0600070205080204" pitchFamily="50" charset="-128"/>
              </a:rPr>
              <a:t>年：「琉球処分官」松田道之ら来琉</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①清国との関係を断つ。</a:t>
            </a:r>
            <a:endParaRPr kumimoji="0" lang="en-US" altLang="ja-JP" sz="1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②明治の年号を使用。</a:t>
            </a:r>
            <a:endParaRPr kumimoji="0" lang="en-US" altLang="ja-JP" sz="1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③日本の軍事施設を置くこと。</a:t>
            </a:r>
            <a:endParaRPr kumimoji="0" lang="en-US" altLang="ja-JP" sz="16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　等を要求。</a:t>
            </a:r>
            <a:endParaRPr lang="ja-JP" altLang="en-US" sz="1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575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25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5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25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25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312"/>
                                        </p:tgtEl>
                                        <p:attrNameLst>
                                          <p:attrName>style.visibility</p:attrName>
                                        </p:attrNameLst>
                                      </p:cBhvr>
                                      <p:to>
                                        <p:strVal val="visible"/>
                                      </p:to>
                                    </p:set>
                                    <p:animEffect transition="in" filter="wipe(down)">
                                      <p:cBhvr>
                                        <p:cTn id="44" dur="250"/>
                                        <p:tgtEl>
                                          <p:spTgt spid="133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3313"/>
                                        </p:tgtEl>
                                        <p:attrNameLst>
                                          <p:attrName>style.visibility</p:attrName>
                                        </p:attrNameLst>
                                      </p:cBhvr>
                                      <p:to>
                                        <p:strVal val="visible"/>
                                      </p:to>
                                    </p:set>
                                    <p:animEffect transition="in" filter="wipe(up)">
                                      <p:cBhvr>
                                        <p:cTn id="49" dur="250"/>
                                        <p:tgtEl>
                                          <p:spTgt spid="133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3315"/>
                                        </p:tgtEl>
                                        <p:attrNameLst>
                                          <p:attrName>style.visibility</p:attrName>
                                        </p:attrNameLst>
                                      </p:cBhvr>
                                      <p:to>
                                        <p:strVal val="visible"/>
                                      </p:to>
                                    </p:set>
                                    <p:animEffect transition="in" filter="wipe(up)">
                                      <p:cBhvr>
                                        <p:cTn id="54" dur="250"/>
                                        <p:tgtEl>
                                          <p:spTgt spid="133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5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3316"/>
                                        </p:tgtEl>
                                        <p:attrNameLst>
                                          <p:attrName>style.visibility</p:attrName>
                                        </p:attrNameLst>
                                      </p:cBhvr>
                                      <p:to>
                                        <p:strVal val="visible"/>
                                      </p:to>
                                    </p:set>
                                    <p:animEffect transition="in" filter="wipe(down)">
                                      <p:cBhvr>
                                        <p:cTn id="64" dur="250"/>
                                        <p:tgtEl>
                                          <p:spTgt spid="13316"/>
                                        </p:tgtEl>
                                      </p:cBhvr>
                                    </p:animEffect>
                                  </p:childTnLst>
                                </p:cTn>
                              </p:par>
                              <p:par>
                                <p:cTn id="65" presetID="22" presetClass="entr" presetSubtype="2" fill="hold" nodeType="withEffect">
                                  <p:stCondLst>
                                    <p:cond delay="0"/>
                                  </p:stCondLst>
                                  <p:childTnLst>
                                    <p:set>
                                      <p:cBhvr>
                                        <p:cTn id="66" dur="1" fill="hold">
                                          <p:stCondLst>
                                            <p:cond delay="0"/>
                                          </p:stCondLst>
                                        </p:cTn>
                                        <p:tgtEl>
                                          <p:spTgt spid="13317"/>
                                        </p:tgtEl>
                                        <p:attrNameLst>
                                          <p:attrName>style.visibility</p:attrName>
                                        </p:attrNameLst>
                                      </p:cBhvr>
                                      <p:to>
                                        <p:strVal val="visible"/>
                                      </p:to>
                                    </p:set>
                                    <p:animEffect transition="in" filter="wipe(right)">
                                      <p:cBhvr>
                                        <p:cTn id="67" dur="25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7" grpId="0"/>
      <p:bldP spid="15"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F8D7670-4A68-DE91-93F1-9899A3F84010}"/>
              </a:ext>
            </a:extLst>
          </p:cNvPr>
          <p:cNvSpPr/>
          <p:nvPr/>
        </p:nvSpPr>
        <p:spPr>
          <a:xfrm>
            <a:off x="392173" y="293696"/>
            <a:ext cx="8359654" cy="2363889"/>
          </a:xfrm>
          <a:prstGeom prst="roundRect">
            <a:avLst/>
          </a:prstGeom>
          <a:solidFill>
            <a:schemeClr val="accent2">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Ctr="1"/>
          <a:lstStyle/>
          <a:p>
            <a:pPr algn="ctr">
              <a:defRPr/>
            </a:pPr>
            <a:endParaRPr kumimoji="1" lang="ja-JP" altLang="en-US" sz="8000" b="1" dirty="0">
              <a:solidFill>
                <a:schemeClr val="accent2">
                  <a:lumMod val="40000"/>
                  <a:lumOff val="60000"/>
                </a:schemeClr>
              </a:solidFill>
              <a:latin typeface="ＭＳ Ｐゴシック" panose="020B0600070205080204" pitchFamily="50" charset="-128"/>
              <a:ea typeface="ＭＳ Ｐゴシック" panose="020B0600070205080204" pitchFamily="50" charset="-128"/>
            </a:endParaRPr>
          </a:p>
        </p:txBody>
      </p:sp>
      <p:sp>
        <p:nvSpPr>
          <p:cNvPr id="10"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558504" y="348669"/>
            <a:ext cx="77418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明治政府</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①琉球を説得するのは困難</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None/>
            </a:pPr>
            <a:r>
              <a:rPr lang="ja-JP" altLang="en-US" sz="3200" dirty="0">
                <a:latin typeface="ＭＳ Ｐゴシック" panose="020B0600070205080204" pitchFamily="34" charset="-128"/>
                <a:ea typeface="ＭＳ Ｐゴシック" panose="020B0600070205080204" pitchFamily="34" charset="-128"/>
              </a:rPr>
              <a:t>②琉球の帰属が国際問題になっては困る</a:t>
            </a:r>
            <a:endParaRPr lang="en-US" altLang="ja-JP" sz="3200" dirty="0">
              <a:latin typeface="ＭＳ Ｐゴシック" panose="020B0600070205080204" pitchFamily="34" charset="-128"/>
              <a:ea typeface="ＭＳ Ｐゴシック" panose="020B0600070205080204" pitchFamily="34" charset="-128"/>
            </a:endParaRPr>
          </a:p>
        </p:txBody>
      </p:sp>
      <p:sp>
        <p:nvSpPr>
          <p:cNvPr id="17"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4064737" y="2923142"/>
            <a:ext cx="4893893" cy="2554545"/>
          </a:xfrm>
          <a:prstGeom prst="rect">
            <a:avLst/>
          </a:prstGeom>
          <a:solidFill>
            <a:schemeClr val="bg1">
              <a:alpha val="90000"/>
            </a:schemeClr>
          </a:solid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3200" dirty="0">
                <a:solidFill>
                  <a:srgbClr val="FF0000"/>
                </a:solidFill>
                <a:latin typeface="ＭＳ Ｐゴシック" panose="020B0600070205080204" pitchFamily="34" charset="-128"/>
                <a:ea typeface="ＭＳ Ｐゴシック" panose="020B0600070205080204" pitchFamily="34" charset="-128"/>
              </a:rPr>
              <a:t>1879</a:t>
            </a:r>
            <a:r>
              <a:rPr lang="ja-JP" altLang="en-US" sz="3200" dirty="0">
                <a:solidFill>
                  <a:srgbClr val="FF0000"/>
                </a:solidFill>
                <a:latin typeface="ＭＳ Ｐゴシック" panose="020B0600070205080204" pitchFamily="34" charset="-128"/>
                <a:ea typeface="ＭＳ Ｐゴシック" panose="020B0600070205080204" pitchFamily="34" charset="-128"/>
              </a:rPr>
              <a:t>年（明治</a:t>
            </a:r>
            <a:r>
              <a:rPr lang="en-US" altLang="ja-JP" sz="3200" dirty="0">
                <a:solidFill>
                  <a:srgbClr val="FF0000"/>
                </a:solidFill>
                <a:latin typeface="ＭＳ Ｐゴシック" panose="020B0600070205080204" pitchFamily="34" charset="-128"/>
                <a:ea typeface="ＭＳ Ｐゴシック" panose="020B0600070205080204" pitchFamily="34" charset="-128"/>
              </a:rPr>
              <a:t>12</a:t>
            </a:r>
            <a:r>
              <a:rPr lang="ja-JP" altLang="en-US" sz="3200" dirty="0">
                <a:solidFill>
                  <a:srgbClr val="FF0000"/>
                </a:solidFill>
                <a:latin typeface="ＭＳ Ｐゴシック" panose="020B0600070205080204" pitchFamily="34" charset="-128"/>
                <a:ea typeface="ＭＳ Ｐゴシック" panose="020B0600070205080204" pitchFamily="34" charset="-128"/>
              </a:rPr>
              <a:t>）</a:t>
            </a:r>
            <a:r>
              <a:rPr lang="en-US" altLang="ja-JP" sz="3200" dirty="0">
                <a:solidFill>
                  <a:srgbClr val="FF0000"/>
                </a:solidFill>
                <a:latin typeface="ＭＳ Ｐゴシック" panose="020B0600070205080204" pitchFamily="34" charset="-128"/>
                <a:ea typeface="ＭＳ Ｐゴシック" panose="020B0600070205080204" pitchFamily="34" charset="-128"/>
              </a:rPr>
              <a:t>3</a:t>
            </a:r>
            <a:r>
              <a:rPr lang="ja-JP" altLang="en-US" sz="3200" dirty="0">
                <a:solidFill>
                  <a:srgbClr val="FF0000"/>
                </a:solidFill>
                <a:latin typeface="ＭＳ Ｐゴシック" panose="020B0600070205080204" pitchFamily="34" charset="-128"/>
                <a:ea typeface="ＭＳ Ｐゴシック" panose="020B0600070205080204" pitchFamily="34" charset="-128"/>
              </a:rPr>
              <a:t>月</a:t>
            </a:r>
            <a:endParaRPr lang="en-US" altLang="ja-JP" sz="3200" dirty="0">
              <a:latin typeface="ＭＳ Ｐゴシック" panose="020B0600070205080204" pitchFamily="34" charset="-128"/>
              <a:ea typeface="ＭＳ Ｐゴシック" panose="020B0600070205080204" pitchFamily="34" charset="-128"/>
            </a:endParaRPr>
          </a:p>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明治政府は琉球処分官・松田道之と内務官僚</a:t>
            </a:r>
            <a:r>
              <a:rPr lang="en-US" altLang="ja-JP" sz="3200" dirty="0">
                <a:latin typeface="ＭＳ Ｐゴシック" panose="020B0600070205080204" pitchFamily="34" charset="-128"/>
                <a:ea typeface="ＭＳ Ｐゴシック" panose="020B0600070205080204" pitchFamily="34" charset="-128"/>
              </a:rPr>
              <a:t>41</a:t>
            </a:r>
            <a:r>
              <a:rPr lang="ja-JP" altLang="en-US" sz="3200" dirty="0">
                <a:latin typeface="ＭＳ Ｐゴシック" panose="020B0600070205080204" pitchFamily="34" charset="-128"/>
                <a:ea typeface="ＭＳ Ｐゴシック" panose="020B0600070205080204" pitchFamily="34" charset="-128"/>
              </a:rPr>
              <a:t>名、約</a:t>
            </a:r>
            <a:r>
              <a:rPr lang="en-US" altLang="ja-JP" sz="3200" dirty="0">
                <a:latin typeface="ＭＳ Ｐゴシック" panose="020B0600070205080204" pitchFamily="34" charset="-128"/>
                <a:ea typeface="ＭＳ Ｐゴシック" panose="020B0600070205080204" pitchFamily="34" charset="-128"/>
              </a:rPr>
              <a:t>400</a:t>
            </a:r>
            <a:r>
              <a:rPr lang="ja-JP" altLang="en-US" sz="3200" dirty="0">
                <a:latin typeface="ＭＳ Ｐゴシック" panose="020B0600070205080204" pitchFamily="34" charset="-128"/>
                <a:ea typeface="ＭＳ Ｐゴシック" panose="020B0600070205080204" pitchFamily="34" charset="-128"/>
              </a:rPr>
              <a:t>名の軍隊、および約</a:t>
            </a:r>
            <a:r>
              <a:rPr lang="en-US" altLang="ja-JP" sz="3200" dirty="0">
                <a:latin typeface="ＭＳ Ｐゴシック" panose="020B0600070205080204" pitchFamily="34" charset="-128"/>
                <a:ea typeface="ＭＳ Ｐゴシック" panose="020B0600070205080204" pitchFamily="34" charset="-128"/>
              </a:rPr>
              <a:t>160</a:t>
            </a:r>
            <a:r>
              <a:rPr lang="ja-JP" altLang="en-US" sz="3200" dirty="0">
                <a:latin typeface="ＭＳ Ｐゴシック" panose="020B0600070205080204" pitchFamily="34" charset="-128"/>
                <a:ea typeface="ＭＳ Ｐゴシック" panose="020B0600070205080204" pitchFamily="34" charset="-128"/>
              </a:rPr>
              <a:t>名の警察官を琉球に派遣</a:t>
            </a:r>
            <a:endParaRPr lang="ja-JP" altLang="en-US" sz="1800" dirty="0"/>
          </a:p>
        </p:txBody>
      </p:sp>
      <p:grpSp>
        <p:nvGrpSpPr>
          <p:cNvPr id="3" name="グループ化 2">
            <a:extLst>
              <a:ext uri="{FF2B5EF4-FFF2-40B4-BE49-F238E27FC236}">
                <a16:creationId xmlns:a16="http://schemas.microsoft.com/office/drawing/2014/main" id="{33CD77D9-21C7-9659-BDD3-74D8862CCE44}"/>
              </a:ext>
            </a:extLst>
          </p:cNvPr>
          <p:cNvGrpSpPr/>
          <p:nvPr/>
        </p:nvGrpSpPr>
        <p:grpSpPr>
          <a:xfrm>
            <a:off x="185370" y="5522316"/>
            <a:ext cx="8958630" cy="1335684"/>
            <a:chOff x="185370" y="5522316"/>
            <a:chExt cx="8958630" cy="1335684"/>
          </a:xfrm>
        </p:grpSpPr>
        <p:pic>
          <p:nvPicPr>
            <p:cNvPr id="12" name="図 11">
              <a:extLst>
                <a:ext uri="{FF2B5EF4-FFF2-40B4-BE49-F238E27FC236}">
                  <a16:creationId xmlns:a16="http://schemas.microsoft.com/office/drawing/2014/main" id="{6469C595-5893-53C5-6906-E6FE0103C6CA}"/>
                </a:ext>
              </a:extLst>
            </p:cNvPr>
            <p:cNvPicPr>
              <a:picLocks noChangeAspect="1"/>
            </p:cNvPicPr>
            <p:nvPr/>
          </p:nvPicPr>
          <p:blipFill>
            <a:blip r:embed="rId3" cstate="hqprint">
              <a:alphaModFix amt="50000"/>
              <a:extLst>
                <a:ext uri="{28A0092B-C50C-407E-A947-70E740481C1C}">
                  <a14:useLocalDpi xmlns:a14="http://schemas.microsoft.com/office/drawing/2010/main" val="0"/>
                </a:ext>
              </a:extLst>
            </a:blip>
            <a:stretch>
              <a:fillRect/>
            </a:stretch>
          </p:blipFill>
          <p:spPr>
            <a:xfrm>
              <a:off x="185370" y="5527741"/>
              <a:ext cx="2118293" cy="1330259"/>
            </a:xfrm>
            <a:prstGeom prst="rect">
              <a:avLst/>
            </a:prstGeom>
          </p:spPr>
        </p:pic>
        <p:pic>
          <p:nvPicPr>
            <p:cNvPr id="15" name="図 14">
              <a:extLst>
                <a:ext uri="{FF2B5EF4-FFF2-40B4-BE49-F238E27FC236}">
                  <a16:creationId xmlns:a16="http://schemas.microsoft.com/office/drawing/2014/main" id="{0463D7C8-160B-029E-FF0D-9C4737BBE2CE}"/>
                </a:ext>
              </a:extLst>
            </p:cNvPr>
            <p:cNvPicPr>
              <a:picLocks noChangeAspect="1"/>
            </p:cNvPicPr>
            <p:nvPr/>
          </p:nvPicPr>
          <p:blipFill>
            <a:blip r:embed="rId3" cstate="hqprint">
              <a:alphaModFix amt="50000"/>
              <a:extLst>
                <a:ext uri="{28A0092B-C50C-407E-A947-70E740481C1C}">
                  <a14:useLocalDpi xmlns:a14="http://schemas.microsoft.com/office/drawing/2010/main" val="0"/>
                </a:ext>
              </a:extLst>
            </a:blip>
            <a:stretch>
              <a:fillRect/>
            </a:stretch>
          </p:blipFill>
          <p:spPr>
            <a:xfrm>
              <a:off x="2418385" y="5527741"/>
              <a:ext cx="2118293" cy="1330259"/>
            </a:xfrm>
            <a:prstGeom prst="rect">
              <a:avLst/>
            </a:prstGeom>
          </p:spPr>
        </p:pic>
        <p:pic>
          <p:nvPicPr>
            <p:cNvPr id="16" name="図 15">
              <a:extLst>
                <a:ext uri="{FF2B5EF4-FFF2-40B4-BE49-F238E27FC236}">
                  <a16:creationId xmlns:a16="http://schemas.microsoft.com/office/drawing/2014/main" id="{23561983-81A2-414C-6013-66A2FD27444B}"/>
                </a:ext>
              </a:extLst>
            </p:cNvPr>
            <p:cNvPicPr>
              <a:picLocks noChangeAspect="1"/>
            </p:cNvPicPr>
            <p:nvPr/>
          </p:nvPicPr>
          <p:blipFill>
            <a:blip r:embed="rId3" cstate="hqprint">
              <a:alphaModFix amt="50000"/>
              <a:extLst>
                <a:ext uri="{28A0092B-C50C-407E-A947-70E740481C1C}">
                  <a14:useLocalDpi xmlns:a14="http://schemas.microsoft.com/office/drawing/2010/main" val="0"/>
                </a:ext>
              </a:extLst>
            </a:blip>
            <a:stretch>
              <a:fillRect/>
            </a:stretch>
          </p:blipFill>
          <p:spPr>
            <a:xfrm>
              <a:off x="4722046" y="5522316"/>
              <a:ext cx="2118293" cy="1330259"/>
            </a:xfrm>
            <a:prstGeom prst="rect">
              <a:avLst/>
            </a:prstGeom>
          </p:spPr>
        </p:pic>
        <p:pic>
          <p:nvPicPr>
            <p:cNvPr id="18" name="図 17">
              <a:extLst>
                <a:ext uri="{FF2B5EF4-FFF2-40B4-BE49-F238E27FC236}">
                  <a16:creationId xmlns:a16="http://schemas.microsoft.com/office/drawing/2014/main" id="{2978159A-30CA-F9FE-6128-D657FD3808E5}"/>
                </a:ext>
              </a:extLst>
            </p:cNvPr>
            <p:cNvPicPr>
              <a:picLocks noChangeAspect="1"/>
            </p:cNvPicPr>
            <p:nvPr/>
          </p:nvPicPr>
          <p:blipFill>
            <a:blip r:embed="rId3" cstate="hqprint">
              <a:alphaModFix amt="50000"/>
              <a:extLst>
                <a:ext uri="{28A0092B-C50C-407E-A947-70E740481C1C}">
                  <a14:useLocalDpi xmlns:a14="http://schemas.microsoft.com/office/drawing/2010/main" val="0"/>
                </a:ext>
              </a:extLst>
            </a:blip>
            <a:stretch>
              <a:fillRect/>
            </a:stretch>
          </p:blipFill>
          <p:spPr>
            <a:xfrm>
              <a:off x="7025707" y="5527741"/>
              <a:ext cx="2118293" cy="1330259"/>
            </a:xfrm>
            <a:prstGeom prst="rect">
              <a:avLst/>
            </a:prstGeom>
          </p:spPr>
        </p:pic>
      </p:grpSp>
      <p:sp>
        <p:nvSpPr>
          <p:cNvPr id="2" name="テキスト ボックス 1">
            <a:extLst>
              <a:ext uri="{FF2B5EF4-FFF2-40B4-BE49-F238E27FC236}">
                <a16:creationId xmlns:a16="http://schemas.microsoft.com/office/drawing/2014/main" id="{BEBFE7F3-D46C-C2EC-DD86-482B14EA8F35}"/>
              </a:ext>
            </a:extLst>
          </p:cNvPr>
          <p:cNvSpPr txBox="1"/>
          <p:nvPr/>
        </p:nvSpPr>
        <p:spPr>
          <a:xfrm>
            <a:off x="855349" y="1922677"/>
            <a:ext cx="5952483" cy="584775"/>
          </a:xfrm>
          <a:prstGeom prst="rect">
            <a:avLst/>
          </a:prstGeom>
          <a:noFill/>
        </p:spPr>
        <p:txBody>
          <a:bodyPr wrap="square" rtlCol="0">
            <a:spAutoFit/>
          </a:bodyPr>
          <a:lstStyle/>
          <a:p>
            <a:r>
              <a:rPr lang="ja-JP" altLang="en-US" sz="3200" dirty="0">
                <a:solidFill>
                  <a:srgbClr val="FF0000"/>
                </a:solidFill>
                <a:latin typeface="ＭＳ Ｐゴシック" panose="020B0600070205080204" pitchFamily="34" charset="-128"/>
                <a:ea typeface="ＭＳ Ｐゴシック" panose="020B0600070205080204" pitchFamily="34" charset="-128"/>
              </a:rPr>
              <a:t>→強硬な「</a:t>
            </a:r>
            <a:r>
              <a:rPr lang="ja-JP" altLang="en-US" sz="3200" b="1" dirty="0">
                <a:solidFill>
                  <a:srgbClr val="FF0000"/>
                </a:solidFill>
                <a:latin typeface="ＭＳ Ｐゴシック" panose="020B0600070205080204" pitchFamily="34" charset="-128"/>
                <a:ea typeface="ＭＳ Ｐゴシック" panose="020B0600070205080204" pitchFamily="34" charset="-128"/>
              </a:rPr>
              <a:t>琉球処分</a:t>
            </a:r>
            <a:r>
              <a:rPr lang="ja-JP" altLang="en-US" sz="3200" dirty="0">
                <a:solidFill>
                  <a:srgbClr val="FF0000"/>
                </a:solidFill>
                <a:latin typeface="ＭＳ Ｐゴシック" panose="020B0600070205080204" pitchFamily="34" charset="-128"/>
                <a:ea typeface="ＭＳ Ｐゴシック" panose="020B0600070205080204" pitchFamily="34" charset="-128"/>
              </a:rPr>
              <a:t>」案を策定</a:t>
            </a:r>
            <a:endParaRPr lang="ja-JP" altLang="en-US" dirty="0">
              <a:solidFill>
                <a:srgbClr val="FF0000"/>
              </a:solidFill>
            </a:endParaRPr>
          </a:p>
        </p:txBody>
      </p:sp>
      <p:grpSp>
        <p:nvGrpSpPr>
          <p:cNvPr id="6" name="グループ化 5">
            <a:extLst>
              <a:ext uri="{FF2B5EF4-FFF2-40B4-BE49-F238E27FC236}">
                <a16:creationId xmlns:a16="http://schemas.microsoft.com/office/drawing/2014/main" id="{C8E8B5A7-0721-5791-811C-26634E749B33}"/>
              </a:ext>
            </a:extLst>
          </p:cNvPr>
          <p:cNvGrpSpPr/>
          <p:nvPr/>
        </p:nvGrpSpPr>
        <p:grpSpPr>
          <a:xfrm>
            <a:off x="89210" y="2923143"/>
            <a:ext cx="3975527" cy="2554545"/>
            <a:chOff x="185370" y="2924839"/>
            <a:chExt cx="3975527" cy="2554545"/>
          </a:xfrm>
        </p:grpSpPr>
        <p:pic>
          <p:nvPicPr>
            <p:cNvPr id="9" name="図 3">
              <a:extLst>
                <a:ext uri="{FF2B5EF4-FFF2-40B4-BE49-F238E27FC236}">
                  <a16:creationId xmlns:a16="http://schemas.microsoft.com/office/drawing/2014/main" id="{51E81F9A-C516-EFF1-9ABF-EF49B42B0C6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5370" y="2924839"/>
              <a:ext cx="396829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1">
              <a:extLst>
                <a:ext uri="{FF2B5EF4-FFF2-40B4-BE49-F238E27FC236}">
                  <a16:creationId xmlns:a16="http://schemas.microsoft.com/office/drawing/2014/main" id="{D3FC0897-8A0C-10C4-FDA0-CC36FB455933}"/>
                </a:ext>
              </a:extLst>
            </p:cNvPr>
            <p:cNvSpPr txBox="1">
              <a:spLocks noChangeArrowheads="1"/>
            </p:cNvSpPr>
            <p:nvPr/>
          </p:nvSpPr>
          <p:spPr bwMode="auto">
            <a:xfrm>
              <a:off x="2169516" y="5171607"/>
              <a:ext cx="1991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400" dirty="0">
                  <a:latin typeface="ＭＳ Ｐゴシック" panose="020B0600070205080204" pitchFamily="50" charset="-128"/>
                  <a:ea typeface="ＭＳ Ｐゴシック" panose="020B0600070205080204" pitchFamily="50" charset="-128"/>
                </a:rPr>
                <a:t>那覇市歴史博物館提供</a:t>
              </a:r>
            </a:p>
          </p:txBody>
        </p:sp>
      </p:grpSp>
    </p:spTree>
    <p:extLst>
      <p:ext uri="{BB962C8B-B14F-4D97-AF65-F5344CB8AC3E}">
        <p14:creationId xmlns:p14="http://schemas.microsoft.com/office/powerpoint/2010/main" val="21682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3">
            <a:extLst>
              <a:ext uri="{FF2B5EF4-FFF2-40B4-BE49-F238E27FC236}">
                <a16:creationId xmlns:a16="http://schemas.microsoft.com/office/drawing/2014/main" id="{3F8D7670-4A68-DE91-93F1-9899A3F84010}"/>
              </a:ext>
            </a:extLst>
          </p:cNvPr>
          <p:cNvSpPr/>
          <p:nvPr/>
        </p:nvSpPr>
        <p:spPr>
          <a:xfrm>
            <a:off x="249594" y="142397"/>
            <a:ext cx="3392766" cy="881997"/>
          </a:xfrm>
          <a:prstGeom prst="roundRect">
            <a:avLst/>
          </a:prstGeom>
          <a:solidFill>
            <a:schemeClr val="accent2">
              <a:lumMod val="20000"/>
              <a:lumOff val="80000"/>
            </a:schemeClr>
          </a:solid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Ctr="1"/>
          <a:lstStyle/>
          <a:p>
            <a:pPr algn="ctr">
              <a:defRPr/>
            </a:pPr>
            <a:endParaRPr kumimoji="1" lang="ja-JP" altLang="en-US" sz="8000" b="1" dirty="0">
              <a:solidFill>
                <a:schemeClr val="accent2">
                  <a:lumMod val="40000"/>
                  <a:lumOff val="60000"/>
                </a:schemeClr>
              </a:solidFill>
              <a:latin typeface="ＭＳ Ｐゴシック" panose="020B0600070205080204" pitchFamily="50" charset="-128"/>
              <a:ea typeface="ＭＳ Ｐゴシック" panose="020B0600070205080204" pitchFamily="50" charset="-128"/>
            </a:endParaRPr>
          </a:p>
        </p:txBody>
      </p:sp>
      <p:sp>
        <p:nvSpPr>
          <p:cNvPr id="15362" name="タイトル 1">
            <a:extLst>
              <a:ext uri="{FF2B5EF4-FFF2-40B4-BE49-F238E27FC236}">
                <a16:creationId xmlns:a16="http://schemas.microsoft.com/office/drawing/2014/main" id="{3F72C3A0-00B3-0A56-60ED-D0E164A0356B}"/>
              </a:ext>
            </a:extLst>
          </p:cNvPr>
          <p:cNvSpPr>
            <a:spLocks noGrp="1" noChangeArrowheads="1"/>
          </p:cNvSpPr>
          <p:nvPr>
            <p:ph type="title"/>
          </p:nvPr>
        </p:nvSpPr>
        <p:spPr>
          <a:xfrm>
            <a:off x="459755" y="194110"/>
            <a:ext cx="3150108" cy="782031"/>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「琉球処分」</a:t>
            </a:r>
          </a:p>
        </p:txBody>
      </p:sp>
      <p:grpSp>
        <p:nvGrpSpPr>
          <p:cNvPr id="10" name="グループ化 9">
            <a:extLst>
              <a:ext uri="{FF2B5EF4-FFF2-40B4-BE49-F238E27FC236}">
                <a16:creationId xmlns:a16="http://schemas.microsoft.com/office/drawing/2014/main" id="{73B8EF1F-E12C-6A4C-40F2-BAB99D6F65A5}"/>
              </a:ext>
            </a:extLst>
          </p:cNvPr>
          <p:cNvGrpSpPr/>
          <p:nvPr/>
        </p:nvGrpSpPr>
        <p:grpSpPr>
          <a:xfrm>
            <a:off x="5245177" y="4343694"/>
            <a:ext cx="3584028" cy="2277385"/>
            <a:chOff x="1345276" y="3574901"/>
            <a:chExt cx="4141124" cy="2773986"/>
          </a:xfrm>
        </p:grpSpPr>
        <p:pic>
          <p:nvPicPr>
            <p:cNvPr id="9" name="図 8">
              <a:extLst>
                <a:ext uri="{FF2B5EF4-FFF2-40B4-BE49-F238E27FC236}">
                  <a16:creationId xmlns:a16="http://schemas.microsoft.com/office/drawing/2014/main" id="{D62F374D-439F-0F55-8507-458A687E98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45276" y="3574901"/>
              <a:ext cx="4141124" cy="2773986"/>
            </a:xfrm>
            <a:prstGeom prst="rect">
              <a:avLst/>
            </a:prstGeom>
          </p:spPr>
        </p:pic>
        <p:sp>
          <p:nvSpPr>
            <p:cNvPr id="15365" name="テキスト ボックス 1">
              <a:extLst>
                <a:ext uri="{FF2B5EF4-FFF2-40B4-BE49-F238E27FC236}">
                  <a16:creationId xmlns:a16="http://schemas.microsoft.com/office/drawing/2014/main" id="{4DF4A86A-044D-E32E-0002-31789460A51F}"/>
                </a:ext>
              </a:extLst>
            </p:cNvPr>
            <p:cNvSpPr txBox="1">
              <a:spLocks noChangeArrowheads="1"/>
            </p:cNvSpPr>
            <p:nvPr/>
          </p:nvSpPr>
          <p:spPr bwMode="auto">
            <a:xfrm>
              <a:off x="3485917" y="5997001"/>
              <a:ext cx="2000483" cy="33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200" dirty="0">
                  <a:latin typeface="ＭＳ Ｐゴシック" panose="020B0600070205080204" pitchFamily="50" charset="-128"/>
                  <a:ea typeface="ＭＳ Ｐゴシック" panose="020B0600070205080204" pitchFamily="50" charset="-128"/>
                </a:rPr>
                <a:t>那覇市歴史博物館提供</a:t>
              </a:r>
            </a:p>
          </p:txBody>
        </p:sp>
      </p:grpSp>
      <p:sp>
        <p:nvSpPr>
          <p:cNvPr id="8" name="タイトル 1">
            <a:extLst>
              <a:ext uri="{FF2B5EF4-FFF2-40B4-BE49-F238E27FC236}">
                <a16:creationId xmlns:a16="http://schemas.microsoft.com/office/drawing/2014/main" id="{3F72C3A0-00B3-0A56-60ED-D0E164A0356B}"/>
              </a:ext>
            </a:extLst>
          </p:cNvPr>
          <p:cNvSpPr txBox="1">
            <a:spLocks noChangeArrowheads="1"/>
          </p:cNvSpPr>
          <p:nvPr/>
        </p:nvSpPr>
        <p:spPr bwMode="auto">
          <a:xfrm>
            <a:off x="3820024" y="213252"/>
            <a:ext cx="4193718" cy="78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3600" dirty="0">
                <a:latin typeface="ＭＳ Ｐゴシック" panose="020B0600070205080204" pitchFamily="34" charset="-128"/>
                <a:ea typeface="ＭＳ Ｐゴシック" panose="020B0600070205080204" pitchFamily="34" charset="-128"/>
              </a:rPr>
              <a:t>「廃琉置県」ともいう</a:t>
            </a:r>
          </a:p>
        </p:txBody>
      </p:sp>
      <p:sp>
        <p:nvSpPr>
          <p:cNvPr id="14" name="テキスト ボックス 13">
            <a:extLst>
              <a:ext uri="{FF2B5EF4-FFF2-40B4-BE49-F238E27FC236}">
                <a16:creationId xmlns:a16="http://schemas.microsoft.com/office/drawing/2014/main" id="{C7467E75-41EE-C870-48B6-C67A5CE747F3}"/>
              </a:ext>
            </a:extLst>
          </p:cNvPr>
          <p:cNvSpPr txBox="1"/>
          <p:nvPr/>
        </p:nvSpPr>
        <p:spPr>
          <a:xfrm>
            <a:off x="425394" y="1144020"/>
            <a:ext cx="4712542" cy="1384995"/>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松田道之は、</a:t>
            </a:r>
            <a:r>
              <a:rPr lang="ja-JP" altLang="ja-JP" sz="2800" dirty="0">
                <a:latin typeface="ＭＳ Ｐゴシック" panose="020B0600070205080204" pitchFamily="50" charset="-128"/>
                <a:ea typeface="ＭＳ Ｐゴシック" panose="020B0600070205080204" pitchFamily="50" charset="-128"/>
              </a:rPr>
              <a:t>琉球に対し</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lang="ja-JP" altLang="ja-JP" sz="2800" dirty="0">
                <a:latin typeface="ＭＳ Ｐゴシック" panose="020B0600070205080204" pitchFamily="50" charset="-128"/>
                <a:ea typeface="ＭＳ Ｐゴシック" panose="020B0600070205080204" pitchFamily="50" charset="-128"/>
              </a:rPr>
              <a:t>藩王尚泰の上京、</a:t>
            </a:r>
            <a:endParaRPr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lang="ja-JP" altLang="ja-JP" sz="2800" dirty="0">
                <a:latin typeface="ＭＳ Ｐゴシック" panose="020B0600070205080204" pitchFamily="50" charset="-128"/>
                <a:ea typeface="ＭＳ Ｐゴシック" panose="020B0600070205080204" pitchFamily="50" charset="-128"/>
              </a:rPr>
              <a:t>首里城明け渡し</a:t>
            </a:r>
            <a:r>
              <a:rPr lang="ja-JP" altLang="en-US" sz="2800" dirty="0">
                <a:latin typeface="ＭＳ Ｐゴシック" panose="020B0600070205080204" pitchFamily="50" charset="-128"/>
                <a:ea typeface="ＭＳ Ｐゴシック" panose="020B0600070205080204" pitchFamily="50" charset="-128"/>
              </a:rPr>
              <a:t> </a:t>
            </a:r>
            <a:r>
              <a:rPr lang="ja-JP" altLang="ja-JP" sz="2800" dirty="0">
                <a:latin typeface="ＭＳ Ｐゴシック" panose="020B0600070205080204" pitchFamily="50" charset="-128"/>
                <a:ea typeface="ＭＳ Ｐゴシック" panose="020B0600070205080204" pitchFamily="50" charset="-128"/>
              </a:rPr>
              <a:t>等を命じた</a:t>
            </a:r>
            <a:endParaRPr lang="en-US" altLang="ja-JP" sz="2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C7467E75-41EE-C870-48B6-C67A5CE747F3}"/>
              </a:ext>
            </a:extLst>
          </p:cNvPr>
          <p:cNvSpPr txBox="1"/>
          <p:nvPr/>
        </p:nvSpPr>
        <p:spPr>
          <a:xfrm>
            <a:off x="459754" y="2696685"/>
            <a:ext cx="4339651" cy="954107"/>
          </a:xfrm>
          <a:prstGeom prst="rect">
            <a:avLst/>
          </a:prstGeom>
          <a:noFill/>
        </p:spPr>
        <p:txBody>
          <a:bodyPr wrap="square" rtlCol="0">
            <a:spAutoFit/>
          </a:bodyPr>
          <a:lstStyle/>
          <a:p>
            <a:r>
              <a:rPr kumimoji="1" lang="en-US" altLang="ja-JP" sz="2800" dirty="0">
                <a:latin typeface="ＭＳ Ｐゴシック" panose="020B0600070205080204" pitchFamily="50" charset="-128"/>
                <a:ea typeface="ＭＳ Ｐゴシック" panose="020B0600070205080204" pitchFamily="50" charset="-128"/>
              </a:rPr>
              <a:t>1879</a:t>
            </a:r>
            <a:r>
              <a:rPr kumimoji="1" lang="ja-JP" altLang="en-US" sz="2800" dirty="0">
                <a:latin typeface="ＭＳ Ｐゴシック" panose="020B0600070205080204" pitchFamily="50" charset="-128"/>
                <a:ea typeface="ＭＳ Ｐゴシック" panose="020B0600070205080204" pitchFamily="50" charset="-128"/>
              </a:rPr>
              <a:t>年</a:t>
            </a:r>
            <a:r>
              <a:rPr kumimoji="1" lang="en-US" altLang="ja-JP" sz="2800" dirty="0">
                <a:latin typeface="ＭＳ Ｐゴシック" panose="020B0600070205080204" pitchFamily="50" charset="-128"/>
                <a:ea typeface="ＭＳ Ｐゴシック" panose="020B0600070205080204" pitchFamily="50" charset="-128"/>
              </a:rPr>
              <a:t>3</a:t>
            </a:r>
            <a:r>
              <a:rPr kumimoji="1" lang="ja-JP" altLang="en-US" sz="2800" dirty="0">
                <a:latin typeface="ＭＳ Ｐゴシック" panose="020B0600070205080204" pitchFamily="50" charset="-128"/>
                <a:ea typeface="ＭＳ Ｐゴシック" panose="020B0600070205080204" pitchFamily="50" charset="-128"/>
              </a:rPr>
              <a:t>月</a:t>
            </a:r>
            <a:r>
              <a:rPr kumimoji="1" lang="en-US" altLang="ja-JP" sz="2800" dirty="0">
                <a:latin typeface="ＭＳ Ｐゴシック" panose="020B0600070205080204" pitchFamily="50" charset="-128"/>
                <a:ea typeface="ＭＳ Ｐゴシック" panose="020B0600070205080204" pitchFamily="50" charset="-128"/>
              </a:rPr>
              <a:t>31</a:t>
            </a:r>
            <a:r>
              <a:rPr kumimoji="1" lang="ja-JP" altLang="en-US" sz="2800" dirty="0">
                <a:latin typeface="ＭＳ Ｐゴシック" panose="020B0600070205080204" pitchFamily="50" charset="-128"/>
                <a:ea typeface="ＭＳ Ｐゴシック" panose="020B0600070205080204" pitchFamily="50" charset="-128"/>
              </a:rPr>
              <a:t>日</a:t>
            </a:r>
            <a:endParaRPr kumimoji="1" lang="en-US" altLang="ja-JP" sz="28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　尚泰、首里城を明渡す</a:t>
            </a:r>
          </a:p>
        </p:txBody>
      </p:sp>
      <p:grpSp>
        <p:nvGrpSpPr>
          <p:cNvPr id="7" name="グループ化 6">
            <a:extLst>
              <a:ext uri="{FF2B5EF4-FFF2-40B4-BE49-F238E27FC236}">
                <a16:creationId xmlns:a16="http://schemas.microsoft.com/office/drawing/2014/main" id="{84C45352-D679-68CC-B100-7732893FE58E}"/>
              </a:ext>
            </a:extLst>
          </p:cNvPr>
          <p:cNvGrpSpPr/>
          <p:nvPr/>
        </p:nvGrpSpPr>
        <p:grpSpPr>
          <a:xfrm>
            <a:off x="6927764" y="1216752"/>
            <a:ext cx="1991381" cy="2942009"/>
            <a:chOff x="6927764" y="1216752"/>
            <a:chExt cx="1991381" cy="2942009"/>
          </a:xfrm>
        </p:grpSpPr>
        <p:pic>
          <p:nvPicPr>
            <p:cNvPr id="15364" name="図 5">
              <a:extLst>
                <a:ext uri="{FF2B5EF4-FFF2-40B4-BE49-F238E27FC236}">
                  <a16:creationId xmlns:a16="http://schemas.microsoft.com/office/drawing/2014/main" id="{B92527F5-DB33-0341-9FA4-876E57784D2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927764" y="1216752"/>
              <a:ext cx="1901441" cy="243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541BD2DB-B9DE-E2AD-4E18-6DC525174145}"/>
                </a:ext>
              </a:extLst>
            </p:cNvPr>
            <p:cNvSpPr txBox="1">
              <a:spLocks noChangeArrowheads="1"/>
            </p:cNvSpPr>
            <p:nvPr/>
          </p:nvSpPr>
          <p:spPr bwMode="auto">
            <a:xfrm>
              <a:off x="6927764" y="3666318"/>
              <a:ext cx="19913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400" dirty="0">
                  <a:latin typeface="ＭＳ Ｐゴシック" panose="020B0600070205080204" pitchFamily="50" charset="-128"/>
                  <a:ea typeface="ＭＳ Ｐゴシック" panose="020B0600070205080204" pitchFamily="50" charset="-128"/>
                </a:rPr>
                <a:t>最後の琉球国王　尚泰</a:t>
              </a:r>
              <a:r>
                <a:rPr kumimoji="1" lang="ja-JP" altLang="en-US" sz="1200" dirty="0">
                  <a:latin typeface="ＭＳ Ｐゴシック" panose="020B0600070205080204" pitchFamily="50" charset="-128"/>
                  <a:ea typeface="ＭＳ Ｐゴシック" panose="020B0600070205080204" pitchFamily="50" charset="-128"/>
                </a:rPr>
                <a:t>那覇市歴史博物館提供</a:t>
              </a:r>
              <a:endParaRPr kumimoji="1" lang="ja-JP" altLang="en-US" sz="1400" dirty="0">
                <a:latin typeface="ＭＳ Ｐゴシック" panose="020B0600070205080204" pitchFamily="50" charset="-128"/>
                <a:ea typeface="ＭＳ Ｐゴシック" panose="020B0600070205080204" pitchFamily="50" charset="-128"/>
              </a:endParaRPr>
            </a:p>
          </p:txBody>
        </p:sp>
      </p:grpSp>
      <p:sp>
        <p:nvSpPr>
          <p:cNvPr id="3" name="テキスト ボックス 2">
            <a:extLst>
              <a:ext uri="{FF2B5EF4-FFF2-40B4-BE49-F238E27FC236}">
                <a16:creationId xmlns:a16="http://schemas.microsoft.com/office/drawing/2014/main" id="{9974CED1-4E3C-A5AD-27E0-EBA55861A6F4}"/>
              </a:ext>
            </a:extLst>
          </p:cNvPr>
          <p:cNvSpPr txBox="1"/>
          <p:nvPr/>
        </p:nvSpPr>
        <p:spPr>
          <a:xfrm>
            <a:off x="459754" y="3818462"/>
            <a:ext cx="4339652" cy="1815882"/>
          </a:xfrm>
          <a:prstGeom prst="rect">
            <a:avLst/>
          </a:prstGeom>
          <a:noFill/>
        </p:spPr>
        <p:txBody>
          <a:bodyPr wrap="square" rtlCol="0">
            <a:spAutoFit/>
          </a:bodyPr>
          <a:lstStyle/>
          <a:p>
            <a:r>
              <a:rPr lang="ja-JP" altLang="ja-JP" sz="2800" dirty="0">
                <a:latin typeface="ＭＳ Ｐゴシック" panose="020B0600070205080204" pitchFamily="50" charset="-128"/>
                <a:ea typeface="ＭＳ Ｐゴシック" panose="020B0600070205080204" pitchFamily="50" charset="-128"/>
              </a:rPr>
              <a:t>同年</a:t>
            </a:r>
            <a:r>
              <a:rPr lang="en-US" altLang="ja-JP" sz="2800" dirty="0">
                <a:latin typeface="ＭＳ Ｐゴシック" panose="020B0600070205080204" pitchFamily="50" charset="-128"/>
                <a:ea typeface="ＭＳ Ｐゴシック" panose="020B0600070205080204" pitchFamily="50" charset="-128"/>
              </a:rPr>
              <a:t>4</a:t>
            </a:r>
            <a:r>
              <a:rPr lang="ja-JP" altLang="ja-JP"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4</a:t>
            </a:r>
            <a:r>
              <a:rPr lang="ja-JP" altLang="ja-JP" sz="2800" dirty="0">
                <a:latin typeface="ＭＳ Ｐゴシック" panose="020B0600070205080204" pitchFamily="50" charset="-128"/>
                <a:ea typeface="ＭＳ Ｐゴシック" panose="020B0600070205080204" pitchFamily="50" charset="-128"/>
              </a:rPr>
              <a:t>日「</a:t>
            </a:r>
            <a:r>
              <a:rPr lang="ja-JP" altLang="ja-JP" sz="2800" b="1" dirty="0">
                <a:solidFill>
                  <a:srgbClr val="FF0000"/>
                </a:solidFill>
                <a:latin typeface="ＭＳ Ｐゴシック" panose="020B0600070205080204" pitchFamily="50" charset="-128"/>
                <a:ea typeface="ＭＳ Ｐゴシック" panose="020B0600070205080204" pitchFamily="50" charset="-128"/>
              </a:rPr>
              <a:t>琉球藩ヲ廃シ沖縄県ヲ置ク</a:t>
            </a:r>
            <a:r>
              <a:rPr lang="ja-JP" altLang="ja-JP" sz="2800" dirty="0">
                <a:latin typeface="ＭＳ Ｐゴシック" panose="020B0600070205080204" pitchFamily="50" charset="-128"/>
                <a:ea typeface="ＭＳ Ｐゴシック" panose="020B0600070205080204" pitchFamily="50" charset="-128"/>
              </a:rPr>
              <a:t>」ことが全国に布告</a:t>
            </a:r>
            <a:r>
              <a:rPr lang="ja-JP" altLang="en-US" sz="2800" dirty="0">
                <a:latin typeface="ＭＳ Ｐゴシック" panose="020B0600070205080204" pitchFamily="50" charset="-128"/>
                <a:ea typeface="ＭＳ Ｐゴシック" panose="020B0600070205080204" pitchFamily="50" charset="-128"/>
              </a:rPr>
              <a:t>され</a:t>
            </a:r>
            <a:r>
              <a:rPr lang="ja-JP" altLang="ja-JP" sz="2800" dirty="0">
                <a:latin typeface="ＭＳ Ｐゴシック" panose="020B0600070205080204" pitchFamily="50" charset="-128"/>
                <a:ea typeface="ＭＳ Ｐゴシック" panose="020B0600070205080204" pitchFamily="50" charset="-128"/>
              </a:rPr>
              <a:t>、約</a:t>
            </a:r>
            <a:r>
              <a:rPr lang="en-US" altLang="ja-JP" sz="2800" dirty="0">
                <a:latin typeface="ＭＳ Ｐゴシック" panose="020B0600070205080204" pitchFamily="50" charset="-128"/>
                <a:ea typeface="ＭＳ Ｐゴシック" panose="020B0600070205080204" pitchFamily="50" charset="-128"/>
              </a:rPr>
              <a:t>450</a:t>
            </a:r>
            <a:r>
              <a:rPr lang="ja-JP" altLang="ja-JP" sz="2800" dirty="0">
                <a:latin typeface="ＭＳ Ｐゴシック" panose="020B0600070205080204" pitchFamily="50" charset="-128"/>
                <a:ea typeface="ＭＳ Ｐゴシック" panose="020B0600070205080204" pitchFamily="50" charset="-128"/>
              </a:rPr>
              <a:t>年間続いた琉球王国は幕を閉じた</a:t>
            </a:r>
            <a:endParaRPr kumimoji="1" lang="ja-JP" altLang="en-US" sz="2800" dirty="0">
              <a:latin typeface="ＭＳ Ｐゴシック" panose="020B0600070205080204" pitchFamily="50" charset="-128"/>
              <a:ea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AF7823EF-5546-7357-8D7F-A07DCFB4F5CF}"/>
              </a:ext>
            </a:extLst>
          </p:cNvPr>
          <p:cNvGrpSpPr/>
          <p:nvPr/>
        </p:nvGrpSpPr>
        <p:grpSpPr>
          <a:xfrm>
            <a:off x="5028509" y="1203434"/>
            <a:ext cx="2008682" cy="2955725"/>
            <a:chOff x="5063220" y="1205685"/>
            <a:chExt cx="2008682" cy="2955725"/>
          </a:xfrm>
        </p:grpSpPr>
        <p:pic>
          <p:nvPicPr>
            <p:cNvPr id="4" name="図 3">
              <a:extLst>
                <a:ext uri="{FF2B5EF4-FFF2-40B4-BE49-F238E27FC236}">
                  <a16:creationId xmlns:a16="http://schemas.microsoft.com/office/drawing/2014/main" id="{FC26E163-CF13-E41F-55AD-4462258BEFE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20396" y="1205685"/>
              <a:ext cx="1494330" cy="2460633"/>
            </a:xfrm>
            <a:prstGeom prst="rect">
              <a:avLst/>
            </a:prstGeom>
          </p:spPr>
        </p:pic>
        <p:sp>
          <p:nvSpPr>
            <p:cNvPr id="5" name="テキスト ボックス 4">
              <a:extLst>
                <a:ext uri="{FF2B5EF4-FFF2-40B4-BE49-F238E27FC236}">
                  <a16:creationId xmlns:a16="http://schemas.microsoft.com/office/drawing/2014/main" id="{DEA3986F-E009-690F-3FDA-C81DB8779BA7}"/>
                </a:ext>
              </a:extLst>
            </p:cNvPr>
            <p:cNvSpPr txBox="1"/>
            <p:nvPr/>
          </p:nvSpPr>
          <p:spPr>
            <a:xfrm>
              <a:off x="5063220" y="3668967"/>
              <a:ext cx="2008682" cy="492443"/>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琉球処分官　松田道之</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那覇市歴史博物館所蔵</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50"/>
                                        <p:tgtEl>
                                          <p:spTgt spid="3"/>
                                        </p:tgtEl>
                                      </p:cBhvr>
                                    </p:animEffect>
                                  </p:childTnLst>
                                </p:cTn>
                              </p:par>
                            </p:childTnLst>
                          </p:cTn>
                        </p:par>
                        <p:par>
                          <p:cTn id="26" fill="hold">
                            <p:stCondLst>
                              <p:cond delay="25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9A0962A-CD23-47E9-881F-61C1B0204151}"/>
              </a:ext>
            </a:extLst>
          </p:cNvPr>
          <p:cNvSpPr/>
          <p:nvPr/>
        </p:nvSpPr>
        <p:spPr>
          <a:xfrm>
            <a:off x="308766" y="1120698"/>
            <a:ext cx="8526466" cy="2536902"/>
          </a:xfrm>
          <a:prstGeom prst="roundRect">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3E943E54-7962-49AE-BB51-06273135F7EE}"/>
              </a:ext>
            </a:extLst>
          </p:cNvPr>
          <p:cNvSpPr/>
          <p:nvPr/>
        </p:nvSpPr>
        <p:spPr>
          <a:xfrm>
            <a:off x="308768" y="4125951"/>
            <a:ext cx="8526466" cy="1661531"/>
          </a:xfrm>
          <a:prstGeom prst="roundRect">
            <a:avLst/>
          </a:prstGeom>
          <a:solidFill>
            <a:schemeClr val="accent2">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6" name="テキスト ボックス 2">
            <a:extLst>
              <a:ext uri="{FF2B5EF4-FFF2-40B4-BE49-F238E27FC236}">
                <a16:creationId xmlns:a16="http://schemas.microsoft.com/office/drawing/2014/main" id="{1A351268-EDF3-B6A2-4F71-08563E707308}"/>
              </a:ext>
            </a:extLst>
          </p:cNvPr>
          <p:cNvSpPr txBox="1">
            <a:spLocks noChangeArrowheads="1"/>
          </p:cNvSpPr>
          <p:nvPr/>
        </p:nvSpPr>
        <p:spPr bwMode="auto">
          <a:xfrm>
            <a:off x="811069" y="1361755"/>
            <a:ext cx="77002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問５　①今日の授業で分かったこと、②最初の予想と比べてどうだったか、③グループメンバーの意見や今日の授業を通して考えたことを文章でまとめてみましょう。</a:t>
            </a:r>
            <a:endParaRPr lang="ja-JP" altLang="en-US" sz="1800" dirty="0"/>
          </a:p>
        </p:txBody>
      </p:sp>
      <p:sp>
        <p:nvSpPr>
          <p:cNvPr id="5" name="テキスト ボックス 2">
            <a:extLst>
              <a:ext uri="{FF2B5EF4-FFF2-40B4-BE49-F238E27FC236}">
                <a16:creationId xmlns:a16="http://schemas.microsoft.com/office/drawing/2014/main" id="{54363804-5B72-4DC1-A4E9-C2F52CB65248}"/>
              </a:ext>
            </a:extLst>
          </p:cNvPr>
          <p:cNvSpPr txBox="1">
            <a:spLocks noChangeArrowheads="1"/>
          </p:cNvSpPr>
          <p:nvPr/>
        </p:nvSpPr>
        <p:spPr bwMode="auto">
          <a:xfrm>
            <a:off x="721862" y="4340606"/>
            <a:ext cx="770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3200" dirty="0">
                <a:latin typeface="ＭＳ Ｐゴシック" panose="020B0600070205080204" pitchFamily="34" charset="-128"/>
                <a:ea typeface="ＭＳ Ｐゴシック" panose="020B0600070205080204" pitchFamily="34" charset="-128"/>
              </a:rPr>
              <a:t>問６　今日の授業を終えて、新たに調べたいことは何ですか。</a:t>
            </a:r>
            <a:endParaRPr lang="ja-JP" altLang="en-US" sz="1800" dirty="0"/>
          </a:p>
        </p:txBody>
      </p:sp>
      <p:sp>
        <p:nvSpPr>
          <p:cNvPr id="9" name="テキスト ボックス 8">
            <a:extLst>
              <a:ext uri="{FF2B5EF4-FFF2-40B4-BE49-F238E27FC236}">
                <a16:creationId xmlns:a16="http://schemas.microsoft.com/office/drawing/2014/main" id="{DBE539FC-954D-43BC-BBF4-552980A8B67B}"/>
              </a:ext>
            </a:extLst>
          </p:cNvPr>
          <p:cNvSpPr txBox="1"/>
          <p:nvPr/>
        </p:nvSpPr>
        <p:spPr>
          <a:xfrm>
            <a:off x="401444" y="189571"/>
            <a:ext cx="2787805" cy="769441"/>
          </a:xfrm>
          <a:prstGeom prst="rect">
            <a:avLst/>
          </a:prstGeom>
          <a:noFill/>
        </p:spPr>
        <p:txBody>
          <a:bodyPr wrap="square" rtlCol="0">
            <a:spAutoFit/>
          </a:bodyPr>
          <a:lstStyle/>
          <a:p>
            <a:r>
              <a:rPr lang="en-US" altLang="ja-JP" sz="4400" dirty="0">
                <a:latin typeface="ＭＳ Ｐゴシック" panose="020B0600070205080204" pitchFamily="34" charset="-128"/>
                <a:ea typeface="ＭＳ Ｐゴシック" panose="020B0600070205080204" pitchFamily="34" charset="-128"/>
              </a:rPr>
              <a:t>【</a:t>
            </a:r>
            <a:r>
              <a:rPr lang="ja-JP" altLang="en-US" sz="4400" dirty="0">
                <a:latin typeface="ＭＳ Ｐゴシック" panose="020B0600070205080204" pitchFamily="34" charset="-128"/>
                <a:ea typeface="ＭＳ Ｐゴシック" panose="020B0600070205080204" pitchFamily="34" charset="-128"/>
              </a:rPr>
              <a:t>まとめ</a:t>
            </a:r>
            <a:r>
              <a:rPr lang="en-US" altLang="ja-JP" sz="4400" dirty="0">
                <a:latin typeface="ＭＳ Ｐゴシック" panose="020B0600070205080204" pitchFamily="34" charset="-128"/>
                <a:ea typeface="ＭＳ Ｐゴシック" panose="020B0600070205080204" pitchFamily="34" charset="-128"/>
              </a:rPr>
              <a:t>】</a:t>
            </a:r>
          </a:p>
        </p:txBody>
      </p:sp>
    </p:spTree>
    <p:extLst>
      <p:ext uri="{BB962C8B-B14F-4D97-AF65-F5344CB8AC3E}">
        <p14:creationId xmlns:p14="http://schemas.microsoft.com/office/powerpoint/2010/main" val="349460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182437" y="6159428"/>
            <a:ext cx="5795889" cy="369332"/>
          </a:xfrm>
          <a:prstGeom prst="rect">
            <a:avLst/>
          </a:prstGeom>
          <a:noFill/>
        </p:spPr>
        <p:txBody>
          <a:bodyPr wrap="square" rtlCol="0">
            <a:spAutoFit/>
          </a:bodyPr>
          <a:lstStyle/>
          <a:p>
            <a:r>
              <a:rPr lang="en-US" altLang="ja-JP" sz="1600" dirty="0"/>
              <a:t>『</a:t>
            </a:r>
            <a:r>
              <a:rPr lang="ja-JP" altLang="en-US" dirty="0"/>
              <a:t>妙々雑俎</a:t>
            </a:r>
            <a:r>
              <a:rPr lang="en-US" altLang="ja-JP" dirty="0"/>
              <a:t>』1879</a:t>
            </a:r>
            <a:r>
              <a:rPr lang="ja-JP" altLang="en-US" dirty="0"/>
              <a:t>年（明治</a:t>
            </a:r>
            <a:r>
              <a:rPr lang="en-US" altLang="ja-JP" dirty="0"/>
              <a:t>12</a:t>
            </a:r>
            <a:r>
              <a:rPr lang="ja-JP" altLang="en-US" dirty="0"/>
              <a:t>）</a:t>
            </a:r>
            <a:r>
              <a:rPr lang="en-US" altLang="ja-JP" dirty="0"/>
              <a:t>2</a:t>
            </a:r>
            <a:r>
              <a:rPr lang="ja-JP" altLang="en-US" dirty="0"/>
              <a:t>月</a:t>
            </a:r>
            <a:r>
              <a:rPr lang="en-US" altLang="ja-JP" dirty="0"/>
              <a:t>14</a:t>
            </a:r>
            <a:r>
              <a:rPr lang="ja-JP" altLang="en-US" dirty="0"/>
              <a:t>日「国引き」</a:t>
            </a:r>
            <a:endParaRPr kumimoji="1" lang="ja-JP" altLang="en-US" dirty="0"/>
          </a:p>
        </p:txBody>
      </p:sp>
      <p:pic>
        <p:nvPicPr>
          <p:cNvPr id="5124" name="図 4">
            <a:extLst>
              <a:ext uri="{FF2B5EF4-FFF2-40B4-BE49-F238E27FC236}">
                <a16:creationId xmlns:a16="http://schemas.microsoft.com/office/drawing/2014/main" id="{BD78EEF1-DF70-07EB-C677-EEE4128284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97"/>
          <a:stretch/>
        </p:blipFill>
        <p:spPr bwMode="auto">
          <a:xfrm>
            <a:off x="1780188" y="1312430"/>
            <a:ext cx="5728308" cy="434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テキスト ボックス 8">
            <a:extLst>
              <a:ext uri="{FF2B5EF4-FFF2-40B4-BE49-F238E27FC236}">
                <a16:creationId xmlns:a16="http://schemas.microsoft.com/office/drawing/2014/main" id="{29168D3B-B841-B66B-4CD2-57BD9EF25FD2}"/>
              </a:ext>
            </a:extLst>
          </p:cNvPr>
          <p:cNvSpPr txBox="1">
            <a:spLocks noChangeArrowheads="1"/>
          </p:cNvSpPr>
          <p:nvPr/>
        </p:nvSpPr>
        <p:spPr bwMode="auto">
          <a:xfrm>
            <a:off x="7508496" y="1454414"/>
            <a:ext cx="1101725" cy="466725"/>
          </a:xfrm>
          <a:prstGeom prst="rect">
            <a:avLst/>
          </a:prstGeom>
          <a:solidFill>
            <a:schemeClr val="bg1"/>
          </a:solidFill>
          <a:ln w="19050">
            <a:solidFill>
              <a:srgbClr val="FF0000"/>
            </a:solidFill>
            <a:miter lim="800000"/>
            <a:headEnd/>
            <a:tailEnd/>
          </a:ln>
        </p:spPr>
        <p:txBody>
          <a:bodyPr lIns="36000" tIns="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dirty="0">
                <a:latin typeface="ＭＳ Ｐゴシック" panose="020B0600070205080204" pitchFamily="34" charset="-128"/>
                <a:ea typeface="ＭＳ Ｐゴシック" panose="020B0600070205080204" pitchFamily="34" charset="-128"/>
              </a:rPr>
              <a:t>日本</a:t>
            </a:r>
          </a:p>
        </p:txBody>
      </p:sp>
      <p:sp>
        <p:nvSpPr>
          <p:cNvPr id="5130" name="テキスト ボックス 9">
            <a:extLst>
              <a:ext uri="{FF2B5EF4-FFF2-40B4-BE49-F238E27FC236}">
                <a16:creationId xmlns:a16="http://schemas.microsoft.com/office/drawing/2014/main" id="{C4B47E53-1A36-EAE9-E1A3-CAF10A0D8F62}"/>
              </a:ext>
            </a:extLst>
          </p:cNvPr>
          <p:cNvSpPr txBox="1">
            <a:spLocks noChangeArrowheads="1"/>
          </p:cNvSpPr>
          <p:nvPr/>
        </p:nvSpPr>
        <p:spPr bwMode="auto">
          <a:xfrm>
            <a:off x="588932" y="1452826"/>
            <a:ext cx="1103312" cy="468313"/>
          </a:xfrm>
          <a:prstGeom prst="rect">
            <a:avLst/>
          </a:prstGeom>
          <a:solidFill>
            <a:schemeClr val="bg1"/>
          </a:solidFill>
          <a:ln w="19050">
            <a:solidFill>
              <a:srgbClr val="FF0000"/>
            </a:solidFill>
            <a:miter lim="800000"/>
            <a:headEnd/>
            <a:tailEnd/>
          </a:ln>
        </p:spPr>
        <p:txBody>
          <a:bodyPr lIns="36000" tIns="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dirty="0">
                <a:latin typeface="ＭＳ Ｐゴシック" panose="020B0600070205080204" pitchFamily="34" charset="-128"/>
                <a:ea typeface="ＭＳ Ｐゴシック" panose="020B0600070205080204" pitchFamily="34" charset="-128"/>
              </a:rPr>
              <a:t>琉球</a:t>
            </a:r>
          </a:p>
        </p:txBody>
      </p:sp>
      <p:sp>
        <p:nvSpPr>
          <p:cNvPr id="5132" name="テキスト ボックス 11">
            <a:extLst>
              <a:ext uri="{FF2B5EF4-FFF2-40B4-BE49-F238E27FC236}">
                <a16:creationId xmlns:a16="http://schemas.microsoft.com/office/drawing/2014/main" id="{A95732F8-864C-7267-D32C-082A88AC1623}"/>
              </a:ext>
            </a:extLst>
          </p:cNvPr>
          <p:cNvSpPr txBox="1">
            <a:spLocks noChangeArrowheads="1"/>
          </p:cNvSpPr>
          <p:nvPr/>
        </p:nvSpPr>
        <p:spPr bwMode="auto">
          <a:xfrm>
            <a:off x="7272617" y="2728966"/>
            <a:ext cx="1732922" cy="468313"/>
          </a:xfrm>
          <a:prstGeom prst="rect">
            <a:avLst/>
          </a:prstGeom>
          <a:solidFill>
            <a:schemeClr val="bg1"/>
          </a:solidFill>
          <a:ln w="19050">
            <a:solidFill>
              <a:srgbClr val="FF0000"/>
            </a:solidFill>
            <a:miter lim="800000"/>
            <a:headEnd/>
            <a:tailEnd/>
          </a:ln>
        </p:spPr>
        <p:txBody>
          <a:bodyPr wrap="square" lIns="36000" tIns="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dirty="0">
                <a:latin typeface="ＭＳ Ｐゴシック" panose="020B0600070205080204" pitchFamily="34" charset="-128"/>
                <a:ea typeface="ＭＳ Ｐゴシック" panose="020B0600070205080204" pitchFamily="34" charset="-128"/>
              </a:rPr>
              <a:t>松田道之</a:t>
            </a:r>
          </a:p>
        </p:txBody>
      </p:sp>
      <p:sp>
        <p:nvSpPr>
          <p:cNvPr id="13" name="吹き出し: 円形 12">
            <a:extLst>
              <a:ext uri="{FF2B5EF4-FFF2-40B4-BE49-F238E27FC236}">
                <a16:creationId xmlns:a16="http://schemas.microsoft.com/office/drawing/2014/main" id="{8638E2F4-66E1-EE47-5228-093D43E476D9}"/>
              </a:ext>
            </a:extLst>
          </p:cNvPr>
          <p:cNvSpPr/>
          <p:nvPr/>
        </p:nvSpPr>
        <p:spPr>
          <a:xfrm>
            <a:off x="4209215" y="2786628"/>
            <a:ext cx="1057706" cy="915492"/>
          </a:xfrm>
          <a:prstGeom prst="wedgeEllipseCallout">
            <a:avLst>
              <a:gd name="adj1" fmla="val -6611"/>
              <a:gd name="adj2" fmla="val -7114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dirty="0">
                <a:latin typeface="ＭＳ Ｐゴシック" panose="020B0600070205080204" pitchFamily="50" charset="-128"/>
                <a:ea typeface="ＭＳ Ｐゴシック" panose="020B0600070205080204" pitchFamily="50" charset="-128"/>
              </a:rPr>
              <a:t>縄</a:t>
            </a:r>
          </a:p>
        </p:txBody>
      </p:sp>
      <p:sp>
        <p:nvSpPr>
          <p:cNvPr id="17" name="テキスト ボックス 2">
            <a:extLst>
              <a:ext uri="{FF2B5EF4-FFF2-40B4-BE49-F238E27FC236}">
                <a16:creationId xmlns:a16="http://schemas.microsoft.com/office/drawing/2014/main" id="{6F1F0B77-BB2D-FC24-5353-D32BC8844136}"/>
              </a:ext>
            </a:extLst>
          </p:cNvPr>
          <p:cNvSpPr txBox="1">
            <a:spLocks noChangeArrowheads="1"/>
          </p:cNvSpPr>
          <p:nvPr/>
        </p:nvSpPr>
        <p:spPr bwMode="auto">
          <a:xfrm>
            <a:off x="3048000" y="6444792"/>
            <a:ext cx="609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dirty="0"/>
              <a:t>　</a:t>
            </a:r>
            <a:r>
              <a:rPr kumimoji="0" lang="en-US" altLang="ja-JP" sz="2000" dirty="0"/>
              <a:t>※</a:t>
            </a:r>
            <a:r>
              <a:rPr kumimoji="0" lang="ja-JP" altLang="en-US" sz="2000" dirty="0"/>
              <a:t>東京大学法学部附属明治新聞雑誌文庫 所蔵</a:t>
            </a:r>
            <a:endParaRPr lang="ja-JP" altLang="en-US" sz="2000" dirty="0"/>
          </a:p>
        </p:txBody>
      </p:sp>
      <p:sp>
        <p:nvSpPr>
          <p:cNvPr id="2" name="タイトル 1">
            <a:extLst>
              <a:ext uri="{FF2B5EF4-FFF2-40B4-BE49-F238E27FC236}">
                <a16:creationId xmlns:a16="http://schemas.microsoft.com/office/drawing/2014/main" id="{CDCFC3A3-4F84-1AFF-6F5B-F8CDD4FDED14}"/>
              </a:ext>
            </a:extLst>
          </p:cNvPr>
          <p:cNvSpPr txBox="1">
            <a:spLocks noChangeArrowheads="1"/>
          </p:cNvSpPr>
          <p:nvPr/>
        </p:nvSpPr>
        <p:spPr bwMode="auto">
          <a:xfrm>
            <a:off x="370855" y="643558"/>
            <a:ext cx="873442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r>
              <a:rPr lang="ja-JP" altLang="en-US" sz="3200" dirty="0">
                <a:latin typeface="ＭＳ Ｐゴシック" panose="020B0600070205080204" pitchFamily="34" charset="-128"/>
                <a:ea typeface="ＭＳ Ｐゴシック" panose="020B0600070205080204" pitchFamily="34" charset="-128"/>
              </a:rPr>
              <a:t>日本が「沖」にいる琉球を、「縄」で引っ張っている。</a:t>
            </a:r>
          </a:p>
        </p:txBody>
      </p:sp>
      <p:sp>
        <p:nvSpPr>
          <p:cNvPr id="3" name="吹き出し: 円形 2">
            <a:extLst>
              <a:ext uri="{FF2B5EF4-FFF2-40B4-BE49-F238E27FC236}">
                <a16:creationId xmlns:a16="http://schemas.microsoft.com/office/drawing/2014/main" id="{A8720311-B4E3-E668-7F50-F7D86F064736}"/>
              </a:ext>
            </a:extLst>
          </p:cNvPr>
          <p:cNvSpPr/>
          <p:nvPr/>
        </p:nvSpPr>
        <p:spPr>
          <a:xfrm>
            <a:off x="880334" y="2072120"/>
            <a:ext cx="1087306" cy="956308"/>
          </a:xfrm>
          <a:prstGeom prst="wedgeEllipseCallout">
            <a:avLst>
              <a:gd name="adj1" fmla="val 57316"/>
              <a:gd name="adj2" fmla="val 3813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dirty="0">
                <a:latin typeface="ＭＳ Ｐゴシック" panose="020B0600070205080204" pitchFamily="50" charset="-128"/>
                <a:ea typeface="ＭＳ Ｐゴシック" panose="020B0600070205080204" pitchFamily="50" charset="-128"/>
              </a:rPr>
              <a:t>沖</a:t>
            </a:r>
          </a:p>
        </p:txBody>
      </p:sp>
      <p:sp>
        <p:nvSpPr>
          <p:cNvPr id="4" name="正方形/長方形 3">
            <a:extLst>
              <a:ext uri="{FF2B5EF4-FFF2-40B4-BE49-F238E27FC236}">
                <a16:creationId xmlns:a16="http://schemas.microsoft.com/office/drawing/2014/main" id="{3DA48215-A417-7D7A-C0B6-0968B4DB9C09}"/>
              </a:ext>
            </a:extLst>
          </p:cNvPr>
          <p:cNvSpPr/>
          <p:nvPr/>
        </p:nvSpPr>
        <p:spPr>
          <a:xfrm>
            <a:off x="2070463" y="3860074"/>
            <a:ext cx="404948" cy="1574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9">
            <a:extLst>
              <a:ext uri="{FF2B5EF4-FFF2-40B4-BE49-F238E27FC236}">
                <a16:creationId xmlns:a16="http://schemas.microsoft.com/office/drawing/2014/main" id="{C4B47E53-1A36-EAE9-E1A3-CAF10A0D8F62}"/>
              </a:ext>
            </a:extLst>
          </p:cNvPr>
          <p:cNvSpPr txBox="1">
            <a:spLocks noChangeArrowheads="1"/>
          </p:cNvSpPr>
          <p:nvPr/>
        </p:nvSpPr>
        <p:spPr bwMode="auto">
          <a:xfrm>
            <a:off x="99458" y="48893"/>
            <a:ext cx="8937862" cy="651905"/>
          </a:xfrm>
          <a:prstGeom prst="rect">
            <a:avLst/>
          </a:prstGeom>
          <a:solidFill>
            <a:schemeClr val="bg1"/>
          </a:solidFill>
          <a:ln w="19050">
            <a:solidFill>
              <a:srgbClr val="FF0000"/>
            </a:solidFill>
            <a:miter lim="800000"/>
            <a:headEnd/>
            <a:tailEnd/>
          </a:ln>
        </p:spPr>
        <p:txBody>
          <a:bodyPr wrap="square" lIns="36000" tIns="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0" dirty="0">
                <a:latin typeface="ＭＳ Ｐゴシック" panose="020B0600070205080204" pitchFamily="34" charset="-128"/>
                <a:ea typeface="ＭＳ Ｐゴシック" panose="020B0600070205080204" pitchFamily="34" charset="-128"/>
              </a:rPr>
              <a:t>これは何の場面でしょうか。</a:t>
            </a:r>
          </a:p>
        </p:txBody>
      </p:sp>
      <p:sp>
        <p:nvSpPr>
          <p:cNvPr id="14" name="テキスト ボックス 9">
            <a:extLst>
              <a:ext uri="{FF2B5EF4-FFF2-40B4-BE49-F238E27FC236}">
                <a16:creationId xmlns:a16="http://schemas.microsoft.com/office/drawing/2014/main" id="{C4B47E53-1A36-EAE9-E1A3-CAF10A0D8F62}"/>
              </a:ext>
            </a:extLst>
          </p:cNvPr>
          <p:cNvSpPr txBox="1">
            <a:spLocks noChangeArrowheads="1"/>
          </p:cNvSpPr>
          <p:nvPr/>
        </p:nvSpPr>
        <p:spPr bwMode="auto">
          <a:xfrm>
            <a:off x="2272937" y="5481172"/>
            <a:ext cx="4751905" cy="651905"/>
          </a:xfrm>
          <a:prstGeom prst="rect">
            <a:avLst/>
          </a:prstGeom>
          <a:solidFill>
            <a:schemeClr val="bg1"/>
          </a:solidFill>
          <a:ln w="19050">
            <a:solidFill>
              <a:srgbClr val="FF0000"/>
            </a:solidFill>
            <a:miter lim="800000"/>
            <a:headEnd/>
            <a:tailEnd/>
          </a:ln>
        </p:spPr>
        <p:txBody>
          <a:bodyPr wrap="square" lIns="36000" tIns="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4000" dirty="0">
                <a:latin typeface="ＭＳ Ｐゴシック" panose="020B0600070205080204" pitchFamily="34" charset="-128"/>
                <a:ea typeface="ＭＳ Ｐゴシック" panose="020B0600070205080204" pitchFamily="34" charset="-128"/>
              </a:rPr>
              <a:t>「琉球処分」</a:t>
            </a:r>
          </a:p>
        </p:txBody>
      </p:sp>
      <p:sp>
        <p:nvSpPr>
          <p:cNvPr id="15" name="テキスト ボックス 11">
            <a:extLst>
              <a:ext uri="{FF2B5EF4-FFF2-40B4-BE49-F238E27FC236}">
                <a16:creationId xmlns:a16="http://schemas.microsoft.com/office/drawing/2014/main" id="{A95732F8-864C-7267-D32C-082A88AC1623}"/>
              </a:ext>
            </a:extLst>
          </p:cNvPr>
          <p:cNvSpPr txBox="1">
            <a:spLocks noChangeArrowheads="1"/>
          </p:cNvSpPr>
          <p:nvPr/>
        </p:nvSpPr>
        <p:spPr bwMode="auto">
          <a:xfrm>
            <a:off x="7057952" y="2142718"/>
            <a:ext cx="1920374" cy="467239"/>
          </a:xfrm>
          <a:prstGeom prst="rect">
            <a:avLst/>
          </a:prstGeom>
          <a:solidFill>
            <a:schemeClr val="bg1"/>
          </a:solidFill>
          <a:ln w="19050">
            <a:solidFill>
              <a:srgbClr val="FF0000"/>
            </a:solidFill>
            <a:miter lim="800000"/>
            <a:headEnd/>
            <a:tailEnd/>
          </a:ln>
        </p:spPr>
        <p:txBody>
          <a:bodyPr wrap="square" lIns="36000" tIns="0" rIns="36000" bIns="3600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dirty="0">
                <a:latin typeface="ＭＳ Ｐゴシック" panose="020B0600070205080204" pitchFamily="34" charset="-128"/>
                <a:ea typeface="ＭＳ Ｐゴシック" panose="020B0600070205080204" pitchFamily="34" charset="-128"/>
              </a:rPr>
              <a:t>琉球処分官</a:t>
            </a:r>
          </a:p>
        </p:txBody>
      </p:sp>
      <p:sp>
        <p:nvSpPr>
          <p:cNvPr id="5" name="吹き出し: 角を丸めた四角形 4">
            <a:extLst>
              <a:ext uri="{FF2B5EF4-FFF2-40B4-BE49-F238E27FC236}">
                <a16:creationId xmlns:a16="http://schemas.microsoft.com/office/drawing/2014/main" id="{2D186CC1-DF28-A1D6-FBED-6E62B891CA31}"/>
              </a:ext>
            </a:extLst>
          </p:cNvPr>
          <p:cNvSpPr/>
          <p:nvPr/>
        </p:nvSpPr>
        <p:spPr>
          <a:xfrm>
            <a:off x="7441632" y="2120584"/>
            <a:ext cx="1285578" cy="3839399"/>
          </a:xfrm>
          <a:prstGeom prst="wedgeRoundRectCallout">
            <a:avLst>
              <a:gd name="adj1" fmla="val -79120"/>
              <a:gd name="adj2" fmla="val -26562"/>
              <a:gd name="adj3" fmla="val 16667"/>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eaLnBrk="1" fontAlgn="auto" hangingPunct="1">
              <a:spcBef>
                <a:spcPts val="0"/>
              </a:spcBef>
              <a:spcAft>
                <a:spcPts val="0"/>
              </a:spcAft>
              <a:defRPr/>
            </a:pPr>
            <a:r>
              <a:rPr kumimoji="1" lang="ja-JP" altLang="en-US" sz="2800" dirty="0">
                <a:solidFill>
                  <a:schemeClr val="tx1"/>
                </a:solidFill>
                <a:latin typeface="ＭＳ Ｐゴシック" panose="020B0600070205080204" pitchFamily="50" charset="-128"/>
                <a:ea typeface="ＭＳ Ｐゴシック" panose="020B0600070205080204" pitchFamily="50" charset="-128"/>
              </a:rPr>
              <a:t>琉球は重くて引っ張ることができない。困った。</a:t>
            </a:r>
          </a:p>
        </p:txBody>
      </p:sp>
      <p:sp>
        <p:nvSpPr>
          <p:cNvPr id="6" name="吹き出し: 角を丸めた四角形 6">
            <a:extLst>
              <a:ext uri="{FF2B5EF4-FFF2-40B4-BE49-F238E27FC236}">
                <a16:creationId xmlns:a16="http://schemas.microsoft.com/office/drawing/2014/main" id="{8B6896A9-9AFC-D0C7-27D1-D1A794B5D0DF}"/>
              </a:ext>
            </a:extLst>
          </p:cNvPr>
          <p:cNvSpPr/>
          <p:nvPr/>
        </p:nvSpPr>
        <p:spPr>
          <a:xfrm>
            <a:off x="307974" y="2120584"/>
            <a:ext cx="1447551" cy="4444323"/>
          </a:xfrm>
          <a:prstGeom prst="wedgeRoundRectCallout">
            <a:avLst>
              <a:gd name="adj1" fmla="val 79584"/>
              <a:gd name="adj2" fmla="val -29531"/>
              <a:gd name="adj3" fmla="val 16667"/>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eaLnBrk="1" fontAlgn="auto" hangingPunct="1">
              <a:spcBef>
                <a:spcPts val="0"/>
              </a:spcBef>
              <a:spcAft>
                <a:spcPts val="0"/>
              </a:spcAft>
              <a:defRPr/>
            </a:pP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日本に引っ張られている。</a:t>
            </a:r>
            <a:r>
              <a:rPr kumimoji="1" lang="ja-JP" altLang="en-US" sz="2800" dirty="0" err="1">
                <a:solidFill>
                  <a:srgbClr val="FF0000"/>
                </a:solidFill>
                <a:latin typeface="ＭＳ Ｐゴシック" panose="020B0600070205080204" pitchFamily="50" charset="-128"/>
                <a:ea typeface="ＭＳ Ｐゴシック" panose="020B0600070205080204" pitchFamily="50" charset="-128"/>
              </a:rPr>
              <a:t>ちゃ</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ー</a:t>
            </a:r>
            <a:r>
              <a:rPr kumimoji="1" lang="ja-JP" altLang="en-US" sz="2800" dirty="0" err="1">
                <a:solidFill>
                  <a:srgbClr val="FF0000"/>
                </a:solidFill>
                <a:latin typeface="ＭＳ Ｐゴシック" panose="020B0600070205080204" pitchFamily="50" charset="-128"/>
                <a:ea typeface="ＭＳ Ｐゴシック" panose="020B0600070205080204" pitchFamily="50" charset="-128"/>
              </a:rPr>
              <a:t>す</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が</a:t>
            </a:r>
            <a:r>
              <a:rPr kumimoji="1" lang="en-US" altLang="ja-JP" sz="28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（どうする</a:t>
            </a:r>
            <a:r>
              <a:rPr kumimoji="1" lang="en-US" altLang="ja-JP" sz="28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a:t>
            </a:r>
          </a:p>
        </p:txBody>
      </p:sp>
      <p:sp>
        <p:nvSpPr>
          <p:cNvPr id="8" name="正方形/長方形 7"/>
          <p:cNvSpPr/>
          <p:nvPr/>
        </p:nvSpPr>
        <p:spPr>
          <a:xfrm>
            <a:off x="3048000" y="4255477"/>
            <a:ext cx="1400908" cy="5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129"/>
                                        </p:tgtEl>
                                        <p:attrNameLst>
                                          <p:attrName>style.visibility</p:attrName>
                                        </p:attrNameLst>
                                      </p:cBhvr>
                                      <p:to>
                                        <p:strVal val="visible"/>
                                      </p:to>
                                    </p:set>
                                    <p:animEffect transition="in" filter="fade">
                                      <p:cBhvr>
                                        <p:cTn id="13" dur="250"/>
                                        <p:tgtEl>
                                          <p:spTgt spid="51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30"/>
                                        </p:tgtEl>
                                        <p:attrNameLst>
                                          <p:attrName>style.visibility</p:attrName>
                                        </p:attrNameLst>
                                      </p:cBhvr>
                                      <p:to>
                                        <p:strVal val="visible"/>
                                      </p:to>
                                    </p:set>
                                    <p:animEffect transition="in" filter="fade">
                                      <p:cBhvr>
                                        <p:cTn id="23" dur="250"/>
                                        <p:tgtEl>
                                          <p:spTgt spid="513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50"/>
                            </p:stCondLst>
                            <p:childTnLst>
                              <p:par>
                                <p:cTn id="45" presetID="10" presetClass="entr" presetSubtype="0" fill="hold" grpId="0" nodeType="afterEffect">
                                  <p:stCondLst>
                                    <p:cond delay="0"/>
                                  </p:stCondLst>
                                  <p:childTnLst>
                                    <p:set>
                                      <p:cBhvr>
                                        <p:cTn id="46" dur="1" fill="hold">
                                          <p:stCondLst>
                                            <p:cond delay="0"/>
                                          </p:stCondLst>
                                        </p:cTn>
                                        <p:tgtEl>
                                          <p:spTgt spid="5132"/>
                                        </p:tgtEl>
                                        <p:attrNameLst>
                                          <p:attrName>style.visibility</p:attrName>
                                        </p:attrNameLst>
                                      </p:cBhvr>
                                      <p:to>
                                        <p:strVal val="visible"/>
                                      </p:to>
                                    </p:set>
                                    <p:animEffect transition="in" filter="fade">
                                      <p:cBhvr>
                                        <p:cTn id="47" dur="250"/>
                                        <p:tgtEl>
                                          <p:spTgt spid="51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3"/>
                                        </p:tgtEl>
                                      </p:cBhvr>
                                    </p:animEffect>
                                    <p:set>
                                      <p:cBhvr>
                                        <p:cTn id="52" dur="1" fill="hold">
                                          <p:stCondLst>
                                            <p:cond delay="249"/>
                                          </p:stCondLst>
                                        </p:cTn>
                                        <p:tgtEl>
                                          <p:spTgt spid="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50"/>
                                        <p:tgtEl>
                                          <p:spTgt spid="13"/>
                                        </p:tgtEl>
                                      </p:cBhvr>
                                    </p:animEffect>
                                    <p:set>
                                      <p:cBhvr>
                                        <p:cTn id="55" dur="1" fill="hold">
                                          <p:stCondLst>
                                            <p:cond delay="249"/>
                                          </p:stCondLst>
                                        </p:cTn>
                                        <p:tgtEl>
                                          <p:spTgt spid="1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50"/>
                                        <p:tgtEl>
                                          <p:spTgt spid="14"/>
                                        </p:tgtEl>
                                      </p:cBhvr>
                                    </p:animEffect>
                                    <p:set>
                                      <p:cBhvr>
                                        <p:cTn id="58" dur="1" fill="hold">
                                          <p:stCondLst>
                                            <p:cond delay="249"/>
                                          </p:stCondLst>
                                        </p:cTn>
                                        <p:tgtEl>
                                          <p:spTgt spid="1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50"/>
                                        <p:tgtEl>
                                          <p:spTgt spid="5132"/>
                                        </p:tgtEl>
                                      </p:cBhvr>
                                    </p:animEffect>
                                    <p:set>
                                      <p:cBhvr>
                                        <p:cTn id="61" dur="1" fill="hold">
                                          <p:stCondLst>
                                            <p:cond delay="249"/>
                                          </p:stCondLst>
                                        </p:cTn>
                                        <p:tgtEl>
                                          <p:spTgt spid="513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50"/>
                                        <p:tgtEl>
                                          <p:spTgt spid="15"/>
                                        </p:tgtEl>
                                      </p:cBhvr>
                                    </p:animEffect>
                                    <p:set>
                                      <p:cBhvr>
                                        <p:cTn id="64" dur="1" fill="hold">
                                          <p:stCondLst>
                                            <p:cond delay="249"/>
                                          </p:stCondLst>
                                        </p:cTn>
                                        <p:tgtEl>
                                          <p:spTgt spid="1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50"/>
                                        <p:tgtEl>
                                          <p:spTgt spid="4"/>
                                        </p:tgtEl>
                                      </p:cBhvr>
                                    </p:animEffect>
                                    <p:set>
                                      <p:cBhvr>
                                        <p:cTn id="67" dur="1" fill="hold">
                                          <p:stCondLst>
                                            <p:cond delay="249"/>
                                          </p:stCondLst>
                                        </p:cTn>
                                        <p:tgtEl>
                                          <p:spTgt spid="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25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25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29" grpId="0" animBg="1"/>
      <p:bldP spid="5130" grpId="0" animBg="1"/>
      <p:bldP spid="5132" grpId="0" animBg="1"/>
      <p:bldP spid="5132" grpId="1" animBg="1"/>
      <p:bldP spid="13" grpId="0" animBg="1"/>
      <p:bldP spid="13" grpId="1" animBg="1"/>
      <p:bldP spid="2" grpId="0"/>
      <p:bldP spid="3" grpId="0" animBg="1"/>
      <p:bldP spid="3" grpId="1" animBg="1"/>
      <p:bldP spid="4" grpId="0" animBg="1"/>
      <p:bldP spid="4" grpId="1" animBg="1"/>
      <p:bldP spid="14" grpId="0" animBg="1"/>
      <p:bldP spid="14" grpId="1" animBg="1"/>
      <p:bldP spid="15" grpId="0" animBg="1"/>
      <p:bldP spid="15" grpId="1" animBg="1"/>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554477" y="3305745"/>
            <a:ext cx="81328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a:r>
              <a:rPr lang="ja-JP" altLang="en-US" sz="4000" dirty="0">
                <a:latin typeface="ＭＳ Ｐゴシック" panose="020B0600070205080204" pitchFamily="50" charset="-128"/>
                <a:ea typeface="ＭＳ Ｐゴシック" panose="020B0600070205080204" pitchFamily="50" charset="-128"/>
              </a:rPr>
              <a:t>～日本の領土画定で琉球王国存亡の危機！！どんな対応策を考えた？</a:t>
            </a:r>
            <a:endParaRPr lang="ja-JP" altLang="ja-JP" sz="40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A960DED8-D134-868B-4B8D-4C7C78F59FBD}"/>
              </a:ext>
            </a:extLst>
          </p:cNvPr>
          <p:cNvSpPr txBox="1"/>
          <p:nvPr/>
        </p:nvSpPr>
        <p:spPr>
          <a:xfrm>
            <a:off x="855617" y="561703"/>
            <a:ext cx="7432766" cy="19389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ja-JP" sz="6000" b="1" dirty="0">
                <a:solidFill>
                  <a:schemeClr val="accent1">
                    <a:lumMod val="75000"/>
                  </a:schemeClr>
                </a:solidFill>
                <a:latin typeface="ＭＳ Ｐゴシック" panose="020B0600070205080204" pitchFamily="50" charset="-128"/>
                <a:ea typeface="ＭＳ Ｐゴシック" panose="020B0600070205080204" pitchFamily="50" charset="-128"/>
              </a:rPr>
              <a:t>ちゃーすが（どうする）</a:t>
            </a:r>
            <a:endParaRPr lang="en-US" altLang="ja-JP" sz="6000" b="1" dirty="0">
              <a:solidFill>
                <a:schemeClr val="accent1">
                  <a:lumMod val="75000"/>
                </a:schemeClr>
              </a:solidFill>
              <a:latin typeface="ＭＳ Ｐゴシック" panose="020B0600070205080204" pitchFamily="50" charset="-128"/>
              <a:ea typeface="ＭＳ Ｐゴシック" panose="020B0600070205080204" pitchFamily="50" charset="-128"/>
            </a:endParaRPr>
          </a:p>
          <a:p>
            <a:pPr algn="ctr"/>
            <a:r>
              <a:rPr lang="ja-JP" altLang="ja-JP" sz="6000" b="1" dirty="0">
                <a:solidFill>
                  <a:schemeClr val="accent1">
                    <a:lumMod val="75000"/>
                  </a:schemeClr>
                </a:solidFill>
                <a:latin typeface="ＭＳ Ｐゴシック" panose="020B0600070205080204" pitchFamily="50" charset="-128"/>
                <a:ea typeface="ＭＳ Ｐゴシック" panose="020B0600070205080204" pitchFamily="50" charset="-128"/>
              </a:rPr>
              <a:t>琉球</a:t>
            </a:r>
            <a:r>
              <a:rPr lang="en-US" altLang="ja-JP" sz="6000" b="1" dirty="0">
                <a:solidFill>
                  <a:schemeClr val="accent1">
                    <a:lumMod val="75000"/>
                  </a:schemeClr>
                </a:solidFill>
                <a:latin typeface="ＭＳ Ｐゴシック" panose="020B0600070205080204" pitchFamily="50" charset="-128"/>
                <a:ea typeface="ＭＳ Ｐゴシック" panose="020B0600070205080204" pitchFamily="50" charset="-128"/>
              </a:rPr>
              <a:t>!?</a:t>
            </a:r>
            <a:endParaRPr lang="ja-JP" altLang="ja-JP" sz="6000" b="1" dirty="0">
              <a:solidFill>
                <a:schemeClr val="accent1">
                  <a:lumMod val="75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8953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7349420-D7E1-C812-519E-95C2234F00B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409802" y="242621"/>
            <a:ext cx="2046951" cy="3062368"/>
          </a:xfrm>
          <a:prstGeom prst="rect">
            <a:avLst/>
          </a:prstGeom>
        </p:spPr>
      </p:pic>
      <p:pic>
        <p:nvPicPr>
          <p:cNvPr id="7170" name="図 8">
            <a:extLst>
              <a:ext uri="{FF2B5EF4-FFF2-40B4-BE49-F238E27FC236}">
                <a16:creationId xmlns:a16="http://schemas.microsoft.com/office/drawing/2014/main" id="{CF488CB7-14D4-BB79-D39C-DDCF336F5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360363"/>
            <a:ext cx="56515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楕円 17">
            <a:extLst>
              <a:ext uri="{FF2B5EF4-FFF2-40B4-BE49-F238E27FC236}">
                <a16:creationId xmlns:a16="http://schemas.microsoft.com/office/drawing/2014/main" id="{06810BD4-222D-0683-1FFD-B49B47A5E2A5}"/>
              </a:ext>
            </a:extLst>
          </p:cNvPr>
          <p:cNvSpPr/>
          <p:nvPr/>
        </p:nvSpPr>
        <p:spPr>
          <a:xfrm rot="1120856">
            <a:off x="6205538" y="3595688"/>
            <a:ext cx="460375" cy="1906587"/>
          </a:xfrm>
          <a:custGeom>
            <a:avLst/>
            <a:gdLst>
              <a:gd name="connsiteX0" fmla="*/ 0 w 698149"/>
              <a:gd name="connsiteY0" fmla="*/ 1054746 h 2109492"/>
              <a:gd name="connsiteX1" fmla="*/ 349075 w 698149"/>
              <a:gd name="connsiteY1" fmla="*/ 0 h 2109492"/>
              <a:gd name="connsiteX2" fmla="*/ 698150 w 698149"/>
              <a:gd name="connsiteY2" fmla="*/ 1054746 h 2109492"/>
              <a:gd name="connsiteX3" fmla="*/ 349075 w 698149"/>
              <a:gd name="connsiteY3" fmla="*/ 2109492 h 2109492"/>
              <a:gd name="connsiteX4" fmla="*/ 0 w 698149"/>
              <a:gd name="connsiteY4" fmla="*/ 1054746 h 2109492"/>
              <a:gd name="connsiteX0" fmla="*/ 105 w 698360"/>
              <a:gd name="connsiteY0" fmla="*/ 1055426 h 2110172"/>
              <a:gd name="connsiteX1" fmla="*/ 349180 w 698360"/>
              <a:gd name="connsiteY1" fmla="*/ 680 h 2110172"/>
              <a:gd name="connsiteX2" fmla="*/ 698255 w 698360"/>
              <a:gd name="connsiteY2" fmla="*/ 1055426 h 2110172"/>
              <a:gd name="connsiteX3" fmla="*/ 349180 w 698360"/>
              <a:gd name="connsiteY3" fmla="*/ 2110172 h 2110172"/>
              <a:gd name="connsiteX4" fmla="*/ 105 w 698360"/>
              <a:gd name="connsiteY4" fmla="*/ 1055426 h 2110172"/>
              <a:gd name="connsiteX0" fmla="*/ 0 w 698150"/>
              <a:gd name="connsiteY0" fmla="*/ 1054906 h 2109652"/>
              <a:gd name="connsiteX1" fmla="*/ 349075 w 698150"/>
              <a:gd name="connsiteY1" fmla="*/ 160 h 2109652"/>
              <a:gd name="connsiteX2" fmla="*/ 698150 w 698150"/>
              <a:gd name="connsiteY2" fmla="*/ 1054906 h 2109652"/>
              <a:gd name="connsiteX3" fmla="*/ 349075 w 698150"/>
              <a:gd name="connsiteY3" fmla="*/ 2109652 h 2109652"/>
              <a:gd name="connsiteX4" fmla="*/ 0 w 698150"/>
              <a:gd name="connsiteY4" fmla="*/ 1054906 h 2109652"/>
              <a:gd name="connsiteX0" fmla="*/ 1817 w 699967"/>
              <a:gd name="connsiteY0" fmla="*/ 1054906 h 2109280"/>
              <a:gd name="connsiteX1" fmla="*/ 350892 w 699967"/>
              <a:gd name="connsiteY1" fmla="*/ 160 h 2109280"/>
              <a:gd name="connsiteX2" fmla="*/ 699967 w 699967"/>
              <a:gd name="connsiteY2" fmla="*/ 1054906 h 2109280"/>
              <a:gd name="connsiteX3" fmla="*/ 259470 w 699967"/>
              <a:gd name="connsiteY3" fmla="*/ 2109280 h 2109280"/>
              <a:gd name="connsiteX4" fmla="*/ 1817 w 699967"/>
              <a:gd name="connsiteY4" fmla="*/ 1054906 h 2109280"/>
              <a:gd name="connsiteX0" fmla="*/ 2039 w 700189"/>
              <a:gd name="connsiteY0" fmla="*/ 1054906 h 2113727"/>
              <a:gd name="connsiteX1" fmla="*/ 351114 w 700189"/>
              <a:gd name="connsiteY1" fmla="*/ 160 h 2113727"/>
              <a:gd name="connsiteX2" fmla="*/ 700189 w 700189"/>
              <a:gd name="connsiteY2" fmla="*/ 1054906 h 2113727"/>
              <a:gd name="connsiteX3" fmla="*/ 259692 w 700189"/>
              <a:gd name="connsiteY3" fmla="*/ 2109280 h 2113727"/>
              <a:gd name="connsiteX4" fmla="*/ 2039 w 700189"/>
              <a:gd name="connsiteY4" fmla="*/ 1054906 h 2113727"/>
              <a:gd name="connsiteX0" fmla="*/ 3130 w 701280"/>
              <a:gd name="connsiteY0" fmla="*/ 1054906 h 2219642"/>
              <a:gd name="connsiteX1" fmla="*/ 352205 w 701280"/>
              <a:gd name="connsiteY1" fmla="*/ 160 h 2219642"/>
              <a:gd name="connsiteX2" fmla="*/ 701280 w 701280"/>
              <a:gd name="connsiteY2" fmla="*/ 1054906 h 2219642"/>
              <a:gd name="connsiteX3" fmla="*/ 245112 w 701280"/>
              <a:gd name="connsiteY3" fmla="*/ 2215876 h 2219642"/>
              <a:gd name="connsiteX4" fmla="*/ 3130 w 701280"/>
              <a:gd name="connsiteY4" fmla="*/ 1054906 h 2219642"/>
              <a:gd name="connsiteX0" fmla="*/ 8631 w 706781"/>
              <a:gd name="connsiteY0" fmla="*/ 1054906 h 2246283"/>
              <a:gd name="connsiteX1" fmla="*/ 357706 w 706781"/>
              <a:gd name="connsiteY1" fmla="*/ 160 h 2246283"/>
              <a:gd name="connsiteX2" fmla="*/ 706781 w 706781"/>
              <a:gd name="connsiteY2" fmla="*/ 1054906 h 2246283"/>
              <a:gd name="connsiteX3" fmla="*/ 207137 w 706781"/>
              <a:gd name="connsiteY3" fmla="*/ 2242657 h 2246283"/>
              <a:gd name="connsiteX4" fmla="*/ 8631 w 706781"/>
              <a:gd name="connsiteY4" fmla="*/ 1054906 h 2246283"/>
              <a:gd name="connsiteX0" fmla="*/ 10107 w 601661"/>
              <a:gd name="connsiteY0" fmla="*/ 1070428 h 2242514"/>
              <a:gd name="connsiteX1" fmla="*/ 252586 w 601661"/>
              <a:gd name="connsiteY1" fmla="*/ 11 h 2242514"/>
              <a:gd name="connsiteX2" fmla="*/ 601661 w 601661"/>
              <a:gd name="connsiteY2" fmla="*/ 1054757 h 2242514"/>
              <a:gd name="connsiteX3" fmla="*/ 102017 w 601661"/>
              <a:gd name="connsiteY3" fmla="*/ 2242508 h 2242514"/>
              <a:gd name="connsiteX4" fmla="*/ 10107 w 601661"/>
              <a:gd name="connsiteY4" fmla="*/ 1070428 h 2242514"/>
              <a:gd name="connsiteX0" fmla="*/ 40600 w 632154"/>
              <a:gd name="connsiteY0" fmla="*/ 1070428 h 2242515"/>
              <a:gd name="connsiteX1" fmla="*/ 283079 w 632154"/>
              <a:gd name="connsiteY1" fmla="*/ 11 h 2242515"/>
              <a:gd name="connsiteX2" fmla="*/ 632154 w 632154"/>
              <a:gd name="connsiteY2" fmla="*/ 1054757 h 2242515"/>
              <a:gd name="connsiteX3" fmla="*/ 132510 w 632154"/>
              <a:gd name="connsiteY3" fmla="*/ 2242508 h 2242515"/>
              <a:gd name="connsiteX4" fmla="*/ 40600 w 632154"/>
              <a:gd name="connsiteY4" fmla="*/ 1070428 h 2242515"/>
              <a:gd name="connsiteX0" fmla="*/ 40600 w 632154"/>
              <a:gd name="connsiteY0" fmla="*/ 1070428 h 2242515"/>
              <a:gd name="connsiteX1" fmla="*/ 283079 w 632154"/>
              <a:gd name="connsiteY1" fmla="*/ 11 h 2242515"/>
              <a:gd name="connsiteX2" fmla="*/ 632154 w 632154"/>
              <a:gd name="connsiteY2" fmla="*/ 1054757 h 2242515"/>
              <a:gd name="connsiteX3" fmla="*/ 132510 w 632154"/>
              <a:gd name="connsiteY3" fmla="*/ 2242508 h 2242515"/>
              <a:gd name="connsiteX4" fmla="*/ 40600 w 632154"/>
              <a:gd name="connsiteY4" fmla="*/ 1070428 h 2242515"/>
              <a:gd name="connsiteX0" fmla="*/ 55900 w 647454"/>
              <a:gd name="connsiteY0" fmla="*/ 1070428 h 2253188"/>
              <a:gd name="connsiteX1" fmla="*/ 298379 w 647454"/>
              <a:gd name="connsiteY1" fmla="*/ 11 h 2253188"/>
              <a:gd name="connsiteX2" fmla="*/ 647454 w 647454"/>
              <a:gd name="connsiteY2" fmla="*/ 1054757 h 2253188"/>
              <a:gd name="connsiteX3" fmla="*/ 147810 w 647454"/>
              <a:gd name="connsiteY3" fmla="*/ 2242508 h 2253188"/>
              <a:gd name="connsiteX4" fmla="*/ 55900 w 647454"/>
              <a:gd name="connsiteY4" fmla="*/ 1070428 h 2253188"/>
              <a:gd name="connsiteX0" fmla="*/ 52362 w 593551"/>
              <a:gd name="connsiteY0" fmla="*/ 1078852 h 2242540"/>
              <a:gd name="connsiteX1" fmla="*/ 244476 w 593551"/>
              <a:gd name="connsiteY1" fmla="*/ 25 h 2242540"/>
              <a:gd name="connsiteX2" fmla="*/ 593551 w 593551"/>
              <a:gd name="connsiteY2" fmla="*/ 1054771 h 2242540"/>
              <a:gd name="connsiteX3" fmla="*/ 93907 w 593551"/>
              <a:gd name="connsiteY3" fmla="*/ 2242522 h 2242540"/>
              <a:gd name="connsiteX4" fmla="*/ 52362 w 593551"/>
              <a:gd name="connsiteY4" fmla="*/ 1078852 h 2242540"/>
              <a:gd name="connsiteX0" fmla="*/ 82804 w 623993"/>
              <a:gd name="connsiteY0" fmla="*/ 1078852 h 2254887"/>
              <a:gd name="connsiteX1" fmla="*/ 274918 w 623993"/>
              <a:gd name="connsiteY1" fmla="*/ 25 h 2254887"/>
              <a:gd name="connsiteX2" fmla="*/ 623993 w 623993"/>
              <a:gd name="connsiteY2" fmla="*/ 1054771 h 2254887"/>
              <a:gd name="connsiteX3" fmla="*/ 124349 w 623993"/>
              <a:gd name="connsiteY3" fmla="*/ 2242522 h 2254887"/>
              <a:gd name="connsiteX4" fmla="*/ 82804 w 623993"/>
              <a:gd name="connsiteY4" fmla="*/ 1078852 h 2254887"/>
              <a:gd name="connsiteX0" fmla="*/ 82804 w 627081"/>
              <a:gd name="connsiteY0" fmla="*/ 1079650 h 2255685"/>
              <a:gd name="connsiteX1" fmla="*/ 274918 w 627081"/>
              <a:gd name="connsiteY1" fmla="*/ 823 h 2255685"/>
              <a:gd name="connsiteX2" fmla="*/ 623993 w 627081"/>
              <a:gd name="connsiteY2" fmla="*/ 1055569 h 2255685"/>
              <a:gd name="connsiteX3" fmla="*/ 124349 w 627081"/>
              <a:gd name="connsiteY3" fmla="*/ 2243320 h 2255685"/>
              <a:gd name="connsiteX4" fmla="*/ 82804 w 627081"/>
              <a:gd name="connsiteY4" fmla="*/ 1079650 h 2255685"/>
              <a:gd name="connsiteX0" fmla="*/ 113634 w 654823"/>
              <a:gd name="connsiteY0" fmla="*/ 1084730 h 2260765"/>
              <a:gd name="connsiteX1" fmla="*/ 207313 w 654823"/>
              <a:gd name="connsiteY1" fmla="*/ 815 h 2260765"/>
              <a:gd name="connsiteX2" fmla="*/ 654823 w 654823"/>
              <a:gd name="connsiteY2" fmla="*/ 1060649 h 2260765"/>
              <a:gd name="connsiteX3" fmla="*/ 155179 w 654823"/>
              <a:gd name="connsiteY3" fmla="*/ 2248400 h 2260765"/>
              <a:gd name="connsiteX4" fmla="*/ 113634 w 654823"/>
              <a:gd name="connsiteY4" fmla="*/ 1084730 h 2260765"/>
              <a:gd name="connsiteX0" fmla="*/ 81745 w 622934"/>
              <a:gd name="connsiteY0" fmla="*/ 1093114 h 2269149"/>
              <a:gd name="connsiteX1" fmla="*/ 175424 w 622934"/>
              <a:gd name="connsiteY1" fmla="*/ 9199 h 2269149"/>
              <a:gd name="connsiteX2" fmla="*/ 622934 w 622934"/>
              <a:gd name="connsiteY2" fmla="*/ 1069033 h 2269149"/>
              <a:gd name="connsiteX3" fmla="*/ 123290 w 622934"/>
              <a:gd name="connsiteY3" fmla="*/ 2256784 h 2269149"/>
              <a:gd name="connsiteX4" fmla="*/ 81745 w 622934"/>
              <a:gd name="connsiteY4" fmla="*/ 1093114 h 2269149"/>
              <a:gd name="connsiteX0" fmla="*/ 116853 w 658042"/>
              <a:gd name="connsiteY0" fmla="*/ 1097404 h 2273439"/>
              <a:gd name="connsiteX1" fmla="*/ 210532 w 658042"/>
              <a:gd name="connsiteY1" fmla="*/ 13489 h 2273439"/>
              <a:gd name="connsiteX2" fmla="*/ 658042 w 658042"/>
              <a:gd name="connsiteY2" fmla="*/ 1073323 h 2273439"/>
              <a:gd name="connsiteX3" fmla="*/ 158398 w 658042"/>
              <a:gd name="connsiteY3" fmla="*/ 2261074 h 2273439"/>
              <a:gd name="connsiteX4" fmla="*/ 116853 w 658042"/>
              <a:gd name="connsiteY4" fmla="*/ 1097404 h 2273439"/>
              <a:gd name="connsiteX0" fmla="*/ 107041 w 648230"/>
              <a:gd name="connsiteY0" fmla="*/ 1058315 h 2234350"/>
              <a:gd name="connsiteX1" fmla="*/ 214624 w 648230"/>
              <a:gd name="connsiteY1" fmla="*/ 14307 h 2234350"/>
              <a:gd name="connsiteX2" fmla="*/ 648230 w 648230"/>
              <a:gd name="connsiteY2" fmla="*/ 1034234 h 2234350"/>
              <a:gd name="connsiteX3" fmla="*/ 148586 w 648230"/>
              <a:gd name="connsiteY3" fmla="*/ 2221985 h 2234350"/>
              <a:gd name="connsiteX4" fmla="*/ 107041 w 648230"/>
              <a:gd name="connsiteY4" fmla="*/ 1058315 h 223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30" h="2234350">
                <a:moveTo>
                  <a:pt x="107041" y="1058315"/>
                </a:moveTo>
                <a:cubicBezTo>
                  <a:pt x="118047" y="690369"/>
                  <a:pt x="-201848" y="124829"/>
                  <a:pt x="214624" y="14307"/>
                </a:cubicBezTo>
                <a:cubicBezTo>
                  <a:pt x="631096" y="-96215"/>
                  <a:pt x="648230" y="451714"/>
                  <a:pt x="648230" y="1034234"/>
                </a:cubicBezTo>
                <a:cubicBezTo>
                  <a:pt x="581483" y="2177914"/>
                  <a:pt x="329957" y="2279290"/>
                  <a:pt x="148586" y="2221985"/>
                </a:cubicBezTo>
                <a:cubicBezTo>
                  <a:pt x="-32785" y="2164680"/>
                  <a:pt x="96035" y="1426261"/>
                  <a:pt x="107041" y="1058315"/>
                </a:cubicBezTo>
                <a:close/>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7173" name="テキスト ボックス 18">
            <a:extLst>
              <a:ext uri="{FF2B5EF4-FFF2-40B4-BE49-F238E27FC236}">
                <a16:creationId xmlns:a16="http://schemas.microsoft.com/office/drawing/2014/main" id="{AFD64B8D-1680-91A4-A06D-E4D872756C25}"/>
              </a:ext>
            </a:extLst>
          </p:cNvPr>
          <p:cNvSpPr txBox="1">
            <a:spLocks noChangeArrowheads="1"/>
          </p:cNvSpPr>
          <p:nvPr/>
        </p:nvSpPr>
        <p:spPr bwMode="auto">
          <a:xfrm>
            <a:off x="5849938" y="5829300"/>
            <a:ext cx="935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b="1">
                <a:solidFill>
                  <a:schemeClr val="bg1"/>
                </a:solidFill>
                <a:latin typeface="ＭＳ Ｐゴシック" panose="020B0600070205080204" pitchFamily="50" charset="-128"/>
                <a:ea typeface="ＭＳ Ｐゴシック" panose="020B0600070205080204" pitchFamily="50" charset="-128"/>
              </a:rPr>
              <a:t>琉球</a:t>
            </a:r>
          </a:p>
        </p:txBody>
      </p:sp>
      <p:sp>
        <p:nvSpPr>
          <p:cNvPr id="7174" name="テキスト ボックス 19">
            <a:extLst>
              <a:ext uri="{FF2B5EF4-FFF2-40B4-BE49-F238E27FC236}">
                <a16:creationId xmlns:a16="http://schemas.microsoft.com/office/drawing/2014/main" id="{BE8F1FD1-9483-ABFB-D806-4D6996FF49A9}"/>
              </a:ext>
            </a:extLst>
          </p:cNvPr>
          <p:cNvSpPr txBox="1">
            <a:spLocks noChangeArrowheads="1"/>
          </p:cNvSpPr>
          <p:nvPr/>
        </p:nvSpPr>
        <p:spPr bwMode="auto">
          <a:xfrm>
            <a:off x="6829425" y="3735388"/>
            <a:ext cx="614363"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b="1">
                <a:solidFill>
                  <a:schemeClr val="bg1"/>
                </a:solidFill>
                <a:latin typeface="ＭＳ Ｐゴシック" panose="020B0600070205080204" pitchFamily="50" charset="-128"/>
                <a:ea typeface="ＭＳ Ｐゴシック" panose="020B0600070205080204" pitchFamily="50" charset="-128"/>
              </a:rPr>
              <a:t>薩摩藩</a:t>
            </a:r>
          </a:p>
        </p:txBody>
      </p:sp>
      <p:sp>
        <p:nvSpPr>
          <p:cNvPr id="7175" name="テキスト ボックス 20">
            <a:extLst>
              <a:ext uri="{FF2B5EF4-FFF2-40B4-BE49-F238E27FC236}">
                <a16:creationId xmlns:a16="http://schemas.microsoft.com/office/drawing/2014/main" id="{DED482C5-A314-D55A-9F8B-0856ADD2CB2D}"/>
              </a:ext>
            </a:extLst>
          </p:cNvPr>
          <p:cNvSpPr txBox="1">
            <a:spLocks noChangeArrowheads="1"/>
          </p:cNvSpPr>
          <p:nvPr/>
        </p:nvSpPr>
        <p:spPr bwMode="auto">
          <a:xfrm>
            <a:off x="1887538" y="2490788"/>
            <a:ext cx="15414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b="1" dirty="0">
                <a:solidFill>
                  <a:schemeClr val="bg1"/>
                </a:solidFill>
                <a:latin typeface="ＭＳ Ｐゴシック" panose="020B0600070205080204" pitchFamily="50" charset="-128"/>
                <a:ea typeface="ＭＳ Ｐゴシック" panose="020B0600070205080204" pitchFamily="50" charset="-128"/>
              </a:rPr>
              <a:t>中国</a:t>
            </a:r>
            <a:endParaRPr lang="en-US" altLang="ja-JP" b="1" dirty="0">
              <a:solidFill>
                <a:schemeClr val="bg1"/>
              </a:solidFill>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b="1" dirty="0">
                <a:solidFill>
                  <a:schemeClr val="bg1"/>
                </a:solidFill>
                <a:latin typeface="ＭＳ Ｐゴシック" panose="020B0600070205080204" pitchFamily="50" charset="-128"/>
                <a:ea typeface="ＭＳ Ｐゴシック" panose="020B0600070205080204" pitchFamily="50" charset="-128"/>
              </a:rPr>
              <a:t>（明</a:t>
            </a:r>
            <a:r>
              <a:rPr lang="ja-JP" altLang="en-US" sz="1800" b="1" dirty="0">
                <a:solidFill>
                  <a:schemeClr val="bg1"/>
                </a:solidFill>
                <a:latin typeface="ＭＳ Ｐゴシック" panose="020B0600070205080204" pitchFamily="50" charset="-128"/>
                <a:ea typeface="ＭＳ Ｐゴシック" panose="020B0600070205080204" pitchFamily="50" charset="-128"/>
              </a:rPr>
              <a:t>→</a:t>
            </a:r>
            <a:r>
              <a:rPr lang="ja-JP" altLang="en-US" b="1" dirty="0">
                <a:solidFill>
                  <a:schemeClr val="bg1"/>
                </a:solidFill>
                <a:latin typeface="ＭＳ Ｐゴシック" panose="020B0600070205080204" pitchFamily="50" charset="-128"/>
                <a:ea typeface="ＭＳ Ｐゴシック" panose="020B0600070205080204" pitchFamily="50" charset="-128"/>
              </a:rPr>
              <a:t>清）</a:t>
            </a:r>
          </a:p>
        </p:txBody>
      </p:sp>
      <p:sp>
        <p:nvSpPr>
          <p:cNvPr id="3" name="フリーフォーム: 図形 2">
            <a:extLst>
              <a:ext uri="{FF2B5EF4-FFF2-40B4-BE49-F238E27FC236}">
                <a16:creationId xmlns:a16="http://schemas.microsoft.com/office/drawing/2014/main" id="{4CDD234E-6621-BAA8-1BC6-4A938DE3B8A2}"/>
              </a:ext>
            </a:extLst>
          </p:cNvPr>
          <p:cNvSpPr/>
          <p:nvPr/>
        </p:nvSpPr>
        <p:spPr>
          <a:xfrm>
            <a:off x="4210050" y="5386388"/>
            <a:ext cx="1870075" cy="996950"/>
          </a:xfrm>
          <a:custGeom>
            <a:avLst/>
            <a:gdLst>
              <a:gd name="connsiteX0" fmla="*/ 2394459 w 2400026"/>
              <a:gd name="connsiteY0" fmla="*/ 6934 h 1891391"/>
              <a:gd name="connsiteX1" fmla="*/ 1286369 w 2400026"/>
              <a:gd name="connsiteY1" fmla="*/ 1074485 h 1891391"/>
              <a:gd name="connsiteX2" fmla="*/ 2605 w 2400026"/>
              <a:gd name="connsiteY2" fmla="*/ 1835734 h 1891391"/>
              <a:gd name="connsiteX3" fmla="*/ 1637715 w 2400026"/>
              <a:gd name="connsiteY3" fmla="*/ 1628530 h 1891391"/>
              <a:gd name="connsiteX4" fmla="*/ 2394459 w 2400026"/>
              <a:gd name="connsiteY4" fmla="*/ 6934 h 1891391"/>
              <a:gd name="connsiteX0" fmla="*/ 2398965 w 2404454"/>
              <a:gd name="connsiteY0" fmla="*/ 6742 h 1923874"/>
              <a:gd name="connsiteX1" fmla="*/ 1286371 w 2404454"/>
              <a:gd name="connsiteY1" fmla="*/ 1105824 h 1923874"/>
              <a:gd name="connsiteX2" fmla="*/ 2607 w 2404454"/>
              <a:gd name="connsiteY2" fmla="*/ 1867073 h 1923874"/>
              <a:gd name="connsiteX3" fmla="*/ 1637717 w 2404454"/>
              <a:gd name="connsiteY3" fmla="*/ 1659869 h 1923874"/>
              <a:gd name="connsiteX4" fmla="*/ 2398965 w 2404454"/>
              <a:gd name="connsiteY4" fmla="*/ 6742 h 1923874"/>
              <a:gd name="connsiteX0" fmla="*/ 2398965 w 2470484"/>
              <a:gd name="connsiteY0" fmla="*/ 20735 h 1937867"/>
              <a:gd name="connsiteX1" fmla="*/ 1286371 w 2470484"/>
              <a:gd name="connsiteY1" fmla="*/ 1119817 h 1937867"/>
              <a:gd name="connsiteX2" fmla="*/ 2607 w 2470484"/>
              <a:gd name="connsiteY2" fmla="*/ 1881066 h 1937867"/>
              <a:gd name="connsiteX3" fmla="*/ 1637717 w 2470484"/>
              <a:gd name="connsiteY3" fmla="*/ 1673862 h 1937867"/>
              <a:gd name="connsiteX4" fmla="*/ 2398965 w 2470484"/>
              <a:gd name="connsiteY4" fmla="*/ 20735 h 1937867"/>
              <a:gd name="connsiteX0" fmla="*/ 2398965 w 2470484"/>
              <a:gd name="connsiteY0" fmla="*/ 20735 h 2045631"/>
              <a:gd name="connsiteX1" fmla="*/ 1286371 w 2470484"/>
              <a:gd name="connsiteY1" fmla="*/ 1119817 h 2045631"/>
              <a:gd name="connsiteX2" fmla="*/ 2607 w 2470484"/>
              <a:gd name="connsiteY2" fmla="*/ 1881066 h 2045631"/>
              <a:gd name="connsiteX3" fmla="*/ 1637717 w 2470484"/>
              <a:gd name="connsiteY3" fmla="*/ 1673862 h 2045631"/>
              <a:gd name="connsiteX4" fmla="*/ 2398965 w 2470484"/>
              <a:gd name="connsiteY4" fmla="*/ 20735 h 2045631"/>
              <a:gd name="connsiteX0" fmla="*/ 2407879 w 2479398"/>
              <a:gd name="connsiteY0" fmla="*/ 20735 h 2045631"/>
              <a:gd name="connsiteX1" fmla="*/ 1295285 w 2479398"/>
              <a:gd name="connsiteY1" fmla="*/ 1119817 h 2045631"/>
              <a:gd name="connsiteX2" fmla="*/ 11521 w 2479398"/>
              <a:gd name="connsiteY2" fmla="*/ 1881066 h 2045631"/>
              <a:gd name="connsiteX3" fmla="*/ 1646631 w 2479398"/>
              <a:gd name="connsiteY3" fmla="*/ 1673862 h 2045631"/>
              <a:gd name="connsiteX4" fmla="*/ 2407879 w 2479398"/>
              <a:gd name="connsiteY4" fmla="*/ 20735 h 2045631"/>
              <a:gd name="connsiteX0" fmla="*/ 2407879 w 2503723"/>
              <a:gd name="connsiteY0" fmla="*/ 20735 h 2085300"/>
              <a:gd name="connsiteX1" fmla="*/ 1295285 w 2503723"/>
              <a:gd name="connsiteY1" fmla="*/ 1119817 h 2085300"/>
              <a:gd name="connsiteX2" fmla="*/ 11521 w 2503723"/>
              <a:gd name="connsiteY2" fmla="*/ 1881066 h 2085300"/>
              <a:gd name="connsiteX3" fmla="*/ 1646631 w 2503723"/>
              <a:gd name="connsiteY3" fmla="*/ 1673862 h 2085300"/>
              <a:gd name="connsiteX4" fmla="*/ 2407879 w 2503723"/>
              <a:gd name="connsiteY4" fmla="*/ 20735 h 2085300"/>
              <a:gd name="connsiteX0" fmla="*/ 2407879 w 2537167"/>
              <a:gd name="connsiteY0" fmla="*/ 31794 h 2096359"/>
              <a:gd name="connsiteX1" fmla="*/ 1295285 w 2537167"/>
              <a:gd name="connsiteY1" fmla="*/ 1130876 h 2096359"/>
              <a:gd name="connsiteX2" fmla="*/ 11521 w 2537167"/>
              <a:gd name="connsiteY2" fmla="*/ 1892125 h 2096359"/>
              <a:gd name="connsiteX3" fmla="*/ 1646631 w 2537167"/>
              <a:gd name="connsiteY3" fmla="*/ 1684921 h 2096359"/>
              <a:gd name="connsiteX4" fmla="*/ 2407879 w 2537167"/>
              <a:gd name="connsiteY4" fmla="*/ 31794 h 2096359"/>
              <a:gd name="connsiteX0" fmla="*/ 2407879 w 2494594"/>
              <a:gd name="connsiteY0" fmla="*/ 23591 h 2088156"/>
              <a:gd name="connsiteX1" fmla="*/ 1295285 w 2494594"/>
              <a:gd name="connsiteY1" fmla="*/ 1122673 h 2088156"/>
              <a:gd name="connsiteX2" fmla="*/ 11521 w 2494594"/>
              <a:gd name="connsiteY2" fmla="*/ 1883922 h 2088156"/>
              <a:gd name="connsiteX3" fmla="*/ 1646631 w 2494594"/>
              <a:gd name="connsiteY3" fmla="*/ 1676718 h 2088156"/>
              <a:gd name="connsiteX4" fmla="*/ 2407879 w 2494594"/>
              <a:gd name="connsiteY4" fmla="*/ 23591 h 2088156"/>
              <a:gd name="connsiteX0" fmla="*/ 2407879 w 2525933"/>
              <a:gd name="connsiteY0" fmla="*/ 26570 h 2091135"/>
              <a:gd name="connsiteX1" fmla="*/ 1295285 w 2525933"/>
              <a:gd name="connsiteY1" fmla="*/ 1125652 h 2091135"/>
              <a:gd name="connsiteX2" fmla="*/ 11521 w 2525933"/>
              <a:gd name="connsiteY2" fmla="*/ 1886901 h 2091135"/>
              <a:gd name="connsiteX3" fmla="*/ 1646631 w 2525933"/>
              <a:gd name="connsiteY3" fmla="*/ 1679697 h 2091135"/>
              <a:gd name="connsiteX4" fmla="*/ 2407879 w 2525933"/>
              <a:gd name="connsiteY4" fmla="*/ 26570 h 2091135"/>
              <a:gd name="connsiteX0" fmla="*/ 2064994 w 2192375"/>
              <a:gd name="connsiteY0" fmla="*/ 54761 h 1347454"/>
              <a:gd name="connsiteX1" fmla="*/ 1294737 w 2192375"/>
              <a:gd name="connsiteY1" fmla="*/ 446647 h 1347454"/>
              <a:gd name="connsiteX2" fmla="*/ 10973 w 2192375"/>
              <a:gd name="connsiteY2" fmla="*/ 1207896 h 1347454"/>
              <a:gd name="connsiteX3" fmla="*/ 1646083 w 2192375"/>
              <a:gd name="connsiteY3" fmla="*/ 1000692 h 1347454"/>
              <a:gd name="connsiteX4" fmla="*/ 2064994 w 2192375"/>
              <a:gd name="connsiteY4" fmla="*/ 54761 h 1347454"/>
              <a:gd name="connsiteX0" fmla="*/ 2067593 w 2093957"/>
              <a:gd name="connsiteY0" fmla="*/ 7559 h 1300252"/>
              <a:gd name="connsiteX1" fmla="*/ 1072114 w 2093957"/>
              <a:gd name="connsiteY1" fmla="*/ 543586 h 1300252"/>
              <a:gd name="connsiteX2" fmla="*/ 13572 w 2093957"/>
              <a:gd name="connsiteY2" fmla="*/ 1160694 h 1300252"/>
              <a:gd name="connsiteX3" fmla="*/ 1648682 w 2093957"/>
              <a:gd name="connsiteY3" fmla="*/ 953490 h 1300252"/>
              <a:gd name="connsiteX4" fmla="*/ 2067593 w 2093957"/>
              <a:gd name="connsiteY4" fmla="*/ 7559 h 1300252"/>
              <a:gd name="connsiteX0" fmla="*/ 2067593 w 2078920"/>
              <a:gd name="connsiteY0" fmla="*/ 15359 h 1371766"/>
              <a:gd name="connsiteX1" fmla="*/ 1072114 w 2078920"/>
              <a:gd name="connsiteY1" fmla="*/ 551386 h 1371766"/>
              <a:gd name="connsiteX2" fmla="*/ 13572 w 2078920"/>
              <a:gd name="connsiteY2" fmla="*/ 1168494 h 1371766"/>
              <a:gd name="connsiteX3" fmla="*/ 1509044 w 2078920"/>
              <a:gd name="connsiteY3" fmla="*/ 1172998 h 1371766"/>
              <a:gd name="connsiteX4" fmla="*/ 2067593 w 2078920"/>
              <a:gd name="connsiteY4" fmla="*/ 15359 h 1371766"/>
              <a:gd name="connsiteX0" fmla="*/ 2067404 w 2078166"/>
              <a:gd name="connsiteY0" fmla="*/ 13006 h 1369413"/>
              <a:gd name="connsiteX1" fmla="*/ 1085439 w 2078166"/>
              <a:gd name="connsiteY1" fmla="*/ 585068 h 1369413"/>
              <a:gd name="connsiteX2" fmla="*/ 13383 w 2078166"/>
              <a:gd name="connsiteY2" fmla="*/ 1166141 h 1369413"/>
              <a:gd name="connsiteX3" fmla="*/ 1508855 w 2078166"/>
              <a:gd name="connsiteY3" fmla="*/ 1170645 h 1369413"/>
              <a:gd name="connsiteX4" fmla="*/ 2067404 w 2078166"/>
              <a:gd name="connsiteY4" fmla="*/ 13006 h 1369413"/>
              <a:gd name="connsiteX0" fmla="*/ 2067404 w 2086554"/>
              <a:gd name="connsiteY0" fmla="*/ 13006 h 1411937"/>
              <a:gd name="connsiteX1" fmla="*/ 1085439 w 2086554"/>
              <a:gd name="connsiteY1" fmla="*/ 585068 h 1411937"/>
              <a:gd name="connsiteX2" fmla="*/ 13383 w 2086554"/>
              <a:gd name="connsiteY2" fmla="*/ 1166141 h 1411937"/>
              <a:gd name="connsiteX3" fmla="*/ 1508855 w 2086554"/>
              <a:gd name="connsiteY3" fmla="*/ 1170645 h 1411937"/>
              <a:gd name="connsiteX4" fmla="*/ 2067404 w 2086554"/>
              <a:gd name="connsiteY4" fmla="*/ 13006 h 1411937"/>
              <a:gd name="connsiteX0" fmla="*/ 2058501 w 2069220"/>
              <a:gd name="connsiteY0" fmla="*/ 13353 h 1431609"/>
              <a:gd name="connsiteX1" fmla="*/ 1076536 w 2069220"/>
              <a:gd name="connsiteY1" fmla="*/ 585415 h 1431609"/>
              <a:gd name="connsiteX2" fmla="*/ 13489 w 2069220"/>
              <a:gd name="connsiteY2" fmla="*/ 1256577 h 1431609"/>
              <a:gd name="connsiteX3" fmla="*/ 1499952 w 2069220"/>
              <a:gd name="connsiteY3" fmla="*/ 1170992 h 1431609"/>
              <a:gd name="connsiteX4" fmla="*/ 2058501 w 2069220"/>
              <a:gd name="connsiteY4" fmla="*/ 13353 h 1431609"/>
              <a:gd name="connsiteX0" fmla="*/ 2058501 w 2069220"/>
              <a:gd name="connsiteY0" fmla="*/ 13353 h 1431609"/>
              <a:gd name="connsiteX1" fmla="*/ 1076536 w 2069220"/>
              <a:gd name="connsiteY1" fmla="*/ 585415 h 1431609"/>
              <a:gd name="connsiteX2" fmla="*/ 13489 w 2069220"/>
              <a:gd name="connsiteY2" fmla="*/ 1256577 h 1431609"/>
              <a:gd name="connsiteX3" fmla="*/ 1499952 w 2069220"/>
              <a:gd name="connsiteY3" fmla="*/ 1170992 h 1431609"/>
              <a:gd name="connsiteX4" fmla="*/ 2058501 w 2069220"/>
              <a:gd name="connsiteY4" fmla="*/ 13353 h 1431609"/>
              <a:gd name="connsiteX0" fmla="*/ 2058501 w 2153981"/>
              <a:gd name="connsiteY0" fmla="*/ 65361 h 1483617"/>
              <a:gd name="connsiteX1" fmla="*/ 1076536 w 2153981"/>
              <a:gd name="connsiteY1" fmla="*/ 637423 h 1483617"/>
              <a:gd name="connsiteX2" fmla="*/ 13489 w 2153981"/>
              <a:gd name="connsiteY2" fmla="*/ 1308585 h 1483617"/>
              <a:gd name="connsiteX3" fmla="*/ 1499952 w 2153981"/>
              <a:gd name="connsiteY3" fmla="*/ 1223000 h 1483617"/>
              <a:gd name="connsiteX4" fmla="*/ 2058501 w 2153981"/>
              <a:gd name="connsiteY4" fmla="*/ 65361 h 1483617"/>
              <a:gd name="connsiteX0" fmla="*/ 1995296 w 2097465"/>
              <a:gd name="connsiteY0" fmla="*/ 81825 h 1288665"/>
              <a:gd name="connsiteX1" fmla="*/ 1076393 w 2097465"/>
              <a:gd name="connsiteY1" fmla="*/ 451188 h 1288665"/>
              <a:gd name="connsiteX2" fmla="*/ 13346 w 2097465"/>
              <a:gd name="connsiteY2" fmla="*/ 1122350 h 1288665"/>
              <a:gd name="connsiteX3" fmla="*/ 1499809 w 2097465"/>
              <a:gd name="connsiteY3" fmla="*/ 1036765 h 1288665"/>
              <a:gd name="connsiteX4" fmla="*/ 1995296 w 2097465"/>
              <a:gd name="connsiteY4" fmla="*/ 81825 h 1288665"/>
              <a:gd name="connsiteX0" fmla="*/ 1995296 w 2084668"/>
              <a:gd name="connsiteY0" fmla="*/ 67640 h 1274480"/>
              <a:gd name="connsiteX1" fmla="*/ 1076393 w 2084668"/>
              <a:gd name="connsiteY1" fmla="*/ 437003 h 1274480"/>
              <a:gd name="connsiteX2" fmla="*/ 13346 w 2084668"/>
              <a:gd name="connsiteY2" fmla="*/ 1108165 h 1274480"/>
              <a:gd name="connsiteX3" fmla="*/ 1499809 w 2084668"/>
              <a:gd name="connsiteY3" fmla="*/ 1022580 h 1274480"/>
              <a:gd name="connsiteX4" fmla="*/ 1995296 w 2084668"/>
              <a:gd name="connsiteY4" fmla="*/ 67640 h 1274480"/>
              <a:gd name="connsiteX0" fmla="*/ 1995296 w 2003544"/>
              <a:gd name="connsiteY0" fmla="*/ 18037 h 1217173"/>
              <a:gd name="connsiteX1" fmla="*/ 1076393 w 2003544"/>
              <a:gd name="connsiteY1" fmla="*/ 387400 h 1217173"/>
              <a:gd name="connsiteX2" fmla="*/ 13346 w 2003544"/>
              <a:gd name="connsiteY2" fmla="*/ 1058562 h 1217173"/>
              <a:gd name="connsiteX3" fmla="*/ 1441252 w 2003544"/>
              <a:gd name="connsiteY3" fmla="*/ 945951 h 1217173"/>
              <a:gd name="connsiteX4" fmla="*/ 1995296 w 2003544"/>
              <a:gd name="connsiteY4" fmla="*/ 18037 h 1217173"/>
              <a:gd name="connsiteX0" fmla="*/ 1995296 w 2015224"/>
              <a:gd name="connsiteY0" fmla="*/ 18037 h 1275061"/>
              <a:gd name="connsiteX1" fmla="*/ 1076393 w 2015224"/>
              <a:gd name="connsiteY1" fmla="*/ 387400 h 1275061"/>
              <a:gd name="connsiteX2" fmla="*/ 13346 w 2015224"/>
              <a:gd name="connsiteY2" fmla="*/ 1058562 h 1275061"/>
              <a:gd name="connsiteX3" fmla="*/ 1441252 w 2015224"/>
              <a:gd name="connsiteY3" fmla="*/ 945951 h 1275061"/>
              <a:gd name="connsiteX4" fmla="*/ 1995296 w 2015224"/>
              <a:gd name="connsiteY4" fmla="*/ 18037 h 1275061"/>
              <a:gd name="connsiteX0" fmla="*/ 1995296 w 2022016"/>
              <a:gd name="connsiteY0" fmla="*/ 18037 h 1266468"/>
              <a:gd name="connsiteX1" fmla="*/ 1076393 w 2022016"/>
              <a:gd name="connsiteY1" fmla="*/ 387400 h 1266468"/>
              <a:gd name="connsiteX2" fmla="*/ 13346 w 2022016"/>
              <a:gd name="connsiteY2" fmla="*/ 1058562 h 1266468"/>
              <a:gd name="connsiteX3" fmla="*/ 1441252 w 2022016"/>
              <a:gd name="connsiteY3" fmla="*/ 945951 h 1266468"/>
              <a:gd name="connsiteX4" fmla="*/ 1995296 w 2022016"/>
              <a:gd name="connsiteY4" fmla="*/ 18037 h 1266468"/>
              <a:gd name="connsiteX0" fmla="*/ 1994942 w 2021662"/>
              <a:gd name="connsiteY0" fmla="*/ 20362 h 1268793"/>
              <a:gd name="connsiteX1" fmla="*/ 1076039 w 2021662"/>
              <a:gd name="connsiteY1" fmla="*/ 389725 h 1268793"/>
              <a:gd name="connsiteX2" fmla="*/ 12992 w 2021662"/>
              <a:gd name="connsiteY2" fmla="*/ 1060887 h 1268793"/>
              <a:gd name="connsiteX3" fmla="*/ 1440898 w 2021662"/>
              <a:gd name="connsiteY3" fmla="*/ 948276 h 1268793"/>
              <a:gd name="connsiteX4" fmla="*/ 1994942 w 2021662"/>
              <a:gd name="connsiteY4" fmla="*/ 20362 h 1268793"/>
              <a:gd name="connsiteX0" fmla="*/ 1994942 w 2091610"/>
              <a:gd name="connsiteY0" fmla="*/ 47726 h 1296157"/>
              <a:gd name="connsiteX1" fmla="*/ 1076039 w 2091610"/>
              <a:gd name="connsiteY1" fmla="*/ 417089 h 1296157"/>
              <a:gd name="connsiteX2" fmla="*/ 12992 w 2091610"/>
              <a:gd name="connsiteY2" fmla="*/ 1088251 h 1296157"/>
              <a:gd name="connsiteX3" fmla="*/ 1440898 w 2091610"/>
              <a:gd name="connsiteY3" fmla="*/ 975640 h 1296157"/>
              <a:gd name="connsiteX4" fmla="*/ 1994942 w 2091610"/>
              <a:gd name="connsiteY4" fmla="*/ 47726 h 1296157"/>
              <a:gd name="connsiteX0" fmla="*/ 1994942 w 2077841"/>
              <a:gd name="connsiteY0" fmla="*/ 47726 h 1296157"/>
              <a:gd name="connsiteX1" fmla="*/ 1076039 w 2077841"/>
              <a:gd name="connsiteY1" fmla="*/ 417089 h 1296157"/>
              <a:gd name="connsiteX2" fmla="*/ 12992 w 2077841"/>
              <a:gd name="connsiteY2" fmla="*/ 1088251 h 1296157"/>
              <a:gd name="connsiteX3" fmla="*/ 1440898 w 2077841"/>
              <a:gd name="connsiteY3" fmla="*/ 975640 h 1296157"/>
              <a:gd name="connsiteX4" fmla="*/ 1994942 w 2077841"/>
              <a:gd name="connsiteY4" fmla="*/ 47726 h 1296157"/>
              <a:gd name="connsiteX0" fmla="*/ 1950361 w 2002123"/>
              <a:gd name="connsiteY0" fmla="*/ 47874 h 1194106"/>
              <a:gd name="connsiteX1" fmla="*/ 1076292 w 2002123"/>
              <a:gd name="connsiteY1" fmla="*/ 366293 h 1194106"/>
              <a:gd name="connsiteX2" fmla="*/ 13245 w 2002123"/>
              <a:gd name="connsiteY2" fmla="*/ 1037455 h 1194106"/>
              <a:gd name="connsiteX3" fmla="*/ 1441151 w 2002123"/>
              <a:gd name="connsiteY3" fmla="*/ 924844 h 1194106"/>
              <a:gd name="connsiteX4" fmla="*/ 1950361 w 2002123"/>
              <a:gd name="connsiteY4" fmla="*/ 47874 h 119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123" h="1194106">
                <a:moveTo>
                  <a:pt x="1950361" y="47874"/>
                </a:moveTo>
                <a:cubicBezTo>
                  <a:pt x="1758922" y="-121793"/>
                  <a:pt x="1399145" y="201363"/>
                  <a:pt x="1076292" y="366293"/>
                </a:cubicBezTo>
                <a:cubicBezTo>
                  <a:pt x="753439" y="531223"/>
                  <a:pt x="-117384" y="598273"/>
                  <a:pt x="13245" y="1037455"/>
                </a:cubicBezTo>
                <a:cubicBezTo>
                  <a:pt x="134865" y="1373036"/>
                  <a:pt x="1118298" y="1089774"/>
                  <a:pt x="1441151" y="924844"/>
                </a:cubicBezTo>
                <a:cubicBezTo>
                  <a:pt x="1764004" y="759914"/>
                  <a:pt x="2141800" y="217541"/>
                  <a:pt x="1950361" y="47874"/>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楕円 4">
            <a:extLst>
              <a:ext uri="{FF2B5EF4-FFF2-40B4-BE49-F238E27FC236}">
                <a16:creationId xmlns:a16="http://schemas.microsoft.com/office/drawing/2014/main" id="{21ADDA77-4997-ECCC-2A84-7EDE923ED76F}"/>
              </a:ext>
            </a:extLst>
          </p:cNvPr>
          <p:cNvSpPr/>
          <p:nvPr/>
        </p:nvSpPr>
        <p:spPr>
          <a:xfrm>
            <a:off x="5865813" y="5041900"/>
            <a:ext cx="134937" cy="1174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D05FCBD6-C107-C1F4-B6BF-181A7D410FDC}"/>
              </a:ext>
            </a:extLst>
          </p:cNvPr>
          <p:cNvSpPr/>
          <p:nvPr/>
        </p:nvSpPr>
        <p:spPr>
          <a:xfrm>
            <a:off x="4148138" y="4876800"/>
            <a:ext cx="2281237" cy="1550988"/>
          </a:xfrm>
          <a:custGeom>
            <a:avLst/>
            <a:gdLst>
              <a:gd name="connsiteX0" fmla="*/ 1935225 w 2322575"/>
              <a:gd name="connsiteY0" fmla="*/ 0 h 1456512"/>
              <a:gd name="connsiteX1" fmla="*/ 1097025 w 2322575"/>
              <a:gd name="connsiteY1" fmla="*/ 685800 h 1456512"/>
              <a:gd name="connsiteX2" fmla="*/ 4825 w 2322575"/>
              <a:gd name="connsiteY2" fmla="*/ 1333500 h 1456512"/>
              <a:gd name="connsiteX3" fmla="*/ 1554225 w 2322575"/>
              <a:gd name="connsiteY3" fmla="*/ 1362075 h 1456512"/>
              <a:gd name="connsiteX4" fmla="*/ 2322575 w 2322575"/>
              <a:gd name="connsiteY4" fmla="*/ 333375 h 1456512"/>
              <a:gd name="connsiteX0" fmla="*/ 1934506 w 2321856"/>
              <a:gd name="connsiteY0" fmla="*/ 0 h 1549933"/>
              <a:gd name="connsiteX1" fmla="*/ 1096306 w 2321856"/>
              <a:gd name="connsiteY1" fmla="*/ 685800 h 1549933"/>
              <a:gd name="connsiteX2" fmla="*/ 4106 w 2321856"/>
              <a:gd name="connsiteY2" fmla="*/ 1333500 h 1549933"/>
              <a:gd name="connsiteX3" fmla="*/ 1553506 w 2321856"/>
              <a:gd name="connsiteY3" fmla="*/ 1362075 h 1549933"/>
              <a:gd name="connsiteX4" fmla="*/ 2321856 w 2321856"/>
              <a:gd name="connsiteY4" fmla="*/ 333375 h 1549933"/>
              <a:gd name="connsiteX0" fmla="*/ 1893395 w 2280745"/>
              <a:gd name="connsiteY0" fmla="*/ 0 h 1565368"/>
              <a:gd name="connsiteX1" fmla="*/ 1055195 w 2280745"/>
              <a:gd name="connsiteY1" fmla="*/ 685800 h 1565368"/>
              <a:gd name="connsiteX2" fmla="*/ 4270 w 2280745"/>
              <a:gd name="connsiteY2" fmla="*/ 1358900 h 1565368"/>
              <a:gd name="connsiteX3" fmla="*/ 1512395 w 2280745"/>
              <a:gd name="connsiteY3" fmla="*/ 1362075 h 1565368"/>
              <a:gd name="connsiteX4" fmla="*/ 2280745 w 2280745"/>
              <a:gd name="connsiteY4" fmla="*/ 333375 h 1565368"/>
              <a:gd name="connsiteX0" fmla="*/ 1892863 w 2280213"/>
              <a:gd name="connsiteY0" fmla="*/ 0 h 1464887"/>
              <a:gd name="connsiteX1" fmla="*/ 1108638 w 2280213"/>
              <a:gd name="connsiteY1" fmla="*/ 714375 h 1464887"/>
              <a:gd name="connsiteX2" fmla="*/ 3738 w 2280213"/>
              <a:gd name="connsiteY2" fmla="*/ 1358900 h 1464887"/>
              <a:gd name="connsiteX3" fmla="*/ 1511863 w 2280213"/>
              <a:gd name="connsiteY3" fmla="*/ 1362075 h 1464887"/>
              <a:gd name="connsiteX4" fmla="*/ 2280213 w 2280213"/>
              <a:gd name="connsiteY4" fmla="*/ 333375 h 1464887"/>
              <a:gd name="connsiteX0" fmla="*/ 1892982 w 2280332"/>
              <a:gd name="connsiteY0" fmla="*/ 0 h 1464887"/>
              <a:gd name="connsiteX1" fmla="*/ 1108757 w 2280332"/>
              <a:gd name="connsiteY1" fmla="*/ 714375 h 1464887"/>
              <a:gd name="connsiteX2" fmla="*/ 3857 w 2280332"/>
              <a:gd name="connsiteY2" fmla="*/ 1358900 h 1464887"/>
              <a:gd name="connsiteX3" fmla="*/ 1511982 w 2280332"/>
              <a:gd name="connsiteY3" fmla="*/ 1362075 h 1464887"/>
              <a:gd name="connsiteX4" fmla="*/ 2280332 w 2280332"/>
              <a:gd name="connsiteY4" fmla="*/ 333375 h 1464887"/>
              <a:gd name="connsiteX0" fmla="*/ 1895707 w 2283057"/>
              <a:gd name="connsiteY0" fmla="*/ 0 h 1461805"/>
              <a:gd name="connsiteX1" fmla="*/ 1009882 w 2283057"/>
              <a:gd name="connsiteY1" fmla="*/ 771525 h 1461805"/>
              <a:gd name="connsiteX2" fmla="*/ 6582 w 2283057"/>
              <a:gd name="connsiteY2" fmla="*/ 1358900 h 1461805"/>
              <a:gd name="connsiteX3" fmla="*/ 1514707 w 2283057"/>
              <a:gd name="connsiteY3" fmla="*/ 1362075 h 1461805"/>
              <a:gd name="connsiteX4" fmla="*/ 2283057 w 2283057"/>
              <a:gd name="connsiteY4" fmla="*/ 333375 h 1461805"/>
              <a:gd name="connsiteX0" fmla="*/ 1892576 w 2279926"/>
              <a:gd name="connsiteY0" fmla="*/ 0 h 1461805"/>
              <a:gd name="connsiteX1" fmla="*/ 1006751 w 2279926"/>
              <a:gd name="connsiteY1" fmla="*/ 771525 h 1461805"/>
              <a:gd name="connsiteX2" fmla="*/ 3451 w 2279926"/>
              <a:gd name="connsiteY2" fmla="*/ 1358900 h 1461805"/>
              <a:gd name="connsiteX3" fmla="*/ 1362351 w 2279926"/>
              <a:gd name="connsiteY3" fmla="*/ 1362075 h 1461805"/>
              <a:gd name="connsiteX4" fmla="*/ 2279926 w 2279926"/>
              <a:gd name="connsiteY4" fmla="*/ 333375 h 1461805"/>
              <a:gd name="connsiteX0" fmla="*/ 1894070 w 2281420"/>
              <a:gd name="connsiteY0" fmla="*/ 0 h 1551265"/>
              <a:gd name="connsiteX1" fmla="*/ 1008245 w 2281420"/>
              <a:gd name="connsiteY1" fmla="*/ 771525 h 1551265"/>
              <a:gd name="connsiteX2" fmla="*/ 4945 w 2281420"/>
              <a:gd name="connsiteY2" fmla="*/ 1358900 h 1551265"/>
              <a:gd name="connsiteX3" fmla="*/ 1363845 w 2281420"/>
              <a:gd name="connsiteY3" fmla="*/ 1362075 h 1551265"/>
              <a:gd name="connsiteX4" fmla="*/ 2281420 w 2281420"/>
              <a:gd name="connsiteY4" fmla="*/ 333375 h 1551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1420" h="1551265">
                <a:moveTo>
                  <a:pt x="1894070" y="0"/>
                </a:moveTo>
                <a:cubicBezTo>
                  <a:pt x="1635836" y="231775"/>
                  <a:pt x="1351674" y="643467"/>
                  <a:pt x="1008245" y="771525"/>
                </a:cubicBezTo>
                <a:cubicBezTo>
                  <a:pt x="664816" y="899583"/>
                  <a:pt x="-67022" y="1028700"/>
                  <a:pt x="4945" y="1358900"/>
                </a:cubicBezTo>
                <a:cubicBezTo>
                  <a:pt x="76912" y="1689100"/>
                  <a:pt x="977553" y="1528763"/>
                  <a:pt x="1363845" y="1362075"/>
                </a:cubicBezTo>
                <a:cubicBezTo>
                  <a:pt x="1750137" y="1195388"/>
                  <a:pt x="2090391" y="764381"/>
                  <a:pt x="2281420" y="333375"/>
                </a:cubicBezTo>
              </a:path>
            </a:pathLst>
          </a:custGeom>
          <a:noFill/>
          <a:ln w="508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 name="矢印: 左右 11">
            <a:extLst>
              <a:ext uri="{FF2B5EF4-FFF2-40B4-BE49-F238E27FC236}">
                <a16:creationId xmlns:a16="http://schemas.microsoft.com/office/drawing/2014/main" id="{6A2761A2-E722-57C1-CEB2-C03D483EA390}"/>
              </a:ext>
            </a:extLst>
          </p:cNvPr>
          <p:cNvSpPr/>
          <p:nvPr/>
        </p:nvSpPr>
        <p:spPr>
          <a:xfrm rot="2821264">
            <a:off x="3215089" y="3846622"/>
            <a:ext cx="1541462" cy="471488"/>
          </a:xfrm>
          <a:prstGeom prst="leftRightArrow">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20">
            <a:extLst>
              <a:ext uri="{FF2B5EF4-FFF2-40B4-BE49-F238E27FC236}">
                <a16:creationId xmlns:a16="http://schemas.microsoft.com/office/drawing/2014/main" id="{73BCF3AE-247B-423A-80E2-507D7070C9D4}"/>
              </a:ext>
            </a:extLst>
          </p:cNvPr>
          <p:cNvSpPr txBox="1">
            <a:spLocks noChangeArrowheads="1"/>
          </p:cNvSpPr>
          <p:nvPr/>
        </p:nvSpPr>
        <p:spPr bwMode="auto">
          <a:xfrm>
            <a:off x="6291263" y="2114550"/>
            <a:ext cx="104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b="1">
                <a:solidFill>
                  <a:schemeClr val="bg1"/>
                </a:solidFill>
                <a:latin typeface="ＭＳ Ｐゴシック" panose="020B0600070205080204" pitchFamily="50" charset="-128"/>
                <a:ea typeface="ＭＳ Ｐゴシック" panose="020B0600070205080204" pitchFamily="50" charset="-128"/>
              </a:rPr>
              <a:t>日本</a:t>
            </a:r>
          </a:p>
        </p:txBody>
      </p:sp>
      <p:sp>
        <p:nvSpPr>
          <p:cNvPr id="4" name="吹き出し: 角を丸めた四角形 3">
            <a:extLst>
              <a:ext uri="{FF2B5EF4-FFF2-40B4-BE49-F238E27FC236}">
                <a16:creationId xmlns:a16="http://schemas.microsoft.com/office/drawing/2014/main" id="{D46B929C-A8C9-5439-E71D-FF1E02A9620B}"/>
              </a:ext>
            </a:extLst>
          </p:cNvPr>
          <p:cNvSpPr/>
          <p:nvPr/>
        </p:nvSpPr>
        <p:spPr>
          <a:xfrm>
            <a:off x="6833249" y="4940843"/>
            <a:ext cx="1933315" cy="748146"/>
          </a:xfrm>
          <a:custGeom>
            <a:avLst/>
            <a:gdLst>
              <a:gd name="connsiteX0" fmla="*/ 0 w 1933315"/>
              <a:gd name="connsiteY0" fmla="*/ 124693 h 748146"/>
              <a:gd name="connsiteX1" fmla="*/ 124693 w 1933315"/>
              <a:gd name="connsiteY1" fmla="*/ 0 h 748146"/>
              <a:gd name="connsiteX2" fmla="*/ 322219 w 1933315"/>
              <a:gd name="connsiteY2" fmla="*/ 0 h 748146"/>
              <a:gd name="connsiteX3" fmla="*/ 322219 w 1933315"/>
              <a:gd name="connsiteY3" fmla="*/ 0 h 748146"/>
              <a:gd name="connsiteX4" fmla="*/ 805548 w 1933315"/>
              <a:gd name="connsiteY4" fmla="*/ 0 h 748146"/>
              <a:gd name="connsiteX5" fmla="*/ 1808622 w 1933315"/>
              <a:gd name="connsiteY5" fmla="*/ 0 h 748146"/>
              <a:gd name="connsiteX6" fmla="*/ 1933315 w 1933315"/>
              <a:gd name="connsiteY6" fmla="*/ 124693 h 748146"/>
              <a:gd name="connsiteX7" fmla="*/ 1933315 w 1933315"/>
              <a:gd name="connsiteY7" fmla="*/ 124691 h 748146"/>
              <a:gd name="connsiteX8" fmla="*/ 1933315 w 1933315"/>
              <a:gd name="connsiteY8" fmla="*/ 124691 h 748146"/>
              <a:gd name="connsiteX9" fmla="*/ 1933315 w 1933315"/>
              <a:gd name="connsiteY9" fmla="*/ 311728 h 748146"/>
              <a:gd name="connsiteX10" fmla="*/ 1933315 w 1933315"/>
              <a:gd name="connsiteY10" fmla="*/ 623453 h 748146"/>
              <a:gd name="connsiteX11" fmla="*/ 1808622 w 1933315"/>
              <a:gd name="connsiteY11" fmla="*/ 748146 h 748146"/>
              <a:gd name="connsiteX12" fmla="*/ 805548 w 1933315"/>
              <a:gd name="connsiteY12" fmla="*/ 748146 h 748146"/>
              <a:gd name="connsiteX13" fmla="*/ 322219 w 1933315"/>
              <a:gd name="connsiteY13" fmla="*/ 748146 h 748146"/>
              <a:gd name="connsiteX14" fmla="*/ 322219 w 1933315"/>
              <a:gd name="connsiteY14" fmla="*/ 748146 h 748146"/>
              <a:gd name="connsiteX15" fmla="*/ 124693 w 1933315"/>
              <a:gd name="connsiteY15" fmla="*/ 748146 h 748146"/>
              <a:gd name="connsiteX16" fmla="*/ 0 w 1933315"/>
              <a:gd name="connsiteY16" fmla="*/ 623453 h 748146"/>
              <a:gd name="connsiteX17" fmla="*/ 0 w 1933315"/>
              <a:gd name="connsiteY17" fmla="*/ 311728 h 748146"/>
              <a:gd name="connsiteX18" fmla="*/ -450153 w 1933315"/>
              <a:gd name="connsiteY18" fmla="*/ 65814 h 748146"/>
              <a:gd name="connsiteX19" fmla="*/ 0 w 1933315"/>
              <a:gd name="connsiteY19" fmla="*/ 124691 h 748146"/>
              <a:gd name="connsiteX20" fmla="*/ 0 w 1933315"/>
              <a:gd name="connsiteY20" fmla="*/ 124693 h 74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3315" h="748146" fill="none" extrusionOk="0">
                <a:moveTo>
                  <a:pt x="0" y="124693"/>
                </a:moveTo>
                <a:cubicBezTo>
                  <a:pt x="-2419" y="60152"/>
                  <a:pt x="60007" y="3106"/>
                  <a:pt x="124693" y="0"/>
                </a:cubicBezTo>
                <a:cubicBezTo>
                  <a:pt x="150083" y="14391"/>
                  <a:pt x="234417" y="13010"/>
                  <a:pt x="322219" y="0"/>
                </a:cubicBezTo>
                <a:lnTo>
                  <a:pt x="322219" y="0"/>
                </a:lnTo>
                <a:cubicBezTo>
                  <a:pt x="490994" y="-23673"/>
                  <a:pt x="663649" y="-16516"/>
                  <a:pt x="805548" y="0"/>
                </a:cubicBezTo>
                <a:cubicBezTo>
                  <a:pt x="1224005" y="-15390"/>
                  <a:pt x="1441292" y="19299"/>
                  <a:pt x="1808622" y="0"/>
                </a:cubicBezTo>
                <a:cubicBezTo>
                  <a:pt x="1878474" y="-5638"/>
                  <a:pt x="1929093" y="55588"/>
                  <a:pt x="1933315" y="124693"/>
                </a:cubicBezTo>
                <a:lnTo>
                  <a:pt x="1933315" y="124691"/>
                </a:lnTo>
                <a:lnTo>
                  <a:pt x="1933315" y="124691"/>
                </a:lnTo>
                <a:cubicBezTo>
                  <a:pt x="1922616" y="146922"/>
                  <a:pt x="1928973" y="247723"/>
                  <a:pt x="1933315" y="311728"/>
                </a:cubicBezTo>
                <a:cubicBezTo>
                  <a:pt x="1914844" y="409210"/>
                  <a:pt x="1908176" y="539156"/>
                  <a:pt x="1933315" y="623453"/>
                </a:cubicBezTo>
                <a:cubicBezTo>
                  <a:pt x="1936694" y="693378"/>
                  <a:pt x="1876908" y="736112"/>
                  <a:pt x="1808622" y="748146"/>
                </a:cubicBezTo>
                <a:cubicBezTo>
                  <a:pt x="1337104" y="705399"/>
                  <a:pt x="1269778" y="664200"/>
                  <a:pt x="805548" y="748146"/>
                </a:cubicBezTo>
                <a:cubicBezTo>
                  <a:pt x="566645" y="736670"/>
                  <a:pt x="502379" y="731760"/>
                  <a:pt x="322219" y="748146"/>
                </a:cubicBezTo>
                <a:lnTo>
                  <a:pt x="322219" y="748146"/>
                </a:lnTo>
                <a:cubicBezTo>
                  <a:pt x="286793" y="735039"/>
                  <a:pt x="177787" y="734418"/>
                  <a:pt x="124693" y="748146"/>
                </a:cubicBezTo>
                <a:cubicBezTo>
                  <a:pt x="52698" y="746946"/>
                  <a:pt x="3746" y="688636"/>
                  <a:pt x="0" y="623453"/>
                </a:cubicBezTo>
                <a:cubicBezTo>
                  <a:pt x="-18035" y="514265"/>
                  <a:pt x="-23161" y="419792"/>
                  <a:pt x="0" y="311728"/>
                </a:cubicBezTo>
                <a:cubicBezTo>
                  <a:pt x="-104900" y="223207"/>
                  <a:pt x="-226212" y="183166"/>
                  <a:pt x="-450153" y="65814"/>
                </a:cubicBezTo>
                <a:cubicBezTo>
                  <a:pt x="-279239" y="126425"/>
                  <a:pt x="-221856" y="100858"/>
                  <a:pt x="0" y="124691"/>
                </a:cubicBezTo>
                <a:lnTo>
                  <a:pt x="0" y="124693"/>
                </a:lnTo>
                <a:close/>
              </a:path>
              <a:path w="1933315" h="748146" stroke="0" extrusionOk="0">
                <a:moveTo>
                  <a:pt x="0" y="124693"/>
                </a:moveTo>
                <a:cubicBezTo>
                  <a:pt x="-4508" y="53046"/>
                  <a:pt x="51958" y="1452"/>
                  <a:pt x="124693" y="0"/>
                </a:cubicBezTo>
                <a:cubicBezTo>
                  <a:pt x="146168" y="15360"/>
                  <a:pt x="256174" y="-14498"/>
                  <a:pt x="322219" y="0"/>
                </a:cubicBezTo>
                <a:lnTo>
                  <a:pt x="322219" y="0"/>
                </a:lnTo>
                <a:cubicBezTo>
                  <a:pt x="397996" y="7624"/>
                  <a:pt x="603848" y="35581"/>
                  <a:pt x="805548" y="0"/>
                </a:cubicBezTo>
                <a:cubicBezTo>
                  <a:pt x="985770" y="-53110"/>
                  <a:pt x="1322647" y="77665"/>
                  <a:pt x="1808622" y="0"/>
                </a:cubicBezTo>
                <a:cubicBezTo>
                  <a:pt x="1885452" y="945"/>
                  <a:pt x="1938173" y="45828"/>
                  <a:pt x="1933315" y="124693"/>
                </a:cubicBezTo>
                <a:lnTo>
                  <a:pt x="1933315" y="124691"/>
                </a:lnTo>
                <a:lnTo>
                  <a:pt x="1933315" y="124691"/>
                </a:lnTo>
                <a:cubicBezTo>
                  <a:pt x="1942473" y="212864"/>
                  <a:pt x="1939218" y="244632"/>
                  <a:pt x="1933315" y="311728"/>
                </a:cubicBezTo>
                <a:cubicBezTo>
                  <a:pt x="1940511" y="367349"/>
                  <a:pt x="1926498" y="530385"/>
                  <a:pt x="1933315" y="623453"/>
                </a:cubicBezTo>
                <a:cubicBezTo>
                  <a:pt x="1942553" y="697491"/>
                  <a:pt x="1888192" y="750720"/>
                  <a:pt x="1808622" y="748146"/>
                </a:cubicBezTo>
                <a:cubicBezTo>
                  <a:pt x="1352655" y="661043"/>
                  <a:pt x="1055797" y="808946"/>
                  <a:pt x="805548" y="748146"/>
                </a:cubicBezTo>
                <a:cubicBezTo>
                  <a:pt x="688747" y="778638"/>
                  <a:pt x="484781" y="752251"/>
                  <a:pt x="322219" y="748146"/>
                </a:cubicBezTo>
                <a:lnTo>
                  <a:pt x="322219" y="748146"/>
                </a:lnTo>
                <a:cubicBezTo>
                  <a:pt x="279936" y="758635"/>
                  <a:pt x="147461" y="756002"/>
                  <a:pt x="124693" y="748146"/>
                </a:cubicBezTo>
                <a:cubicBezTo>
                  <a:pt x="66144" y="739113"/>
                  <a:pt x="1833" y="683696"/>
                  <a:pt x="0" y="623453"/>
                </a:cubicBezTo>
                <a:cubicBezTo>
                  <a:pt x="18634" y="541781"/>
                  <a:pt x="24202" y="403366"/>
                  <a:pt x="0" y="311728"/>
                </a:cubicBezTo>
                <a:cubicBezTo>
                  <a:pt x="-134737" y="261388"/>
                  <a:pt x="-404662" y="135512"/>
                  <a:pt x="-450153" y="65814"/>
                </a:cubicBezTo>
                <a:cubicBezTo>
                  <a:pt x="-303849" y="94328"/>
                  <a:pt x="-62230" y="125039"/>
                  <a:pt x="0" y="124691"/>
                </a:cubicBezTo>
                <a:lnTo>
                  <a:pt x="0" y="124693"/>
                </a:lnTo>
                <a:close/>
              </a:path>
            </a:pathLst>
          </a:custGeom>
          <a:solidFill>
            <a:schemeClr val="bg1"/>
          </a:solidFill>
          <a:ln w="50800">
            <a:solidFill>
              <a:srgbClr val="FFC000"/>
            </a:solidFill>
            <a:extLst>
              <a:ext uri="{C807C97D-BFC1-408E-A445-0C87EB9F89A2}">
                <ask:lineSketchStyleProps xmlns:ask="http://schemas.microsoft.com/office/drawing/2018/sketchyshapes" xmlns="" sd="1219033472">
                  <a:prstGeom prst="wedgeRoundRectCallout">
                    <a:avLst>
                      <a:gd name="adj1" fmla="val -73284"/>
                      <a:gd name="adj2" fmla="val -4120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奄美諸島は薩摩藩の直轄領に</a:t>
            </a:r>
          </a:p>
        </p:txBody>
      </p:sp>
      <p:sp>
        <p:nvSpPr>
          <p:cNvPr id="7" name="テキスト ボックス 6">
            <a:extLst>
              <a:ext uri="{FF2B5EF4-FFF2-40B4-BE49-F238E27FC236}">
                <a16:creationId xmlns:a16="http://schemas.microsoft.com/office/drawing/2014/main" id="{B8298F91-2453-FE7F-DDD7-24877801F966}"/>
              </a:ext>
            </a:extLst>
          </p:cNvPr>
          <p:cNvSpPr txBox="1"/>
          <p:nvPr/>
        </p:nvSpPr>
        <p:spPr>
          <a:xfrm>
            <a:off x="2370464" y="3620585"/>
            <a:ext cx="1579963" cy="830997"/>
          </a:xfrm>
          <a:prstGeom prst="rect">
            <a:avLst/>
          </a:prstGeom>
          <a:noFill/>
        </p:spPr>
        <p:txBody>
          <a:bodyPr wrap="square"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冊封・</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朝貢関係</a:t>
            </a:r>
            <a:endParaRPr kumimoji="1" lang="ja-JP" altLang="en-US" dirty="0">
              <a:solidFill>
                <a:srgbClr val="FF0000"/>
              </a:solidFill>
              <a:latin typeface="ＭＳ Ｐゴシック" panose="020B0600070205080204" pitchFamily="50" charset="-128"/>
              <a:ea typeface="ＭＳ Ｐゴシック" panose="020B0600070205080204" pitchFamily="50" charset="-128"/>
            </a:endParaRPr>
          </a:p>
        </p:txBody>
      </p:sp>
      <p:sp>
        <p:nvSpPr>
          <p:cNvPr id="7171" name="タイトル 1">
            <a:extLst>
              <a:ext uri="{FF2B5EF4-FFF2-40B4-BE49-F238E27FC236}">
                <a16:creationId xmlns:a16="http://schemas.microsoft.com/office/drawing/2014/main" id="{8B220E0C-356B-E3CE-E38E-193E97E22D90}"/>
              </a:ext>
            </a:extLst>
          </p:cNvPr>
          <p:cNvSpPr>
            <a:spLocks noGrp="1" noChangeArrowheads="1"/>
          </p:cNvSpPr>
          <p:nvPr>
            <p:ph type="title"/>
          </p:nvPr>
        </p:nvSpPr>
        <p:spPr>
          <a:xfrm>
            <a:off x="625879" y="113505"/>
            <a:ext cx="7886700" cy="620713"/>
          </a:xfrm>
          <a:solidFill>
            <a:schemeClr val="bg1">
              <a:alpha val="75000"/>
            </a:schemeClr>
          </a:solidFill>
        </p:spPr>
        <p:txBody>
          <a:bodyPr anchor="ctr" anchorCtr="1"/>
          <a:lstStyle/>
          <a:p>
            <a:pPr eaLnBrk="1" hangingPunct="1"/>
            <a:r>
              <a:rPr lang="ja-JP" altLang="en-US" sz="3600" dirty="0">
                <a:ln w="9525">
                  <a:noFill/>
                </a:ln>
                <a:latin typeface="ＭＳ Ｐゴシック" panose="020B0600070205080204" pitchFamily="50" charset="-128"/>
                <a:ea typeface="ＭＳ Ｐゴシック" panose="020B0600070205080204" pitchFamily="50" charset="-128"/>
              </a:rPr>
              <a:t>琉球・中国・日本の関係（</a:t>
            </a:r>
            <a:r>
              <a:rPr lang="en-US" altLang="ja-JP" sz="3600" dirty="0">
                <a:ln w="9525">
                  <a:noFill/>
                </a:ln>
                <a:solidFill>
                  <a:srgbClr val="FF0000"/>
                </a:solidFill>
                <a:latin typeface="ＭＳ Ｐゴシック" panose="020B0600070205080204" pitchFamily="50" charset="-128"/>
                <a:ea typeface="ＭＳ Ｐゴシック" panose="020B0600070205080204" pitchFamily="50" charset="-128"/>
              </a:rPr>
              <a:t>17</a:t>
            </a:r>
            <a:r>
              <a:rPr lang="ja-JP" altLang="en-US" sz="3600" dirty="0">
                <a:ln w="9525">
                  <a:noFill/>
                </a:ln>
                <a:solidFill>
                  <a:srgbClr val="FF0000"/>
                </a:solidFill>
                <a:latin typeface="ＭＳ Ｐゴシック" panose="020B0600070205080204" pitchFamily="50" charset="-128"/>
                <a:ea typeface="ＭＳ Ｐゴシック" panose="020B0600070205080204" pitchFamily="50" charset="-128"/>
              </a:rPr>
              <a:t>～</a:t>
            </a:r>
            <a:r>
              <a:rPr lang="en-US" altLang="ja-JP" sz="3600" dirty="0">
                <a:ln w="9525">
                  <a:noFill/>
                </a:ln>
                <a:solidFill>
                  <a:srgbClr val="FF0000"/>
                </a:solidFill>
                <a:latin typeface="ＭＳ Ｐゴシック" panose="020B0600070205080204" pitchFamily="50" charset="-128"/>
                <a:ea typeface="ＭＳ Ｐゴシック" panose="020B0600070205080204" pitchFamily="50" charset="-128"/>
              </a:rPr>
              <a:t>19</a:t>
            </a:r>
            <a:r>
              <a:rPr lang="ja-JP" altLang="en-US" sz="3600" dirty="0">
                <a:ln w="9525">
                  <a:noFill/>
                </a:ln>
                <a:latin typeface="ＭＳ Ｐゴシック" panose="020B0600070205080204" pitchFamily="50" charset="-128"/>
                <a:ea typeface="ＭＳ Ｐゴシック" panose="020B0600070205080204" pitchFamily="50" charset="-128"/>
              </a:rPr>
              <a:t>世紀）</a:t>
            </a:r>
          </a:p>
        </p:txBody>
      </p:sp>
      <p:sp>
        <p:nvSpPr>
          <p:cNvPr id="15" name="フリーフォーム: 図形 14">
            <a:extLst>
              <a:ext uri="{FF2B5EF4-FFF2-40B4-BE49-F238E27FC236}">
                <a16:creationId xmlns:a16="http://schemas.microsoft.com/office/drawing/2014/main" id="{B2E9F393-7637-F801-3C42-AD1F9FD9F810}"/>
              </a:ext>
            </a:extLst>
          </p:cNvPr>
          <p:cNvSpPr/>
          <p:nvPr/>
        </p:nvSpPr>
        <p:spPr>
          <a:xfrm>
            <a:off x="5781702" y="3952902"/>
            <a:ext cx="818556" cy="1699282"/>
          </a:xfrm>
          <a:custGeom>
            <a:avLst/>
            <a:gdLst>
              <a:gd name="connsiteX0" fmla="*/ 0 w 818556"/>
              <a:gd name="connsiteY0" fmla="*/ 1699282 h 1699282"/>
              <a:gd name="connsiteX1" fmla="*/ 56988 w 818556"/>
              <a:gd name="connsiteY1" fmla="*/ 1520546 h 1699282"/>
              <a:gd name="connsiteX2" fmla="*/ 303073 w 818556"/>
              <a:gd name="connsiteY2" fmla="*/ 1302955 h 1699282"/>
              <a:gd name="connsiteX3" fmla="*/ 445543 w 818556"/>
              <a:gd name="connsiteY3" fmla="*/ 1157895 h 1699282"/>
              <a:gd name="connsiteX4" fmla="*/ 380784 w 818556"/>
              <a:gd name="connsiteY4" fmla="*/ 1111268 h 1699282"/>
              <a:gd name="connsiteX5" fmla="*/ 419640 w 818556"/>
              <a:gd name="connsiteY5" fmla="*/ 953256 h 1699282"/>
              <a:gd name="connsiteX6" fmla="*/ 497351 w 818556"/>
              <a:gd name="connsiteY6" fmla="*/ 955846 h 1699282"/>
              <a:gd name="connsiteX7" fmla="*/ 507712 w 818556"/>
              <a:gd name="connsiteY7" fmla="*/ 919581 h 1699282"/>
              <a:gd name="connsiteX8" fmla="*/ 585423 w 818556"/>
              <a:gd name="connsiteY8" fmla="*/ 922171 h 1699282"/>
              <a:gd name="connsiteX9" fmla="*/ 758978 w 818556"/>
              <a:gd name="connsiteY9" fmla="*/ 230543 h 1699282"/>
              <a:gd name="connsiteX10" fmla="*/ 818556 w 818556"/>
              <a:gd name="connsiteY10" fmla="*/ 0 h 1699282"/>
              <a:gd name="connsiteX0" fmla="*/ 0 w 818556"/>
              <a:gd name="connsiteY0" fmla="*/ 1699282 h 1699282"/>
              <a:gd name="connsiteX1" fmla="*/ 56988 w 818556"/>
              <a:gd name="connsiteY1" fmla="*/ 1520546 h 1699282"/>
              <a:gd name="connsiteX2" fmla="*/ 303073 w 818556"/>
              <a:gd name="connsiteY2" fmla="*/ 1302955 h 1699282"/>
              <a:gd name="connsiteX3" fmla="*/ 450724 w 818556"/>
              <a:gd name="connsiteY3" fmla="*/ 1181209 h 1699282"/>
              <a:gd name="connsiteX4" fmla="*/ 380784 w 818556"/>
              <a:gd name="connsiteY4" fmla="*/ 1111268 h 1699282"/>
              <a:gd name="connsiteX5" fmla="*/ 419640 w 818556"/>
              <a:gd name="connsiteY5" fmla="*/ 953256 h 1699282"/>
              <a:gd name="connsiteX6" fmla="*/ 497351 w 818556"/>
              <a:gd name="connsiteY6" fmla="*/ 955846 h 1699282"/>
              <a:gd name="connsiteX7" fmla="*/ 507712 w 818556"/>
              <a:gd name="connsiteY7" fmla="*/ 919581 h 1699282"/>
              <a:gd name="connsiteX8" fmla="*/ 585423 w 818556"/>
              <a:gd name="connsiteY8" fmla="*/ 922171 h 1699282"/>
              <a:gd name="connsiteX9" fmla="*/ 758978 w 818556"/>
              <a:gd name="connsiteY9" fmla="*/ 230543 h 1699282"/>
              <a:gd name="connsiteX10" fmla="*/ 818556 w 818556"/>
              <a:gd name="connsiteY10" fmla="*/ 0 h 1699282"/>
              <a:gd name="connsiteX0" fmla="*/ 0 w 818556"/>
              <a:gd name="connsiteY0" fmla="*/ 1699282 h 1699282"/>
              <a:gd name="connsiteX1" fmla="*/ 56988 w 818556"/>
              <a:gd name="connsiteY1" fmla="*/ 1520546 h 1699282"/>
              <a:gd name="connsiteX2" fmla="*/ 303073 w 818556"/>
              <a:gd name="connsiteY2" fmla="*/ 1302955 h 1699282"/>
              <a:gd name="connsiteX3" fmla="*/ 450724 w 818556"/>
              <a:gd name="connsiteY3" fmla="*/ 1181209 h 1699282"/>
              <a:gd name="connsiteX4" fmla="*/ 380784 w 818556"/>
              <a:gd name="connsiteY4" fmla="*/ 1111268 h 1699282"/>
              <a:gd name="connsiteX5" fmla="*/ 419640 w 818556"/>
              <a:gd name="connsiteY5" fmla="*/ 953256 h 1699282"/>
              <a:gd name="connsiteX6" fmla="*/ 497351 w 818556"/>
              <a:gd name="connsiteY6" fmla="*/ 955846 h 1699282"/>
              <a:gd name="connsiteX7" fmla="*/ 507712 w 818556"/>
              <a:gd name="connsiteY7" fmla="*/ 919581 h 1699282"/>
              <a:gd name="connsiteX8" fmla="*/ 585423 w 818556"/>
              <a:gd name="connsiteY8" fmla="*/ 922171 h 1699282"/>
              <a:gd name="connsiteX9" fmla="*/ 758978 w 818556"/>
              <a:gd name="connsiteY9" fmla="*/ 230543 h 1699282"/>
              <a:gd name="connsiteX10" fmla="*/ 818556 w 818556"/>
              <a:gd name="connsiteY10" fmla="*/ 0 h 1699282"/>
              <a:gd name="connsiteX0" fmla="*/ 0 w 818556"/>
              <a:gd name="connsiteY0" fmla="*/ 1699282 h 1699282"/>
              <a:gd name="connsiteX1" fmla="*/ 56988 w 818556"/>
              <a:gd name="connsiteY1" fmla="*/ 1520546 h 1699282"/>
              <a:gd name="connsiteX2" fmla="*/ 303073 w 818556"/>
              <a:gd name="connsiteY2" fmla="*/ 1302955 h 1699282"/>
              <a:gd name="connsiteX3" fmla="*/ 450724 w 818556"/>
              <a:gd name="connsiteY3" fmla="*/ 1152714 h 1699282"/>
              <a:gd name="connsiteX4" fmla="*/ 380784 w 818556"/>
              <a:gd name="connsiteY4" fmla="*/ 1111268 h 1699282"/>
              <a:gd name="connsiteX5" fmla="*/ 419640 w 818556"/>
              <a:gd name="connsiteY5" fmla="*/ 953256 h 1699282"/>
              <a:gd name="connsiteX6" fmla="*/ 497351 w 818556"/>
              <a:gd name="connsiteY6" fmla="*/ 955846 h 1699282"/>
              <a:gd name="connsiteX7" fmla="*/ 507712 w 818556"/>
              <a:gd name="connsiteY7" fmla="*/ 919581 h 1699282"/>
              <a:gd name="connsiteX8" fmla="*/ 585423 w 818556"/>
              <a:gd name="connsiteY8" fmla="*/ 922171 h 1699282"/>
              <a:gd name="connsiteX9" fmla="*/ 758978 w 818556"/>
              <a:gd name="connsiteY9" fmla="*/ 230543 h 1699282"/>
              <a:gd name="connsiteX10" fmla="*/ 818556 w 818556"/>
              <a:gd name="connsiteY10" fmla="*/ 0 h 1699282"/>
              <a:gd name="connsiteX0" fmla="*/ 0 w 818556"/>
              <a:gd name="connsiteY0" fmla="*/ 1699282 h 1699282"/>
              <a:gd name="connsiteX1" fmla="*/ 56988 w 818556"/>
              <a:gd name="connsiteY1" fmla="*/ 1520546 h 1699282"/>
              <a:gd name="connsiteX2" fmla="*/ 303073 w 818556"/>
              <a:gd name="connsiteY2" fmla="*/ 1302955 h 1699282"/>
              <a:gd name="connsiteX3" fmla="*/ 450724 w 818556"/>
              <a:gd name="connsiteY3" fmla="*/ 1152714 h 1699282"/>
              <a:gd name="connsiteX4" fmla="*/ 380784 w 818556"/>
              <a:gd name="connsiteY4" fmla="*/ 1111268 h 1699282"/>
              <a:gd name="connsiteX5" fmla="*/ 419640 w 818556"/>
              <a:gd name="connsiteY5" fmla="*/ 953256 h 1699282"/>
              <a:gd name="connsiteX6" fmla="*/ 497351 w 818556"/>
              <a:gd name="connsiteY6" fmla="*/ 955846 h 1699282"/>
              <a:gd name="connsiteX7" fmla="*/ 507712 w 818556"/>
              <a:gd name="connsiteY7" fmla="*/ 919581 h 1699282"/>
              <a:gd name="connsiteX8" fmla="*/ 585423 w 818556"/>
              <a:gd name="connsiteY8" fmla="*/ 922171 h 1699282"/>
              <a:gd name="connsiteX9" fmla="*/ 758978 w 818556"/>
              <a:gd name="connsiteY9" fmla="*/ 230543 h 1699282"/>
              <a:gd name="connsiteX10" fmla="*/ 818556 w 818556"/>
              <a:gd name="connsiteY10" fmla="*/ 0 h 1699282"/>
              <a:gd name="connsiteX0" fmla="*/ 0 w 818556"/>
              <a:gd name="connsiteY0" fmla="*/ 1699282 h 1699282"/>
              <a:gd name="connsiteX1" fmla="*/ 56988 w 818556"/>
              <a:gd name="connsiteY1" fmla="*/ 1520546 h 1699282"/>
              <a:gd name="connsiteX2" fmla="*/ 303073 w 818556"/>
              <a:gd name="connsiteY2" fmla="*/ 1302955 h 1699282"/>
              <a:gd name="connsiteX3" fmla="*/ 450724 w 818556"/>
              <a:gd name="connsiteY3" fmla="*/ 1152714 h 1699282"/>
              <a:gd name="connsiteX4" fmla="*/ 380784 w 818556"/>
              <a:gd name="connsiteY4" fmla="*/ 1111268 h 1699282"/>
              <a:gd name="connsiteX5" fmla="*/ 419640 w 818556"/>
              <a:gd name="connsiteY5" fmla="*/ 953256 h 1699282"/>
              <a:gd name="connsiteX6" fmla="*/ 497351 w 818556"/>
              <a:gd name="connsiteY6" fmla="*/ 955846 h 1699282"/>
              <a:gd name="connsiteX7" fmla="*/ 531566 w 818556"/>
              <a:gd name="connsiteY7" fmla="*/ 895728 h 1699282"/>
              <a:gd name="connsiteX8" fmla="*/ 585423 w 818556"/>
              <a:gd name="connsiteY8" fmla="*/ 922171 h 1699282"/>
              <a:gd name="connsiteX9" fmla="*/ 758978 w 818556"/>
              <a:gd name="connsiteY9" fmla="*/ 230543 h 1699282"/>
              <a:gd name="connsiteX10" fmla="*/ 818556 w 818556"/>
              <a:gd name="connsiteY10" fmla="*/ 0 h 1699282"/>
              <a:gd name="connsiteX0" fmla="*/ 0 w 818556"/>
              <a:gd name="connsiteY0" fmla="*/ 1699282 h 1699282"/>
              <a:gd name="connsiteX1" fmla="*/ 56988 w 818556"/>
              <a:gd name="connsiteY1" fmla="*/ 1520546 h 1699282"/>
              <a:gd name="connsiteX2" fmla="*/ 303073 w 818556"/>
              <a:gd name="connsiteY2" fmla="*/ 1302955 h 1699282"/>
              <a:gd name="connsiteX3" fmla="*/ 450724 w 818556"/>
              <a:gd name="connsiteY3" fmla="*/ 1152714 h 1699282"/>
              <a:gd name="connsiteX4" fmla="*/ 380784 w 818556"/>
              <a:gd name="connsiteY4" fmla="*/ 1111268 h 1699282"/>
              <a:gd name="connsiteX5" fmla="*/ 419640 w 818556"/>
              <a:gd name="connsiteY5" fmla="*/ 953256 h 1699282"/>
              <a:gd name="connsiteX6" fmla="*/ 497351 w 818556"/>
              <a:gd name="connsiteY6" fmla="*/ 955846 h 1699282"/>
              <a:gd name="connsiteX7" fmla="*/ 531566 w 818556"/>
              <a:gd name="connsiteY7" fmla="*/ 895728 h 1699282"/>
              <a:gd name="connsiteX8" fmla="*/ 585423 w 818556"/>
              <a:gd name="connsiteY8" fmla="*/ 922171 h 1699282"/>
              <a:gd name="connsiteX9" fmla="*/ 758978 w 818556"/>
              <a:gd name="connsiteY9" fmla="*/ 230543 h 1699282"/>
              <a:gd name="connsiteX10" fmla="*/ 818556 w 818556"/>
              <a:gd name="connsiteY10" fmla="*/ 0 h 169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8556" h="1699282">
                <a:moveTo>
                  <a:pt x="0" y="1699282"/>
                </a:moveTo>
                <a:cubicBezTo>
                  <a:pt x="3238" y="1642941"/>
                  <a:pt x="6476" y="1586600"/>
                  <a:pt x="56988" y="1520546"/>
                </a:cubicBezTo>
                <a:cubicBezTo>
                  <a:pt x="107500" y="1454491"/>
                  <a:pt x="237450" y="1364260"/>
                  <a:pt x="303073" y="1302955"/>
                </a:cubicBezTo>
                <a:cubicBezTo>
                  <a:pt x="368696" y="1241650"/>
                  <a:pt x="453315" y="1215747"/>
                  <a:pt x="450724" y="1152714"/>
                </a:cubicBezTo>
                <a:cubicBezTo>
                  <a:pt x="448133" y="1089681"/>
                  <a:pt x="385965" y="1144511"/>
                  <a:pt x="380784" y="1111268"/>
                </a:cubicBezTo>
                <a:cubicBezTo>
                  <a:pt x="375603" y="1078025"/>
                  <a:pt x="400212" y="979160"/>
                  <a:pt x="419640" y="953256"/>
                </a:cubicBezTo>
                <a:cubicBezTo>
                  <a:pt x="439068" y="927352"/>
                  <a:pt x="478697" y="965434"/>
                  <a:pt x="497351" y="955846"/>
                </a:cubicBezTo>
                <a:cubicBezTo>
                  <a:pt x="516005" y="946258"/>
                  <a:pt x="516887" y="901340"/>
                  <a:pt x="531566" y="895728"/>
                </a:cubicBezTo>
                <a:cubicBezTo>
                  <a:pt x="546245" y="890116"/>
                  <a:pt x="561436" y="937620"/>
                  <a:pt x="585423" y="922171"/>
                </a:cubicBezTo>
                <a:cubicBezTo>
                  <a:pt x="609410" y="906722"/>
                  <a:pt x="720123" y="384238"/>
                  <a:pt x="758978" y="230543"/>
                </a:cubicBezTo>
                <a:cubicBezTo>
                  <a:pt x="797833" y="76848"/>
                  <a:pt x="808194" y="38424"/>
                  <a:pt x="818556"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2D8379FB-3FC3-C7FA-A5C3-A5683C73290A}"/>
              </a:ext>
            </a:extLst>
          </p:cNvPr>
          <p:cNvSpPr/>
          <p:nvPr/>
        </p:nvSpPr>
        <p:spPr>
          <a:xfrm>
            <a:off x="6253621" y="2673098"/>
            <a:ext cx="1646000" cy="1266773"/>
          </a:xfrm>
          <a:custGeom>
            <a:avLst/>
            <a:gdLst>
              <a:gd name="connsiteX0" fmla="*/ 351925 w 1664659"/>
              <a:gd name="connsiteY0" fmla="*/ 1290099 h 1290099"/>
              <a:gd name="connsiteX1" fmla="*/ 345962 w 1664659"/>
              <a:gd name="connsiteY1" fmla="*/ 1137037 h 1290099"/>
              <a:gd name="connsiteX2" fmla="*/ 244582 w 1664659"/>
              <a:gd name="connsiteY2" fmla="*/ 1095292 h 1290099"/>
              <a:gd name="connsiteX3" fmla="*/ 180972 w 1664659"/>
              <a:gd name="connsiteY3" fmla="*/ 944218 h 1290099"/>
              <a:gd name="connsiteX4" fmla="*/ 99471 w 1664659"/>
              <a:gd name="connsiteY4" fmla="*/ 795131 h 1290099"/>
              <a:gd name="connsiteX5" fmla="*/ 49776 w 1664659"/>
              <a:gd name="connsiteY5" fmla="*/ 681825 h 1290099"/>
              <a:gd name="connsiteX6" fmla="*/ 80 w 1664659"/>
              <a:gd name="connsiteY6" fmla="*/ 606287 h 1290099"/>
              <a:gd name="connsiteX7" fmla="*/ 61702 w 1664659"/>
              <a:gd name="connsiteY7" fmla="*/ 552616 h 1290099"/>
              <a:gd name="connsiteX8" fmla="*/ 127301 w 1664659"/>
              <a:gd name="connsiteY8" fmla="*/ 502920 h 1290099"/>
              <a:gd name="connsiteX9" fmla="*/ 228680 w 1664659"/>
              <a:gd name="connsiteY9" fmla="*/ 467139 h 1290099"/>
              <a:gd name="connsiteX10" fmla="*/ 294278 w 1664659"/>
              <a:gd name="connsiteY10" fmla="*/ 381663 h 1290099"/>
              <a:gd name="connsiteX11" fmla="*/ 379755 w 1664659"/>
              <a:gd name="connsiteY11" fmla="*/ 345882 h 1290099"/>
              <a:gd name="connsiteX12" fmla="*/ 518902 w 1664659"/>
              <a:gd name="connsiteY12" fmla="*/ 405517 h 1290099"/>
              <a:gd name="connsiteX13" fmla="*/ 576549 w 1664659"/>
              <a:gd name="connsiteY13" fmla="*/ 349858 h 1290099"/>
              <a:gd name="connsiteX14" fmla="*/ 697807 w 1664659"/>
              <a:gd name="connsiteY14" fmla="*/ 373711 h 1290099"/>
              <a:gd name="connsiteX15" fmla="*/ 817076 w 1664659"/>
              <a:gd name="connsiteY15" fmla="*/ 387626 h 1290099"/>
              <a:gd name="connsiteX16" fmla="*/ 880687 w 1664659"/>
              <a:gd name="connsiteY16" fmla="*/ 284259 h 1290099"/>
              <a:gd name="connsiteX17" fmla="*/ 1001944 w 1664659"/>
              <a:gd name="connsiteY17" fmla="*/ 240527 h 1290099"/>
              <a:gd name="connsiteX18" fmla="*/ 1107299 w 1664659"/>
              <a:gd name="connsiteY18" fmla="*/ 210710 h 1290099"/>
              <a:gd name="connsiteX19" fmla="*/ 1184824 w 1664659"/>
              <a:gd name="connsiteY19" fmla="*/ 151075 h 1290099"/>
              <a:gd name="connsiteX20" fmla="*/ 1282228 w 1664659"/>
              <a:gd name="connsiteY20" fmla="*/ 135172 h 1290099"/>
              <a:gd name="connsiteX21" fmla="*/ 1361741 w 1664659"/>
              <a:gd name="connsiteY21" fmla="*/ 57647 h 1290099"/>
              <a:gd name="connsiteX22" fmla="*/ 1387582 w 1664659"/>
              <a:gd name="connsiteY22" fmla="*/ 23854 h 1290099"/>
              <a:gd name="connsiteX23" fmla="*/ 1538657 w 1664659"/>
              <a:gd name="connsiteY23" fmla="*/ 81501 h 1290099"/>
              <a:gd name="connsiteX24" fmla="*/ 1646000 w 1664659"/>
              <a:gd name="connsiteY24" fmla="*/ 23854 h 1290099"/>
              <a:gd name="connsiteX25" fmla="*/ 1663890 w 1664659"/>
              <a:gd name="connsiteY25" fmla="*/ 0 h 1290099"/>
              <a:gd name="connsiteX0" fmla="*/ 351925 w 1646000"/>
              <a:gd name="connsiteY0" fmla="*/ 1266773 h 1266773"/>
              <a:gd name="connsiteX1" fmla="*/ 345962 w 1646000"/>
              <a:gd name="connsiteY1" fmla="*/ 1113711 h 1266773"/>
              <a:gd name="connsiteX2" fmla="*/ 244582 w 1646000"/>
              <a:gd name="connsiteY2" fmla="*/ 1071966 h 1266773"/>
              <a:gd name="connsiteX3" fmla="*/ 180972 w 1646000"/>
              <a:gd name="connsiteY3" fmla="*/ 920892 h 1266773"/>
              <a:gd name="connsiteX4" fmla="*/ 99471 w 1646000"/>
              <a:gd name="connsiteY4" fmla="*/ 771805 h 1266773"/>
              <a:gd name="connsiteX5" fmla="*/ 49776 w 1646000"/>
              <a:gd name="connsiteY5" fmla="*/ 658499 h 1266773"/>
              <a:gd name="connsiteX6" fmla="*/ 80 w 1646000"/>
              <a:gd name="connsiteY6" fmla="*/ 582961 h 1266773"/>
              <a:gd name="connsiteX7" fmla="*/ 61702 w 1646000"/>
              <a:gd name="connsiteY7" fmla="*/ 529290 h 1266773"/>
              <a:gd name="connsiteX8" fmla="*/ 127301 w 1646000"/>
              <a:gd name="connsiteY8" fmla="*/ 479594 h 1266773"/>
              <a:gd name="connsiteX9" fmla="*/ 228680 w 1646000"/>
              <a:gd name="connsiteY9" fmla="*/ 443813 h 1266773"/>
              <a:gd name="connsiteX10" fmla="*/ 294278 w 1646000"/>
              <a:gd name="connsiteY10" fmla="*/ 358337 h 1266773"/>
              <a:gd name="connsiteX11" fmla="*/ 379755 w 1646000"/>
              <a:gd name="connsiteY11" fmla="*/ 322556 h 1266773"/>
              <a:gd name="connsiteX12" fmla="*/ 518902 w 1646000"/>
              <a:gd name="connsiteY12" fmla="*/ 382191 h 1266773"/>
              <a:gd name="connsiteX13" fmla="*/ 576549 w 1646000"/>
              <a:gd name="connsiteY13" fmla="*/ 326532 h 1266773"/>
              <a:gd name="connsiteX14" fmla="*/ 697807 w 1646000"/>
              <a:gd name="connsiteY14" fmla="*/ 350385 h 1266773"/>
              <a:gd name="connsiteX15" fmla="*/ 817076 w 1646000"/>
              <a:gd name="connsiteY15" fmla="*/ 364300 h 1266773"/>
              <a:gd name="connsiteX16" fmla="*/ 880687 w 1646000"/>
              <a:gd name="connsiteY16" fmla="*/ 260933 h 1266773"/>
              <a:gd name="connsiteX17" fmla="*/ 1001944 w 1646000"/>
              <a:gd name="connsiteY17" fmla="*/ 217201 h 1266773"/>
              <a:gd name="connsiteX18" fmla="*/ 1107299 w 1646000"/>
              <a:gd name="connsiteY18" fmla="*/ 187384 h 1266773"/>
              <a:gd name="connsiteX19" fmla="*/ 1184824 w 1646000"/>
              <a:gd name="connsiteY19" fmla="*/ 127749 h 1266773"/>
              <a:gd name="connsiteX20" fmla="*/ 1282228 w 1646000"/>
              <a:gd name="connsiteY20" fmla="*/ 111846 h 1266773"/>
              <a:gd name="connsiteX21" fmla="*/ 1361741 w 1646000"/>
              <a:gd name="connsiteY21" fmla="*/ 34321 h 1266773"/>
              <a:gd name="connsiteX22" fmla="*/ 1387582 w 1646000"/>
              <a:gd name="connsiteY22" fmla="*/ 528 h 1266773"/>
              <a:gd name="connsiteX23" fmla="*/ 1538657 w 1646000"/>
              <a:gd name="connsiteY23" fmla="*/ 58175 h 1266773"/>
              <a:gd name="connsiteX24" fmla="*/ 1646000 w 1646000"/>
              <a:gd name="connsiteY24" fmla="*/ 528 h 126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6000" h="1266773">
                <a:moveTo>
                  <a:pt x="351925" y="1266773"/>
                </a:moveTo>
                <a:cubicBezTo>
                  <a:pt x="357889" y="1206476"/>
                  <a:pt x="363853" y="1146179"/>
                  <a:pt x="345962" y="1113711"/>
                </a:cubicBezTo>
                <a:cubicBezTo>
                  <a:pt x="328071" y="1081243"/>
                  <a:pt x="272080" y="1104102"/>
                  <a:pt x="244582" y="1071966"/>
                </a:cubicBezTo>
                <a:cubicBezTo>
                  <a:pt x="217084" y="1039829"/>
                  <a:pt x="205157" y="970919"/>
                  <a:pt x="180972" y="920892"/>
                </a:cubicBezTo>
                <a:cubicBezTo>
                  <a:pt x="156787" y="870865"/>
                  <a:pt x="121337" y="815537"/>
                  <a:pt x="99471" y="771805"/>
                </a:cubicBezTo>
                <a:cubicBezTo>
                  <a:pt x="77605" y="728073"/>
                  <a:pt x="66341" y="689973"/>
                  <a:pt x="49776" y="658499"/>
                </a:cubicBezTo>
                <a:cubicBezTo>
                  <a:pt x="33211" y="627025"/>
                  <a:pt x="-1908" y="604496"/>
                  <a:pt x="80" y="582961"/>
                </a:cubicBezTo>
                <a:cubicBezTo>
                  <a:pt x="2068" y="561426"/>
                  <a:pt x="40498" y="546518"/>
                  <a:pt x="61702" y="529290"/>
                </a:cubicBezTo>
                <a:cubicBezTo>
                  <a:pt x="82906" y="512062"/>
                  <a:pt x="99471" y="493840"/>
                  <a:pt x="127301" y="479594"/>
                </a:cubicBezTo>
                <a:cubicBezTo>
                  <a:pt x="155131" y="465348"/>
                  <a:pt x="200850" y="464022"/>
                  <a:pt x="228680" y="443813"/>
                </a:cubicBezTo>
                <a:cubicBezTo>
                  <a:pt x="256509" y="423603"/>
                  <a:pt x="269099" y="378546"/>
                  <a:pt x="294278" y="358337"/>
                </a:cubicBezTo>
                <a:cubicBezTo>
                  <a:pt x="319457" y="338128"/>
                  <a:pt x="342318" y="318580"/>
                  <a:pt x="379755" y="322556"/>
                </a:cubicBezTo>
                <a:cubicBezTo>
                  <a:pt x="417192" y="326532"/>
                  <a:pt x="486103" y="381528"/>
                  <a:pt x="518902" y="382191"/>
                </a:cubicBezTo>
                <a:cubicBezTo>
                  <a:pt x="551701" y="382854"/>
                  <a:pt x="546732" y="331833"/>
                  <a:pt x="576549" y="326532"/>
                </a:cubicBezTo>
                <a:cubicBezTo>
                  <a:pt x="606366" y="321231"/>
                  <a:pt x="657719" y="344090"/>
                  <a:pt x="697807" y="350385"/>
                </a:cubicBezTo>
                <a:cubicBezTo>
                  <a:pt x="737895" y="356680"/>
                  <a:pt x="786596" y="379209"/>
                  <a:pt x="817076" y="364300"/>
                </a:cubicBezTo>
                <a:cubicBezTo>
                  <a:pt x="847556" y="349391"/>
                  <a:pt x="849876" y="285449"/>
                  <a:pt x="880687" y="260933"/>
                </a:cubicBezTo>
                <a:cubicBezTo>
                  <a:pt x="911498" y="236417"/>
                  <a:pt x="964175" y="229459"/>
                  <a:pt x="1001944" y="217201"/>
                </a:cubicBezTo>
                <a:cubicBezTo>
                  <a:pt x="1039713" y="204943"/>
                  <a:pt x="1076819" y="202293"/>
                  <a:pt x="1107299" y="187384"/>
                </a:cubicBezTo>
                <a:cubicBezTo>
                  <a:pt x="1137779" y="172475"/>
                  <a:pt x="1155669" y="140339"/>
                  <a:pt x="1184824" y="127749"/>
                </a:cubicBezTo>
                <a:cubicBezTo>
                  <a:pt x="1213979" y="115159"/>
                  <a:pt x="1252742" y="127417"/>
                  <a:pt x="1282228" y="111846"/>
                </a:cubicBezTo>
                <a:cubicBezTo>
                  <a:pt x="1311714" y="96275"/>
                  <a:pt x="1344182" y="52874"/>
                  <a:pt x="1361741" y="34321"/>
                </a:cubicBezTo>
                <a:cubicBezTo>
                  <a:pt x="1379300" y="15768"/>
                  <a:pt x="1358096" y="-3448"/>
                  <a:pt x="1387582" y="528"/>
                </a:cubicBezTo>
                <a:cubicBezTo>
                  <a:pt x="1417068" y="4504"/>
                  <a:pt x="1495587" y="58175"/>
                  <a:pt x="1538657" y="58175"/>
                </a:cubicBezTo>
                <a:cubicBezTo>
                  <a:pt x="1581727" y="58175"/>
                  <a:pt x="1625128" y="14112"/>
                  <a:pt x="1646000" y="528"/>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23F57C24-4C71-37D3-BA62-AC07682C7A7C}"/>
              </a:ext>
            </a:extLst>
          </p:cNvPr>
          <p:cNvSpPr/>
          <p:nvPr/>
        </p:nvSpPr>
        <p:spPr>
          <a:xfrm>
            <a:off x="7913536" y="2238292"/>
            <a:ext cx="1121134" cy="423407"/>
          </a:xfrm>
          <a:custGeom>
            <a:avLst/>
            <a:gdLst>
              <a:gd name="connsiteX0" fmla="*/ 0 w 1121134"/>
              <a:gd name="connsiteY0" fmla="*/ 423407 h 423407"/>
              <a:gd name="connsiteX1" fmla="*/ 113306 w 1121134"/>
              <a:gd name="connsiteY1" fmla="*/ 296186 h 423407"/>
              <a:gd name="connsiteX2" fmla="*/ 194807 w 1121134"/>
              <a:gd name="connsiteY2" fmla="*/ 268357 h 423407"/>
              <a:gd name="connsiteX3" fmla="*/ 246490 w 1121134"/>
              <a:gd name="connsiteY3" fmla="*/ 178905 h 423407"/>
              <a:gd name="connsiteX4" fmla="*/ 371723 w 1121134"/>
              <a:gd name="connsiteY4" fmla="*/ 268357 h 423407"/>
              <a:gd name="connsiteX5" fmla="*/ 512859 w 1121134"/>
              <a:gd name="connsiteY5" fmla="*/ 371724 h 423407"/>
              <a:gd name="connsiteX6" fmla="*/ 723568 w 1121134"/>
              <a:gd name="connsiteY6" fmla="*/ 357809 h 423407"/>
              <a:gd name="connsiteX7" fmla="*/ 828923 w 1121134"/>
              <a:gd name="connsiteY7" fmla="*/ 188844 h 423407"/>
              <a:gd name="connsiteX8" fmla="*/ 999876 w 1121134"/>
              <a:gd name="connsiteY8" fmla="*/ 125233 h 423407"/>
              <a:gd name="connsiteX9" fmla="*/ 1121134 w 1121134"/>
              <a:gd name="connsiteY9" fmla="*/ 0 h 42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134" h="423407">
                <a:moveTo>
                  <a:pt x="0" y="423407"/>
                </a:moveTo>
                <a:cubicBezTo>
                  <a:pt x="40419" y="372717"/>
                  <a:pt x="80838" y="322028"/>
                  <a:pt x="113306" y="296186"/>
                </a:cubicBezTo>
                <a:cubicBezTo>
                  <a:pt x="145774" y="270344"/>
                  <a:pt x="172610" y="287904"/>
                  <a:pt x="194807" y="268357"/>
                </a:cubicBezTo>
                <a:cubicBezTo>
                  <a:pt x="217004" y="248810"/>
                  <a:pt x="217004" y="178905"/>
                  <a:pt x="246490" y="178905"/>
                </a:cubicBezTo>
                <a:cubicBezTo>
                  <a:pt x="275976" y="178905"/>
                  <a:pt x="371723" y="268357"/>
                  <a:pt x="371723" y="268357"/>
                </a:cubicBezTo>
                <a:cubicBezTo>
                  <a:pt x="416118" y="300493"/>
                  <a:pt x="454218" y="356815"/>
                  <a:pt x="512859" y="371724"/>
                </a:cubicBezTo>
                <a:cubicBezTo>
                  <a:pt x="571500" y="386633"/>
                  <a:pt x="670891" y="388289"/>
                  <a:pt x="723568" y="357809"/>
                </a:cubicBezTo>
                <a:cubicBezTo>
                  <a:pt x="776245" y="327329"/>
                  <a:pt x="782872" y="227607"/>
                  <a:pt x="828923" y="188844"/>
                </a:cubicBezTo>
                <a:cubicBezTo>
                  <a:pt x="874974" y="150081"/>
                  <a:pt x="951174" y="156707"/>
                  <a:pt x="999876" y="125233"/>
                </a:cubicBezTo>
                <a:cubicBezTo>
                  <a:pt x="1048578" y="93759"/>
                  <a:pt x="1084856" y="46879"/>
                  <a:pt x="1121134"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66B6731A-0B0F-7F09-5BF6-22844BC19317}"/>
              </a:ext>
            </a:extLst>
          </p:cNvPr>
          <p:cNvGrpSpPr/>
          <p:nvPr/>
        </p:nvGrpSpPr>
        <p:grpSpPr>
          <a:xfrm>
            <a:off x="8452703" y="1792302"/>
            <a:ext cx="670560" cy="477770"/>
            <a:chOff x="8452703" y="1792302"/>
            <a:chExt cx="670560" cy="477770"/>
          </a:xfrm>
        </p:grpSpPr>
        <p:sp>
          <p:nvSpPr>
            <p:cNvPr id="21" name="楕円 20">
              <a:extLst>
                <a:ext uri="{FF2B5EF4-FFF2-40B4-BE49-F238E27FC236}">
                  <a16:creationId xmlns:a16="http://schemas.microsoft.com/office/drawing/2014/main" id="{0D6D8813-9A2D-3291-A3B3-56B398115B28}"/>
                </a:ext>
              </a:extLst>
            </p:cNvPr>
            <p:cNvSpPr/>
            <p:nvPr/>
          </p:nvSpPr>
          <p:spPr>
            <a:xfrm>
              <a:off x="8888310" y="2123712"/>
              <a:ext cx="146360" cy="14636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F72251-9C9A-C2AC-FE35-92F810AE28B1}"/>
                </a:ext>
              </a:extLst>
            </p:cNvPr>
            <p:cNvSpPr txBox="1"/>
            <p:nvPr/>
          </p:nvSpPr>
          <p:spPr>
            <a:xfrm>
              <a:off x="8452703" y="1792302"/>
              <a:ext cx="670560"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江戸</a:t>
              </a:r>
            </a:p>
          </p:txBody>
        </p:sp>
      </p:grpSp>
      <p:sp>
        <p:nvSpPr>
          <p:cNvPr id="13" name="矢印: 左右 12">
            <a:extLst>
              <a:ext uri="{FF2B5EF4-FFF2-40B4-BE49-F238E27FC236}">
                <a16:creationId xmlns:a16="http://schemas.microsoft.com/office/drawing/2014/main" id="{2E94DA76-F39B-275F-B28C-8170CDB8281B}"/>
              </a:ext>
            </a:extLst>
          </p:cNvPr>
          <p:cNvSpPr/>
          <p:nvPr/>
        </p:nvSpPr>
        <p:spPr>
          <a:xfrm rot="18225368">
            <a:off x="5157003" y="3755762"/>
            <a:ext cx="1541463" cy="471488"/>
          </a:xfrm>
          <a:prstGeom prst="leftRightArrow">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5" name="吹き出し: 角を丸めた四角形 24">
            <a:extLst>
              <a:ext uri="{FF2B5EF4-FFF2-40B4-BE49-F238E27FC236}">
                <a16:creationId xmlns:a16="http://schemas.microsoft.com/office/drawing/2014/main" id="{D0C0BDF7-5BDE-A2FF-CA19-CBFC8FF83DDE}"/>
              </a:ext>
            </a:extLst>
          </p:cNvPr>
          <p:cNvSpPr/>
          <p:nvPr/>
        </p:nvSpPr>
        <p:spPr>
          <a:xfrm>
            <a:off x="203982" y="4806950"/>
            <a:ext cx="3932104" cy="1546225"/>
          </a:xfrm>
          <a:custGeom>
            <a:avLst/>
            <a:gdLst>
              <a:gd name="connsiteX0" fmla="*/ 0 w 3932104"/>
              <a:gd name="connsiteY0" fmla="*/ 257709 h 1546225"/>
              <a:gd name="connsiteX1" fmla="*/ 257709 w 3932104"/>
              <a:gd name="connsiteY1" fmla="*/ 0 h 1546225"/>
              <a:gd name="connsiteX2" fmla="*/ 2293727 w 3932104"/>
              <a:gd name="connsiteY2" fmla="*/ 0 h 1546225"/>
              <a:gd name="connsiteX3" fmla="*/ 2293727 w 3932104"/>
              <a:gd name="connsiteY3" fmla="*/ 0 h 1546225"/>
              <a:gd name="connsiteX4" fmla="*/ 3276753 w 3932104"/>
              <a:gd name="connsiteY4" fmla="*/ 0 h 1546225"/>
              <a:gd name="connsiteX5" fmla="*/ 3674395 w 3932104"/>
              <a:gd name="connsiteY5" fmla="*/ 0 h 1546225"/>
              <a:gd name="connsiteX6" fmla="*/ 3932104 w 3932104"/>
              <a:gd name="connsiteY6" fmla="*/ 257709 h 1546225"/>
              <a:gd name="connsiteX7" fmla="*/ 3932104 w 3932104"/>
              <a:gd name="connsiteY7" fmla="*/ 901965 h 1546225"/>
              <a:gd name="connsiteX8" fmla="*/ 4315012 w 3932104"/>
              <a:gd name="connsiteY8" fmla="*/ 1204169 h 1546225"/>
              <a:gd name="connsiteX9" fmla="*/ 3932104 w 3932104"/>
              <a:gd name="connsiteY9" fmla="*/ 1288521 h 1546225"/>
              <a:gd name="connsiteX10" fmla="*/ 3932104 w 3932104"/>
              <a:gd name="connsiteY10" fmla="*/ 1288516 h 1546225"/>
              <a:gd name="connsiteX11" fmla="*/ 3674395 w 3932104"/>
              <a:gd name="connsiteY11" fmla="*/ 1546225 h 1546225"/>
              <a:gd name="connsiteX12" fmla="*/ 3276753 w 3932104"/>
              <a:gd name="connsiteY12" fmla="*/ 1546225 h 1546225"/>
              <a:gd name="connsiteX13" fmla="*/ 2293727 w 3932104"/>
              <a:gd name="connsiteY13" fmla="*/ 1546225 h 1546225"/>
              <a:gd name="connsiteX14" fmla="*/ 2293727 w 3932104"/>
              <a:gd name="connsiteY14" fmla="*/ 1546225 h 1546225"/>
              <a:gd name="connsiteX15" fmla="*/ 257709 w 3932104"/>
              <a:gd name="connsiteY15" fmla="*/ 1546225 h 1546225"/>
              <a:gd name="connsiteX16" fmla="*/ 0 w 3932104"/>
              <a:gd name="connsiteY16" fmla="*/ 1288516 h 1546225"/>
              <a:gd name="connsiteX17" fmla="*/ 0 w 3932104"/>
              <a:gd name="connsiteY17" fmla="*/ 1288521 h 1546225"/>
              <a:gd name="connsiteX18" fmla="*/ 0 w 3932104"/>
              <a:gd name="connsiteY18" fmla="*/ 901965 h 1546225"/>
              <a:gd name="connsiteX19" fmla="*/ 0 w 3932104"/>
              <a:gd name="connsiteY19" fmla="*/ 901965 h 1546225"/>
              <a:gd name="connsiteX20" fmla="*/ 0 w 3932104"/>
              <a:gd name="connsiteY20" fmla="*/ 257709 h 154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2104" h="1546225" fill="none" extrusionOk="0">
                <a:moveTo>
                  <a:pt x="0" y="257709"/>
                </a:moveTo>
                <a:cubicBezTo>
                  <a:pt x="-10930" y="134924"/>
                  <a:pt x="134942" y="14536"/>
                  <a:pt x="257709" y="0"/>
                </a:cubicBezTo>
                <a:cubicBezTo>
                  <a:pt x="630614" y="-83617"/>
                  <a:pt x="2047534" y="19086"/>
                  <a:pt x="2293727" y="0"/>
                </a:cubicBezTo>
                <a:lnTo>
                  <a:pt x="2293727" y="0"/>
                </a:lnTo>
                <a:cubicBezTo>
                  <a:pt x="2524268" y="-62353"/>
                  <a:pt x="2830483" y="85354"/>
                  <a:pt x="3276753" y="0"/>
                </a:cubicBezTo>
                <a:cubicBezTo>
                  <a:pt x="3424928" y="35424"/>
                  <a:pt x="3538094" y="21303"/>
                  <a:pt x="3674395" y="0"/>
                </a:cubicBezTo>
                <a:cubicBezTo>
                  <a:pt x="3817294" y="-3258"/>
                  <a:pt x="3903967" y="113788"/>
                  <a:pt x="3932104" y="257709"/>
                </a:cubicBezTo>
                <a:cubicBezTo>
                  <a:pt x="3876200" y="380348"/>
                  <a:pt x="3925550" y="686251"/>
                  <a:pt x="3932104" y="901965"/>
                </a:cubicBezTo>
                <a:cubicBezTo>
                  <a:pt x="4091010" y="993924"/>
                  <a:pt x="4108766" y="1078275"/>
                  <a:pt x="4315012" y="1204169"/>
                </a:cubicBezTo>
                <a:cubicBezTo>
                  <a:pt x="4272104" y="1226491"/>
                  <a:pt x="3974016" y="1286164"/>
                  <a:pt x="3932104" y="1288521"/>
                </a:cubicBezTo>
                <a:lnTo>
                  <a:pt x="3932104" y="1288516"/>
                </a:lnTo>
                <a:cubicBezTo>
                  <a:pt x="3938576" y="1434922"/>
                  <a:pt x="3794652" y="1551069"/>
                  <a:pt x="3674395" y="1546225"/>
                </a:cubicBezTo>
                <a:cubicBezTo>
                  <a:pt x="3606846" y="1539442"/>
                  <a:pt x="3351221" y="1523078"/>
                  <a:pt x="3276753" y="1546225"/>
                </a:cubicBezTo>
                <a:cubicBezTo>
                  <a:pt x="2813611" y="1611609"/>
                  <a:pt x="2649378" y="1633526"/>
                  <a:pt x="2293727" y="1546225"/>
                </a:cubicBezTo>
                <a:lnTo>
                  <a:pt x="2293727" y="1546225"/>
                </a:lnTo>
                <a:cubicBezTo>
                  <a:pt x="1292752" y="1565794"/>
                  <a:pt x="665664" y="1678347"/>
                  <a:pt x="257709" y="1546225"/>
                </a:cubicBezTo>
                <a:cubicBezTo>
                  <a:pt x="102113" y="1553664"/>
                  <a:pt x="8700" y="1454417"/>
                  <a:pt x="0" y="1288516"/>
                </a:cubicBezTo>
                <a:lnTo>
                  <a:pt x="0" y="1288521"/>
                </a:lnTo>
                <a:cubicBezTo>
                  <a:pt x="-27512" y="1113280"/>
                  <a:pt x="18473" y="978562"/>
                  <a:pt x="0" y="901965"/>
                </a:cubicBezTo>
                <a:lnTo>
                  <a:pt x="0" y="901965"/>
                </a:lnTo>
                <a:cubicBezTo>
                  <a:pt x="44257" y="736141"/>
                  <a:pt x="15909" y="371736"/>
                  <a:pt x="0" y="257709"/>
                </a:cubicBezTo>
                <a:close/>
              </a:path>
              <a:path w="3932104" h="1546225" stroke="0" extrusionOk="0">
                <a:moveTo>
                  <a:pt x="0" y="257709"/>
                </a:moveTo>
                <a:cubicBezTo>
                  <a:pt x="-15288" y="105950"/>
                  <a:pt x="97127" y="6851"/>
                  <a:pt x="257709" y="0"/>
                </a:cubicBezTo>
                <a:cubicBezTo>
                  <a:pt x="962371" y="132882"/>
                  <a:pt x="1515035" y="-84951"/>
                  <a:pt x="2293727" y="0"/>
                </a:cubicBezTo>
                <a:lnTo>
                  <a:pt x="2293727" y="0"/>
                </a:lnTo>
                <a:cubicBezTo>
                  <a:pt x="2761024" y="55446"/>
                  <a:pt x="3151645" y="-68429"/>
                  <a:pt x="3276753" y="0"/>
                </a:cubicBezTo>
                <a:cubicBezTo>
                  <a:pt x="3343815" y="-10733"/>
                  <a:pt x="3599546" y="30067"/>
                  <a:pt x="3674395" y="0"/>
                </a:cubicBezTo>
                <a:cubicBezTo>
                  <a:pt x="3844471" y="3292"/>
                  <a:pt x="3933512" y="112483"/>
                  <a:pt x="3932104" y="257709"/>
                </a:cubicBezTo>
                <a:cubicBezTo>
                  <a:pt x="3946886" y="437413"/>
                  <a:pt x="3939432" y="801473"/>
                  <a:pt x="3932104" y="901965"/>
                </a:cubicBezTo>
                <a:cubicBezTo>
                  <a:pt x="4018739" y="977566"/>
                  <a:pt x="4203410" y="1154988"/>
                  <a:pt x="4315012" y="1204169"/>
                </a:cubicBezTo>
                <a:cubicBezTo>
                  <a:pt x="4194542" y="1224741"/>
                  <a:pt x="4017640" y="1256660"/>
                  <a:pt x="3932104" y="1288521"/>
                </a:cubicBezTo>
                <a:lnTo>
                  <a:pt x="3932104" y="1288516"/>
                </a:lnTo>
                <a:cubicBezTo>
                  <a:pt x="3918190" y="1428594"/>
                  <a:pt x="3818834" y="1547950"/>
                  <a:pt x="3674395" y="1546225"/>
                </a:cubicBezTo>
                <a:cubicBezTo>
                  <a:pt x="3621077" y="1558594"/>
                  <a:pt x="3434708" y="1538414"/>
                  <a:pt x="3276753" y="1546225"/>
                </a:cubicBezTo>
                <a:cubicBezTo>
                  <a:pt x="3137940" y="1477087"/>
                  <a:pt x="2417668" y="1561830"/>
                  <a:pt x="2293727" y="1546225"/>
                </a:cubicBezTo>
                <a:lnTo>
                  <a:pt x="2293727" y="1546225"/>
                </a:lnTo>
                <a:cubicBezTo>
                  <a:pt x="1997028" y="1395786"/>
                  <a:pt x="603644" y="1632104"/>
                  <a:pt x="257709" y="1546225"/>
                </a:cubicBezTo>
                <a:cubicBezTo>
                  <a:pt x="108184" y="1547407"/>
                  <a:pt x="-18246" y="1418256"/>
                  <a:pt x="0" y="1288516"/>
                </a:cubicBezTo>
                <a:lnTo>
                  <a:pt x="0" y="1288521"/>
                </a:lnTo>
                <a:cubicBezTo>
                  <a:pt x="-3285" y="1180993"/>
                  <a:pt x="19756" y="1041387"/>
                  <a:pt x="0" y="901965"/>
                </a:cubicBezTo>
                <a:lnTo>
                  <a:pt x="0" y="901965"/>
                </a:lnTo>
                <a:cubicBezTo>
                  <a:pt x="19523" y="716012"/>
                  <a:pt x="-47090" y="441836"/>
                  <a:pt x="0" y="257709"/>
                </a:cubicBezTo>
                <a:close/>
              </a:path>
            </a:pathLst>
          </a:custGeom>
          <a:solidFill>
            <a:schemeClr val="bg1"/>
          </a:solidFill>
          <a:ln w="50800">
            <a:solidFill>
              <a:schemeClr val="bg2">
                <a:lumMod val="50000"/>
              </a:schemeClr>
            </a:solidFill>
            <a:extLst>
              <a:ext uri="{C807C97D-BFC1-408E-A445-0C87EB9F89A2}">
                <ask:lineSketchStyleProps xmlns:ask="http://schemas.microsoft.com/office/drawing/2018/sketchyshapes" xmlns="" sd="1219033472">
                  <a:prstGeom prst="wedgeRoundRectCallout">
                    <a:avLst>
                      <a:gd name="adj1" fmla="val 59738"/>
                      <a:gd name="adj2" fmla="val 2787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F4416E8B-5725-9C4B-256D-BEA726CDD7C6}"/>
              </a:ext>
            </a:extLst>
          </p:cNvPr>
          <p:cNvSpPr txBox="1"/>
          <p:nvPr/>
        </p:nvSpPr>
        <p:spPr>
          <a:xfrm>
            <a:off x="4646948" y="3186477"/>
            <a:ext cx="1181235" cy="830997"/>
          </a:xfrm>
          <a:prstGeom prst="rect">
            <a:avLst/>
          </a:prstGeom>
          <a:noFill/>
        </p:spPr>
        <p:txBody>
          <a:bodyPr wrap="square" rtlCol="0">
            <a:spAutoFit/>
          </a:bodyPr>
          <a:lstStyle/>
          <a:p>
            <a:pPr algn="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幕藩</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体制下</a:t>
            </a:r>
            <a:endParaRPr kumimoji="1" lang="ja-JP" altLang="en-US" dirty="0">
              <a:solidFill>
                <a:srgbClr val="FF0000"/>
              </a:solidFill>
              <a:latin typeface="ＭＳ Ｐゴシック" panose="020B0600070205080204" pitchFamily="50" charset="-128"/>
              <a:ea typeface="ＭＳ Ｐゴシック" panose="020B0600070205080204" pitchFamily="50" charset="-128"/>
            </a:endParaRPr>
          </a:p>
        </p:txBody>
      </p:sp>
      <p:sp>
        <p:nvSpPr>
          <p:cNvPr id="27" name="吹き出し: 角を丸めた四角形 26">
            <a:extLst>
              <a:ext uri="{FF2B5EF4-FFF2-40B4-BE49-F238E27FC236}">
                <a16:creationId xmlns:a16="http://schemas.microsoft.com/office/drawing/2014/main" id="{CBBF2F54-7719-32C7-559B-0D369249C9CE}"/>
              </a:ext>
            </a:extLst>
          </p:cNvPr>
          <p:cNvSpPr/>
          <p:nvPr/>
        </p:nvSpPr>
        <p:spPr>
          <a:xfrm>
            <a:off x="7502151" y="3217499"/>
            <a:ext cx="1529164" cy="1637171"/>
          </a:xfrm>
          <a:prstGeom prst="wedgeRoundRectCallout">
            <a:avLst>
              <a:gd name="adj1" fmla="val 30019"/>
              <a:gd name="adj2" fmla="val -80631"/>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使節を江戸に派遣（江戸立）</a:t>
            </a:r>
            <a:endParaRPr kumimoji="1" lang="en-US" altLang="ja-JP" sz="14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rgbClr val="FF0000"/>
                </a:solidFill>
                <a:latin typeface="ＭＳ Ｐゴシック" panose="020B0600070205080204" pitchFamily="50" charset="-128"/>
                <a:ea typeface="ＭＳ Ｐゴシック" panose="020B0600070205080204" pitchFamily="50" charset="-128"/>
              </a:rPr>
              <a:t>慶賀使</a:t>
            </a:r>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：将軍の代替わりを祝す</a:t>
            </a:r>
            <a:endParaRPr kumimoji="1" lang="en-US" altLang="ja-JP" sz="1400" dirty="0">
              <a:solidFill>
                <a:srgbClr val="002060"/>
              </a:solidFill>
              <a:latin typeface="ＭＳ Ｐゴシック" panose="020B0600070205080204" pitchFamily="50" charset="-128"/>
              <a:ea typeface="ＭＳ Ｐゴシック" panose="020B0600070205080204" pitchFamily="50" charset="-128"/>
            </a:endParaRPr>
          </a:p>
          <a:p>
            <a:r>
              <a:rPr kumimoji="1" lang="ja-JP" altLang="en-US" sz="1400" dirty="0">
                <a:solidFill>
                  <a:srgbClr val="FF0000"/>
                </a:solidFill>
                <a:latin typeface="ＭＳ Ｐゴシック" panose="020B0600070205080204" pitchFamily="50" charset="-128"/>
                <a:ea typeface="ＭＳ Ｐゴシック" panose="020B0600070205080204" pitchFamily="50" charset="-128"/>
              </a:rPr>
              <a:t>謝恩使</a:t>
            </a:r>
            <a:r>
              <a:rPr kumimoji="1" lang="ja-JP" altLang="en-US" sz="1400" dirty="0">
                <a:solidFill>
                  <a:srgbClr val="002060"/>
                </a:solidFill>
                <a:latin typeface="ＭＳ Ｐゴシック" panose="020B0600070205080204" pitchFamily="50" charset="-128"/>
                <a:ea typeface="ＭＳ Ｐゴシック" panose="020B0600070205080204" pitchFamily="50" charset="-128"/>
              </a:rPr>
              <a:t>：国王の就任を感謝する</a:t>
            </a:r>
          </a:p>
        </p:txBody>
      </p:sp>
      <p:sp>
        <p:nvSpPr>
          <p:cNvPr id="8" name="吹き出し: 円形 7">
            <a:extLst>
              <a:ext uri="{FF2B5EF4-FFF2-40B4-BE49-F238E27FC236}">
                <a16:creationId xmlns:a16="http://schemas.microsoft.com/office/drawing/2014/main" id="{FADCD8DF-2419-7D35-105C-A72801144126}"/>
              </a:ext>
            </a:extLst>
          </p:cNvPr>
          <p:cNvSpPr/>
          <p:nvPr/>
        </p:nvSpPr>
        <p:spPr>
          <a:xfrm>
            <a:off x="4012939" y="4130894"/>
            <a:ext cx="1961315" cy="1449168"/>
          </a:xfrm>
          <a:prstGeom prst="wedgeEllipseCallout">
            <a:avLst>
              <a:gd name="adj1" fmla="val 20470"/>
              <a:gd name="adj2" fmla="val 57773"/>
            </a:avLst>
          </a:prstGeom>
          <a:solidFill>
            <a:schemeClr val="accent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800" b="1" dirty="0">
                <a:solidFill>
                  <a:schemeClr val="accent2">
                    <a:lumMod val="75000"/>
                  </a:schemeClr>
                </a:solidFill>
                <a:latin typeface="ＭＳ Ｐゴシック" panose="020B0600070205080204" pitchFamily="50" charset="-128"/>
                <a:ea typeface="ＭＳ Ｐゴシック" panose="020B0600070205080204" pitchFamily="50" charset="-128"/>
              </a:rPr>
              <a:t>琉 球</a:t>
            </a:r>
            <a:endParaRPr kumimoji="1" lang="en-US" altLang="ja-JP" sz="2800" b="1" dirty="0">
              <a:solidFill>
                <a:schemeClr val="accent2">
                  <a:lumMod val="75000"/>
                </a:schemeClr>
              </a:solidFill>
              <a:latin typeface="ＭＳ Ｐゴシック" panose="020B0600070205080204" pitchFamily="50" charset="-128"/>
              <a:ea typeface="ＭＳ Ｐゴシック" panose="020B0600070205080204" pitchFamily="50" charset="-128"/>
            </a:endParaRPr>
          </a:p>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中国と日本の両方に属す</a:t>
            </a:r>
          </a:p>
        </p:txBody>
      </p:sp>
      <p:sp>
        <p:nvSpPr>
          <p:cNvPr id="10" name="テキスト ボックス 9">
            <a:extLst>
              <a:ext uri="{FF2B5EF4-FFF2-40B4-BE49-F238E27FC236}">
                <a16:creationId xmlns:a16="http://schemas.microsoft.com/office/drawing/2014/main" id="{49C1B6C4-381F-E69E-76E1-D3A18CF2BAD8}"/>
              </a:ext>
            </a:extLst>
          </p:cNvPr>
          <p:cNvSpPr txBox="1"/>
          <p:nvPr/>
        </p:nvSpPr>
        <p:spPr>
          <a:xfrm>
            <a:off x="740179" y="1318639"/>
            <a:ext cx="4497386" cy="565146"/>
          </a:xfrm>
          <a:prstGeom prst="rect">
            <a:avLst/>
          </a:prstGeom>
          <a:solidFill>
            <a:srgbClr val="FFFF00"/>
          </a:solidFill>
          <a:ln w="38100">
            <a:solidFill>
              <a:srgbClr val="FFC000"/>
            </a:solidFill>
          </a:ln>
        </p:spPr>
        <p:txBody>
          <a:bodyPr wrap="square" tIns="0" bIns="72000" rtlCol="0" anchor="ctr" anchorCtr="0">
            <a:spAutoFit/>
          </a:bodyPr>
          <a:lstStyle/>
          <a:p>
            <a:r>
              <a:rPr kumimoji="1" lang="en-US" altLang="ja-JP" sz="3200" dirty="0">
                <a:latin typeface="ＭＳ Ｐゴシック" panose="020B0600070205080204" pitchFamily="50" charset="-128"/>
                <a:ea typeface="ＭＳ Ｐゴシック" panose="020B0600070205080204" pitchFamily="50" charset="-128"/>
              </a:rPr>
              <a:t>1609</a:t>
            </a:r>
            <a:r>
              <a:rPr kumimoji="1" lang="ja-JP" altLang="en-US" sz="3200" dirty="0">
                <a:latin typeface="ＭＳ Ｐゴシック" panose="020B0600070205080204" pitchFamily="50" charset="-128"/>
                <a:ea typeface="ＭＳ Ｐゴシック" panose="020B0600070205080204" pitchFamily="50" charset="-128"/>
              </a:rPr>
              <a:t>年の薩摩の侵攻後</a:t>
            </a:r>
          </a:p>
        </p:txBody>
      </p:sp>
      <p:sp>
        <p:nvSpPr>
          <p:cNvPr id="19" name="テキスト ボックス 18">
            <a:extLst>
              <a:ext uri="{FF2B5EF4-FFF2-40B4-BE49-F238E27FC236}">
                <a16:creationId xmlns:a16="http://schemas.microsoft.com/office/drawing/2014/main" id="{F24A044C-DC91-E787-CABE-9D2869F26131}"/>
              </a:ext>
            </a:extLst>
          </p:cNvPr>
          <p:cNvSpPr txBox="1"/>
          <p:nvPr/>
        </p:nvSpPr>
        <p:spPr>
          <a:xfrm>
            <a:off x="285873" y="4996917"/>
            <a:ext cx="3757864" cy="646331"/>
          </a:xfrm>
          <a:prstGeom prst="rect">
            <a:avLst/>
          </a:prstGeom>
          <a:noFill/>
        </p:spPr>
        <p:txBody>
          <a:bodyPr wrap="square" rtlCol="0">
            <a:spAutoFit/>
          </a:bodyPr>
          <a:lstStyle/>
          <a:p>
            <a:r>
              <a:rPr kumimoji="1" lang="ja-JP" altLang="en-US" dirty="0">
                <a:solidFill>
                  <a:schemeClr val="accent2">
                    <a:lumMod val="75000"/>
                  </a:schemeClr>
                </a:solidFill>
                <a:latin typeface="ＭＳ Ｐゴシック" panose="020B0600070205080204" pitchFamily="50" charset="-128"/>
                <a:ea typeface="ＭＳ Ｐゴシック" panose="020B0600070205080204" pitchFamily="50" charset="-128"/>
              </a:rPr>
              <a:t>●</a:t>
            </a:r>
            <a:r>
              <a:rPr kumimoji="1" lang="ja-JP" altLang="en-US" dirty="0">
                <a:solidFill>
                  <a:schemeClr val="tx1"/>
                </a:solidFill>
                <a:latin typeface="ＭＳ Ｐゴシック" panose="020B0600070205080204" pitchFamily="50" charset="-128"/>
                <a:ea typeface="ＭＳ Ｐゴシック" panose="020B0600070205080204" pitchFamily="50" charset="-128"/>
              </a:rPr>
              <a:t>琉球は</a:t>
            </a:r>
            <a:r>
              <a:rPr kumimoji="1" lang="ja-JP" altLang="en-US" dirty="0">
                <a:solidFill>
                  <a:schemeClr val="tx1"/>
                </a:solidFill>
                <a:highlight>
                  <a:srgbClr val="FFFF00"/>
                </a:highlight>
                <a:latin typeface="ＭＳ Ｐゴシック" panose="020B0600070205080204" pitchFamily="50" charset="-128"/>
                <a:ea typeface="ＭＳ Ｐゴシック" panose="020B0600070205080204" pitchFamily="50" charset="-128"/>
              </a:rPr>
              <a:t>薩摩藩の支配下</a:t>
            </a:r>
            <a:r>
              <a:rPr kumimoji="1" lang="ja-JP" altLang="en-US" dirty="0">
                <a:solidFill>
                  <a:schemeClr val="tx1"/>
                </a:solidFill>
                <a:latin typeface="ＭＳ Ｐゴシック" panose="020B0600070205080204" pitchFamily="50" charset="-128"/>
                <a:ea typeface="ＭＳ Ｐゴシック" panose="020B0600070205080204" pitchFamily="50" charset="-128"/>
              </a:rPr>
              <a:t>に置かれ、幕藩体制下に取り込まれた</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DE0B4711-2074-BA8F-2B1E-FCC41719B9E0}"/>
              </a:ext>
            </a:extLst>
          </p:cNvPr>
          <p:cNvSpPr txBox="1"/>
          <p:nvPr/>
        </p:nvSpPr>
        <p:spPr>
          <a:xfrm>
            <a:off x="316861" y="5689709"/>
            <a:ext cx="2924944" cy="369332"/>
          </a:xfrm>
          <a:prstGeom prst="rect">
            <a:avLst/>
          </a:prstGeom>
          <a:noFill/>
        </p:spPr>
        <p:txBody>
          <a:bodyPr wrap="square" rtlCol="0">
            <a:spAutoFit/>
          </a:bodyPr>
          <a:lstStyle/>
          <a:p>
            <a:r>
              <a:rPr kumimoji="1" lang="ja-JP" altLang="en-US" dirty="0">
                <a:solidFill>
                  <a:schemeClr val="accent2">
                    <a:lumMod val="75000"/>
                  </a:schemeClr>
                </a:solidFill>
                <a:latin typeface="ＭＳ Ｐゴシック" panose="020B0600070205080204" pitchFamily="50" charset="-128"/>
                <a:ea typeface="ＭＳ Ｐゴシック" panose="020B0600070205080204" pitchFamily="50" charset="-128"/>
              </a:rPr>
              <a:t>●</a:t>
            </a:r>
            <a:r>
              <a:rPr kumimoji="1" lang="ja-JP" altLang="en-US" dirty="0">
                <a:solidFill>
                  <a:schemeClr val="tx1"/>
                </a:solidFill>
                <a:latin typeface="ＭＳ Ｐゴシック" panose="020B0600070205080204" pitchFamily="50" charset="-128"/>
                <a:ea typeface="ＭＳ Ｐゴシック" panose="020B0600070205080204" pitchFamily="50" charset="-128"/>
              </a:rPr>
              <a:t>中国との関係は保たれた</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5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25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5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5" grpId="0" animBg="1"/>
      <p:bldP spid="16" grpId="0" animBg="1"/>
      <p:bldP spid="20" grpId="0" animBg="1"/>
      <p:bldP spid="13" grpId="0" animBg="1"/>
      <p:bldP spid="25" grpId="0" animBg="1"/>
      <p:bldP spid="26" grpId="0"/>
      <p:bldP spid="27" grpId="0" animBg="1"/>
      <p:bldP spid="8" grpId="0" animBg="1"/>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思考の吹き出し: 雲形 7">
            <a:extLst>
              <a:ext uri="{FF2B5EF4-FFF2-40B4-BE49-F238E27FC236}">
                <a16:creationId xmlns:a16="http://schemas.microsoft.com/office/drawing/2014/main" id="{F7D11F01-C052-0344-00C8-F4E21E543F54}"/>
              </a:ext>
            </a:extLst>
          </p:cNvPr>
          <p:cNvSpPr/>
          <p:nvPr/>
        </p:nvSpPr>
        <p:spPr>
          <a:xfrm>
            <a:off x="335914" y="2898777"/>
            <a:ext cx="4181317" cy="3459792"/>
          </a:xfrm>
          <a:prstGeom prst="cloudCallout">
            <a:avLst>
              <a:gd name="adj1" fmla="val 33618"/>
              <a:gd name="adj2" fmla="val -66795"/>
            </a:avLst>
          </a:prstGeom>
          <a:solidFill>
            <a:schemeClr val="bg1">
              <a:lumMod val="8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8196" name="テキスト ボックス 2">
            <a:extLst>
              <a:ext uri="{FF2B5EF4-FFF2-40B4-BE49-F238E27FC236}">
                <a16:creationId xmlns:a16="http://schemas.microsoft.com/office/drawing/2014/main" id="{3DDCD70E-DD34-DAD1-E5DB-786194F9E78B}"/>
              </a:ext>
            </a:extLst>
          </p:cNvPr>
          <p:cNvSpPr txBox="1">
            <a:spLocks noChangeArrowheads="1"/>
          </p:cNvSpPr>
          <p:nvPr/>
        </p:nvSpPr>
        <p:spPr bwMode="auto">
          <a:xfrm>
            <a:off x="4462463" y="2883695"/>
            <a:ext cx="4616223"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dirty="0">
                <a:latin typeface="ＭＳ Ｐゴシック" panose="020B0600070205080204" pitchFamily="34" charset="-128"/>
                <a:ea typeface="ＭＳ Ｐゴシック" panose="020B0600070205080204" pitchFamily="34" charset="-128"/>
              </a:rPr>
              <a:t>新政府の樹立　</a:t>
            </a:r>
            <a:r>
              <a:rPr lang="en-US" altLang="ja-JP" sz="1800" dirty="0">
                <a:latin typeface="ＭＳ Ｐゴシック" panose="020B0600070205080204" pitchFamily="34" charset="-128"/>
                <a:ea typeface="ＭＳ Ｐゴシック" panose="020B0600070205080204" pitchFamily="34" charset="-128"/>
              </a:rPr>
              <a:t>1868</a:t>
            </a:r>
            <a:r>
              <a:rPr lang="ja-JP" altLang="en-US" sz="1800" dirty="0">
                <a:latin typeface="ＭＳ Ｐゴシック" panose="020B0600070205080204" pitchFamily="34" charset="-128"/>
                <a:ea typeface="ＭＳ Ｐゴシック" panose="020B0600070205080204" pitchFamily="34" charset="-128"/>
              </a:rPr>
              <a:t>年</a:t>
            </a:r>
            <a:endParaRPr lang="en-US" altLang="ja-JP" sz="18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endParaRPr lang="en-US" altLang="ja-JP" sz="18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ja-JP" altLang="en-US" sz="1800" dirty="0">
                <a:latin typeface="ＭＳ Ｐゴシック" panose="020B0600070205080204" pitchFamily="34" charset="-128"/>
                <a:ea typeface="ＭＳ Ｐゴシック" panose="020B0600070205080204" pitchFamily="34" charset="-128"/>
              </a:rPr>
              <a:t>　</a:t>
            </a:r>
            <a:r>
              <a:rPr lang="ja-JP" altLang="en-US" sz="1800" dirty="0">
                <a:solidFill>
                  <a:schemeClr val="accent6">
                    <a:lumMod val="75000"/>
                  </a:schemeClr>
                </a:solidFill>
                <a:latin typeface="ＭＳ Ｐゴシック" panose="020B0600070205080204" pitchFamily="34" charset="-128"/>
                <a:ea typeface="ＭＳ Ｐゴシック" panose="020B0600070205080204" pitchFamily="34" charset="-128"/>
              </a:rPr>
              <a:t>明治政府の政策</a:t>
            </a:r>
            <a:endParaRPr lang="en-US" altLang="ja-JP" sz="1800" dirty="0">
              <a:solidFill>
                <a:schemeClr val="accent6">
                  <a:lumMod val="75000"/>
                </a:schemeClr>
              </a:solidFill>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ja-JP" altLang="en-US" sz="1800" dirty="0">
                <a:solidFill>
                  <a:srgbClr val="C00000"/>
                </a:solidFill>
                <a:latin typeface="ＭＳ Ｐゴシック" panose="020B0600070205080204" pitchFamily="34" charset="-128"/>
                <a:ea typeface="ＭＳ Ｐゴシック" panose="020B0600070205080204" pitchFamily="34" charset="-128"/>
              </a:rPr>
              <a:t>天皇を中心とする中央集権国家の確立</a:t>
            </a:r>
            <a:endParaRPr lang="en-US" altLang="ja-JP" sz="1800" dirty="0">
              <a:solidFill>
                <a:srgbClr val="C00000"/>
              </a:solidFill>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ja-JP" altLang="en-US" sz="1800" dirty="0">
                <a:latin typeface="ＭＳ Ｐゴシック" panose="020B0600070205080204" pitchFamily="34" charset="-128"/>
                <a:ea typeface="ＭＳ Ｐゴシック" panose="020B0600070205080204" pitchFamily="34" charset="-128"/>
              </a:rPr>
              <a:t>　→版籍奉還（</a:t>
            </a:r>
            <a:r>
              <a:rPr lang="en-US" altLang="ja-JP" sz="1800" dirty="0">
                <a:latin typeface="ＭＳ Ｐゴシック" panose="020B0600070205080204" pitchFamily="34" charset="-128"/>
                <a:ea typeface="ＭＳ Ｐゴシック" panose="020B0600070205080204" pitchFamily="34" charset="-128"/>
              </a:rPr>
              <a:t>1869</a:t>
            </a:r>
            <a:r>
              <a:rPr lang="ja-JP" altLang="en-US" sz="1800" dirty="0">
                <a:latin typeface="ＭＳ Ｐゴシック" panose="020B0600070205080204" pitchFamily="34" charset="-128"/>
                <a:ea typeface="ＭＳ Ｐゴシック" panose="020B0600070205080204" pitchFamily="34" charset="-128"/>
              </a:rPr>
              <a:t>年）、廃藩置県（</a:t>
            </a:r>
            <a:r>
              <a:rPr lang="en-US" altLang="ja-JP" sz="1800" dirty="0">
                <a:latin typeface="ＭＳ Ｐゴシック" panose="020B0600070205080204" pitchFamily="34" charset="-128"/>
                <a:ea typeface="ＭＳ Ｐゴシック" panose="020B0600070205080204" pitchFamily="34" charset="-128"/>
              </a:rPr>
              <a:t>1871</a:t>
            </a:r>
            <a:r>
              <a:rPr lang="ja-JP" altLang="en-US" sz="1800" dirty="0">
                <a:latin typeface="ＭＳ Ｐゴシック" panose="020B0600070205080204" pitchFamily="34" charset="-128"/>
                <a:ea typeface="ＭＳ Ｐゴシック" panose="020B0600070205080204" pitchFamily="34" charset="-128"/>
              </a:rPr>
              <a:t>年）　　</a:t>
            </a:r>
            <a:endParaRPr lang="en-US" altLang="ja-JP" sz="18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endParaRPr lang="en-US" altLang="ja-JP" sz="18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en-US" altLang="ja-JP" sz="1800" dirty="0">
                <a:latin typeface="ＭＳ Ｐゴシック" panose="020B0600070205080204" pitchFamily="34" charset="-128"/>
                <a:ea typeface="ＭＳ Ｐゴシック" panose="020B0600070205080204" pitchFamily="34" charset="-128"/>
              </a:rPr>
              <a:t>1871</a:t>
            </a:r>
            <a:r>
              <a:rPr lang="ja-JP" altLang="en-US" sz="1800" dirty="0">
                <a:latin typeface="ＭＳ Ｐゴシック" panose="020B0600070205080204" pitchFamily="34" charset="-128"/>
                <a:ea typeface="ＭＳ Ｐゴシック" panose="020B0600070205080204" pitchFamily="34" charset="-128"/>
              </a:rPr>
              <a:t>年（明治</a:t>
            </a:r>
            <a:r>
              <a:rPr lang="en-US" altLang="ja-JP" sz="1800" dirty="0">
                <a:latin typeface="ＭＳ Ｐゴシック" panose="020B0600070205080204" pitchFamily="34" charset="-128"/>
                <a:ea typeface="ＭＳ Ｐゴシック" panose="020B0600070205080204" pitchFamily="34" charset="-128"/>
              </a:rPr>
              <a:t>4</a:t>
            </a:r>
            <a:r>
              <a:rPr lang="ja-JP" altLang="en-US" sz="1800" dirty="0">
                <a:latin typeface="ＭＳ Ｐゴシック" panose="020B0600070205080204" pitchFamily="34" charset="-128"/>
                <a:ea typeface="ＭＳ Ｐゴシック" panose="020B0600070205080204" pitchFamily="34" charset="-128"/>
              </a:rPr>
              <a:t>）岩倉使節団、欧米諸国へ派遣　</a:t>
            </a:r>
            <a:endParaRPr lang="en-US" altLang="ja-JP" sz="18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ja-JP" altLang="en-US" sz="1800" dirty="0">
                <a:latin typeface="ＭＳ Ｐゴシック" panose="020B0600070205080204" pitchFamily="34" charset="-128"/>
                <a:ea typeface="ＭＳ Ｐゴシック" panose="020B0600070205080204" pitchFamily="34" charset="-128"/>
              </a:rPr>
              <a:t>不平等条約改正をめざすが受け入れられず</a:t>
            </a:r>
            <a:endParaRPr lang="en-US" altLang="ja-JP" sz="18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ja-JP" altLang="en-US" sz="1800" dirty="0">
                <a:latin typeface="ＭＳ Ｐゴシック" panose="020B0600070205080204" pitchFamily="34" charset="-128"/>
                <a:ea typeface="ＭＳ Ｐゴシック" panose="020B0600070205080204" pitchFamily="34" charset="-128"/>
              </a:rPr>
              <a:t>　→欧米諸国に劣らない国家を目指す</a:t>
            </a:r>
            <a:endParaRPr lang="en-US" altLang="ja-JP" sz="18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endParaRPr lang="en-US" altLang="ja-JP" sz="1600" dirty="0">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ja-JP" altLang="en-US" sz="1800" dirty="0">
                <a:solidFill>
                  <a:srgbClr val="C00000"/>
                </a:solidFill>
                <a:latin typeface="ＭＳ Ｐゴシック" panose="020B0600070205080204" pitchFamily="34" charset="-128"/>
                <a:ea typeface="ＭＳ Ｐゴシック" panose="020B0600070205080204" pitchFamily="34" charset="-128"/>
              </a:rPr>
              <a:t>富国強兵</a:t>
            </a:r>
            <a:endParaRPr lang="en-US" altLang="ja-JP" sz="1800" dirty="0">
              <a:solidFill>
                <a:srgbClr val="C00000"/>
              </a:solidFill>
              <a:latin typeface="ＭＳ Ｐゴシック" panose="020B0600070205080204" pitchFamily="34" charset="-128"/>
              <a:ea typeface="ＭＳ Ｐゴシック" panose="020B0600070205080204" pitchFamily="34" charset="-128"/>
            </a:endParaRPr>
          </a:p>
          <a:p>
            <a:pPr>
              <a:lnSpc>
                <a:spcPct val="100000"/>
              </a:lnSpc>
              <a:spcBef>
                <a:spcPct val="0"/>
              </a:spcBef>
              <a:buFontTx/>
              <a:buNone/>
            </a:pPr>
            <a:r>
              <a:rPr lang="ja-JP" altLang="en-US" sz="1800" dirty="0">
                <a:latin typeface="ＭＳ Ｐゴシック" panose="020B0600070205080204" pitchFamily="34" charset="-128"/>
                <a:ea typeface="ＭＳ Ｐゴシック" panose="020B0600070205080204" pitchFamily="34" charset="-128"/>
              </a:rPr>
              <a:t>　→殖産興業・徴兵令・地租改正・学制</a:t>
            </a:r>
          </a:p>
        </p:txBody>
      </p:sp>
      <p:sp>
        <p:nvSpPr>
          <p:cNvPr id="2" name="四角形: 角を丸くする 1">
            <a:extLst>
              <a:ext uri="{FF2B5EF4-FFF2-40B4-BE49-F238E27FC236}">
                <a16:creationId xmlns:a16="http://schemas.microsoft.com/office/drawing/2014/main" id="{D5F8E95D-12B0-E658-1523-F62A7D4A1295}"/>
              </a:ext>
            </a:extLst>
          </p:cNvPr>
          <p:cNvSpPr/>
          <p:nvPr/>
        </p:nvSpPr>
        <p:spPr>
          <a:xfrm>
            <a:off x="546100" y="1585119"/>
            <a:ext cx="2178050" cy="7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anchor="ctr"/>
          <a:lstStyle/>
          <a:p>
            <a:pPr algn="ctr">
              <a:defRPr/>
            </a:pPr>
            <a:r>
              <a:rPr kumimoji="1" lang="ja-JP" altLang="en-US" sz="3200" b="1" dirty="0">
                <a:latin typeface="ＭＳ Ｐゴシック" panose="020B0600070205080204" pitchFamily="50" charset="-128"/>
                <a:ea typeface="ＭＳ Ｐゴシック" panose="020B0600070205080204" pitchFamily="50" charset="-128"/>
              </a:rPr>
              <a:t>欧米諸国</a:t>
            </a:r>
          </a:p>
        </p:txBody>
      </p:sp>
      <p:sp>
        <p:nvSpPr>
          <p:cNvPr id="8199" name="テキスト ボックス 3">
            <a:extLst>
              <a:ext uri="{FF2B5EF4-FFF2-40B4-BE49-F238E27FC236}">
                <a16:creationId xmlns:a16="http://schemas.microsoft.com/office/drawing/2014/main" id="{78523303-5BAF-5AF5-145F-A4F224415486}"/>
              </a:ext>
            </a:extLst>
          </p:cNvPr>
          <p:cNvSpPr txBox="1">
            <a:spLocks noChangeArrowheads="1"/>
          </p:cNvSpPr>
          <p:nvPr/>
        </p:nvSpPr>
        <p:spPr bwMode="auto">
          <a:xfrm>
            <a:off x="546100" y="2381122"/>
            <a:ext cx="2178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dirty="0">
                <a:latin typeface="ＭＳ Ｐゴシック" panose="020B0600070205080204" pitchFamily="34" charset="-128"/>
                <a:ea typeface="ＭＳ Ｐゴシック" panose="020B0600070205080204" pitchFamily="34" charset="-128"/>
              </a:rPr>
              <a:t>イギリス、フランス、オランダ、アメリカ</a:t>
            </a:r>
          </a:p>
        </p:txBody>
      </p:sp>
      <p:sp>
        <p:nvSpPr>
          <p:cNvPr id="8200" name="テキスト ボックス 1">
            <a:extLst>
              <a:ext uri="{FF2B5EF4-FFF2-40B4-BE49-F238E27FC236}">
                <a16:creationId xmlns:a16="http://schemas.microsoft.com/office/drawing/2014/main" id="{26053D0B-9D50-F34D-4836-2535708D887F}"/>
              </a:ext>
            </a:extLst>
          </p:cNvPr>
          <p:cNvSpPr txBox="1">
            <a:spLocks noChangeArrowheads="1"/>
          </p:cNvSpPr>
          <p:nvPr/>
        </p:nvSpPr>
        <p:spPr bwMode="auto">
          <a:xfrm>
            <a:off x="4517232" y="2463601"/>
            <a:ext cx="3984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dirty="0">
                <a:latin typeface="ＭＳ Ｐゴシック" panose="020B0600070205080204" pitchFamily="34" charset="-128"/>
                <a:ea typeface="ＭＳ Ｐゴシック" panose="020B0600070205080204" pitchFamily="34" charset="-128"/>
              </a:rPr>
              <a:t>開国　</a:t>
            </a:r>
            <a:r>
              <a:rPr lang="en-US" altLang="ja-JP" sz="1800" dirty="0">
                <a:latin typeface="ＭＳ Ｐゴシック" panose="020B0600070205080204" pitchFamily="34" charset="-128"/>
                <a:ea typeface="ＭＳ Ｐゴシック" panose="020B0600070205080204" pitchFamily="34" charset="-128"/>
              </a:rPr>
              <a:t>1854</a:t>
            </a:r>
            <a:r>
              <a:rPr lang="ja-JP" altLang="en-US" sz="1800" dirty="0">
                <a:latin typeface="ＭＳ Ｐゴシック" panose="020B0600070205080204" pitchFamily="34" charset="-128"/>
                <a:ea typeface="ＭＳ Ｐゴシック" panose="020B0600070205080204" pitchFamily="34" charset="-128"/>
              </a:rPr>
              <a:t>年　→　明治維新へ</a:t>
            </a:r>
          </a:p>
        </p:txBody>
      </p:sp>
      <p:sp>
        <p:nvSpPr>
          <p:cNvPr id="8201" name="テキスト ボックス 1">
            <a:extLst>
              <a:ext uri="{FF2B5EF4-FFF2-40B4-BE49-F238E27FC236}">
                <a16:creationId xmlns:a16="http://schemas.microsoft.com/office/drawing/2014/main" id="{5EE353F9-5C0A-556B-0622-86C2263ED1A5}"/>
              </a:ext>
            </a:extLst>
          </p:cNvPr>
          <p:cNvSpPr txBox="1">
            <a:spLocks noChangeArrowheads="1"/>
          </p:cNvSpPr>
          <p:nvPr/>
        </p:nvSpPr>
        <p:spPr bwMode="auto">
          <a:xfrm>
            <a:off x="335915" y="904507"/>
            <a:ext cx="5910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19</a:t>
            </a:r>
            <a:r>
              <a:rPr lang="ja-JP" altLang="en-US" sz="2400" b="1" dirty="0">
                <a:solidFill>
                  <a:srgbClr val="FF0000"/>
                </a:solidFill>
                <a:latin typeface="ＭＳ Ｐゴシック" panose="020B0600070205080204" pitchFamily="34" charset="-128"/>
                <a:ea typeface="ＭＳ Ｐゴシック" panose="020B0600070205080204" pitchFamily="34" charset="-128"/>
              </a:rPr>
              <a:t>世紀以降　欧米諸国がアジアに進出</a:t>
            </a:r>
            <a:endParaRPr lang="en-US" altLang="ja-JP" sz="2400" b="1" dirty="0">
              <a:solidFill>
                <a:srgbClr val="FF0000"/>
              </a:solidFill>
              <a:latin typeface="ＭＳ Ｐゴシック" panose="020B0600070205080204" pitchFamily="34" charset="-128"/>
              <a:ea typeface="ＭＳ Ｐゴシック" panose="020B0600070205080204" pitchFamily="34" charset="-128"/>
            </a:endParaRPr>
          </a:p>
        </p:txBody>
      </p:sp>
      <p:sp>
        <p:nvSpPr>
          <p:cNvPr id="8202" name="テキスト ボックス 1">
            <a:extLst>
              <a:ext uri="{FF2B5EF4-FFF2-40B4-BE49-F238E27FC236}">
                <a16:creationId xmlns:a16="http://schemas.microsoft.com/office/drawing/2014/main" id="{7729C08A-521B-4989-D08C-D0D7412D8C88}"/>
              </a:ext>
            </a:extLst>
          </p:cNvPr>
          <p:cNvSpPr txBox="1">
            <a:spLocks noChangeArrowheads="1"/>
          </p:cNvSpPr>
          <p:nvPr/>
        </p:nvSpPr>
        <p:spPr bwMode="auto">
          <a:xfrm>
            <a:off x="491331" y="3697622"/>
            <a:ext cx="39711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dirty="0">
                <a:latin typeface="ＭＳ ゴシック" panose="020B0609070205080204" pitchFamily="49" charset="-128"/>
                <a:ea typeface="ＭＳ ゴシック" panose="020B0609070205080204" pitchFamily="49" charset="-128"/>
              </a:rPr>
              <a:t>日米修好通商条約などの</a:t>
            </a:r>
            <a:endParaRPr lang="en-US" altLang="ja-JP" sz="1800" dirty="0">
              <a:latin typeface="ＭＳ ゴシック" panose="020B0609070205080204" pitchFamily="49" charset="-128"/>
              <a:ea typeface="ＭＳ ゴシック" panose="020B0609070205080204" pitchFamily="49" charset="-128"/>
            </a:endParaRPr>
          </a:p>
          <a:p>
            <a:pPr>
              <a:lnSpc>
                <a:spcPct val="100000"/>
              </a:lnSpc>
              <a:spcBef>
                <a:spcPct val="0"/>
              </a:spcBef>
              <a:buFontTx/>
              <a:buNone/>
            </a:pPr>
            <a:r>
              <a:rPr lang="ja-JP" altLang="en-US" sz="1800" dirty="0">
                <a:solidFill>
                  <a:srgbClr val="FF0000"/>
                </a:solidFill>
                <a:latin typeface="ＭＳ ゴシック" panose="020B0609070205080204" pitchFamily="49" charset="-128"/>
                <a:ea typeface="ＭＳ ゴシック" panose="020B0609070205080204" pitchFamily="49" charset="-128"/>
              </a:rPr>
              <a:t>“不平等条約”を締結</a:t>
            </a:r>
            <a:endParaRPr lang="en-US" altLang="ja-JP" sz="1800" dirty="0">
              <a:solidFill>
                <a:srgbClr val="FF0000"/>
              </a:solidFill>
              <a:latin typeface="ＭＳ ゴシック" panose="020B0609070205080204" pitchFamily="49" charset="-128"/>
              <a:ea typeface="ＭＳ ゴシック" panose="020B0609070205080204" pitchFamily="49" charset="-128"/>
            </a:endParaRPr>
          </a:p>
          <a:p>
            <a:pPr>
              <a:lnSpc>
                <a:spcPct val="100000"/>
              </a:lnSpc>
              <a:spcBef>
                <a:spcPct val="0"/>
              </a:spcBef>
              <a:buFontTx/>
              <a:buNone/>
            </a:pPr>
            <a:r>
              <a:rPr lang="ja-JP" altLang="en-US" sz="1800" dirty="0">
                <a:solidFill>
                  <a:srgbClr val="C00000"/>
                </a:solidFill>
                <a:latin typeface="ＭＳ ゴシック" panose="020B0609070205080204" pitchFamily="49" charset="-128"/>
                <a:ea typeface="ＭＳ ゴシック" panose="020B0609070205080204" pitchFamily="49" charset="-128"/>
              </a:rPr>
              <a:t>関税自主権</a:t>
            </a:r>
            <a:r>
              <a:rPr lang="ja-JP" altLang="en-US" sz="1800" dirty="0">
                <a:latin typeface="ＭＳ ゴシック" panose="020B0609070205080204" pitchFamily="49" charset="-128"/>
                <a:ea typeface="ＭＳ ゴシック" panose="020B0609070205080204" pitchFamily="49" charset="-128"/>
              </a:rPr>
              <a:t>（輸出入品の税率を自国で決める権利）が無い</a:t>
            </a:r>
            <a:endParaRPr lang="en-US" altLang="ja-JP" sz="1800" dirty="0">
              <a:latin typeface="ＭＳ ゴシック" panose="020B0609070205080204" pitchFamily="49" charset="-128"/>
              <a:ea typeface="ＭＳ ゴシック" panose="020B0609070205080204" pitchFamily="49" charset="-128"/>
            </a:endParaRPr>
          </a:p>
          <a:p>
            <a:pPr>
              <a:lnSpc>
                <a:spcPct val="100000"/>
              </a:lnSpc>
              <a:spcBef>
                <a:spcPct val="0"/>
              </a:spcBef>
              <a:buFontTx/>
              <a:buNone/>
            </a:pPr>
            <a:r>
              <a:rPr lang="ja-JP" altLang="en-US" sz="1800" dirty="0">
                <a:solidFill>
                  <a:srgbClr val="C00000"/>
                </a:solidFill>
                <a:latin typeface="ＭＳ ゴシック" panose="020B0609070205080204" pitchFamily="49" charset="-128"/>
                <a:ea typeface="ＭＳ ゴシック" panose="020B0609070205080204" pitchFamily="49" charset="-128"/>
              </a:rPr>
              <a:t>領事裁判権</a:t>
            </a:r>
            <a:r>
              <a:rPr lang="ja-JP" altLang="en-US" sz="1800" dirty="0">
                <a:latin typeface="ＭＳ ゴシック" panose="020B0609070205080204" pitchFamily="49" charset="-128"/>
                <a:ea typeface="ＭＳ ゴシック" panose="020B0609070205080204" pitchFamily="49" charset="-128"/>
              </a:rPr>
              <a:t>（国内で起きた外国人の犯罪をその犯人の国の領事がその国の法で裁判する権利）を認めた</a:t>
            </a:r>
            <a:endParaRPr lang="en-US" altLang="ja-JP" sz="1800" dirty="0">
              <a:latin typeface="ＭＳ ゴシック" panose="020B0609070205080204" pitchFamily="49" charset="-128"/>
              <a:ea typeface="ＭＳ ゴシック" panose="020B0609070205080204" pitchFamily="49" charset="-128"/>
            </a:endParaRPr>
          </a:p>
        </p:txBody>
      </p:sp>
      <p:sp>
        <p:nvSpPr>
          <p:cNvPr id="9" name="四角形: 角を丸くする 8">
            <a:extLst>
              <a:ext uri="{FF2B5EF4-FFF2-40B4-BE49-F238E27FC236}">
                <a16:creationId xmlns:a16="http://schemas.microsoft.com/office/drawing/2014/main" id="{16AB2AAB-2C52-E960-9D77-422AC642BB6C}"/>
              </a:ext>
            </a:extLst>
          </p:cNvPr>
          <p:cNvSpPr/>
          <p:nvPr/>
        </p:nvSpPr>
        <p:spPr>
          <a:xfrm>
            <a:off x="4386262" y="1570038"/>
            <a:ext cx="2178050" cy="7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anchor="ctr"/>
          <a:lstStyle/>
          <a:p>
            <a:pPr algn="ctr">
              <a:defRPr/>
            </a:pPr>
            <a:r>
              <a:rPr kumimoji="1" lang="ja-JP" altLang="en-US" sz="3200" b="1" dirty="0">
                <a:latin typeface="ＭＳ Ｐゴシック" panose="020B0600070205080204" pitchFamily="50" charset="-128"/>
                <a:ea typeface="ＭＳ Ｐゴシック" panose="020B0600070205080204" pitchFamily="50" charset="-128"/>
              </a:rPr>
              <a:t>日　本</a:t>
            </a:r>
          </a:p>
        </p:txBody>
      </p:sp>
      <p:sp>
        <p:nvSpPr>
          <p:cNvPr id="10" name="矢印: 右 9">
            <a:extLst>
              <a:ext uri="{FF2B5EF4-FFF2-40B4-BE49-F238E27FC236}">
                <a16:creationId xmlns:a16="http://schemas.microsoft.com/office/drawing/2014/main" id="{C9B0528F-1A27-4AC2-C113-909DBD372500}"/>
              </a:ext>
            </a:extLst>
          </p:cNvPr>
          <p:cNvSpPr/>
          <p:nvPr/>
        </p:nvSpPr>
        <p:spPr>
          <a:xfrm>
            <a:off x="3135312" y="1716421"/>
            <a:ext cx="839787" cy="496887"/>
          </a:xfrm>
          <a:prstGeom prst="rightArrow">
            <a:avLst>
              <a:gd name="adj1" fmla="val 50000"/>
              <a:gd name="adj2" fmla="val 866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タイトル 1">
            <a:extLst>
              <a:ext uri="{FF2B5EF4-FFF2-40B4-BE49-F238E27FC236}">
                <a16:creationId xmlns:a16="http://schemas.microsoft.com/office/drawing/2014/main" id="{6D3FF933-239B-C286-9F1D-B17961492360}"/>
              </a:ext>
            </a:extLst>
          </p:cNvPr>
          <p:cNvSpPr txBox="1">
            <a:spLocks noGrp="1" noChangeArrowheads="1"/>
          </p:cNvSpPr>
          <p:nvPr>
            <p:ph type="title"/>
          </p:nvPr>
        </p:nvSpPr>
        <p:spPr bwMode="auto">
          <a:xfrm>
            <a:off x="115888" y="196056"/>
            <a:ext cx="88026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r>
              <a:rPr lang="ja-JP" altLang="en-US" sz="3200" dirty="0">
                <a:latin typeface="ＭＳ Ｐゴシック" panose="020B0600070205080204" pitchFamily="34" charset="-128"/>
                <a:ea typeface="ＭＳ Ｐゴシック" panose="020B0600070205080204" pitchFamily="34" charset="-128"/>
              </a:rPr>
              <a:t>日本の近代化</a:t>
            </a:r>
          </a:p>
        </p:txBody>
      </p:sp>
      <p:sp>
        <p:nvSpPr>
          <p:cNvPr id="3" name="テキスト ボックス 2">
            <a:extLst>
              <a:ext uri="{FF2B5EF4-FFF2-40B4-BE49-F238E27FC236}">
                <a16:creationId xmlns:a16="http://schemas.microsoft.com/office/drawing/2014/main" id="{5BB51B60-4F6D-DA58-0894-FB4C79C1AEBE}"/>
              </a:ext>
            </a:extLst>
          </p:cNvPr>
          <p:cNvSpPr txBox="1"/>
          <p:nvPr/>
        </p:nvSpPr>
        <p:spPr>
          <a:xfrm>
            <a:off x="2886482" y="1347089"/>
            <a:ext cx="1337445"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相次ぎ訪問</a:t>
            </a:r>
          </a:p>
        </p:txBody>
      </p:sp>
    </p:spTree>
    <p:extLst>
      <p:ext uri="{BB962C8B-B14F-4D97-AF65-F5344CB8AC3E}">
        <p14:creationId xmlns:p14="http://schemas.microsoft.com/office/powerpoint/2010/main" val="383606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3">
            <a:extLst>
              <a:ext uri="{FF2B5EF4-FFF2-40B4-BE49-F238E27FC236}">
                <a16:creationId xmlns:a16="http://schemas.microsoft.com/office/drawing/2014/main" id="{16472FBD-07B6-BAA9-6212-A3E285662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0"/>
            <a:ext cx="6340475"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タイトル 1">
            <a:extLst>
              <a:ext uri="{FF2B5EF4-FFF2-40B4-BE49-F238E27FC236}">
                <a16:creationId xmlns:a16="http://schemas.microsoft.com/office/drawing/2014/main" id="{4407E423-5FF6-22E0-2067-F3D6917D4E8D}"/>
              </a:ext>
            </a:extLst>
          </p:cNvPr>
          <p:cNvSpPr>
            <a:spLocks noGrp="1" noChangeArrowheads="1"/>
          </p:cNvSpPr>
          <p:nvPr>
            <p:ph type="title"/>
          </p:nvPr>
        </p:nvSpPr>
        <p:spPr>
          <a:xfrm>
            <a:off x="311150" y="39688"/>
            <a:ext cx="7886700" cy="825500"/>
          </a:xfrm>
        </p:spPr>
        <p:txBody>
          <a:bodyPr/>
          <a:lstStyle/>
          <a:p>
            <a:pPr eaLnBrk="1" hangingPunct="1"/>
            <a:r>
              <a:rPr lang="ja-JP" altLang="en-US" dirty="0">
                <a:latin typeface="ＭＳ Ｐゴシック" panose="020B0600070205080204" pitchFamily="34" charset="-128"/>
                <a:ea typeface="ＭＳ Ｐゴシック" panose="020B0600070205080204" pitchFamily="34" charset="-128"/>
              </a:rPr>
              <a:t>国交と領土画定</a:t>
            </a:r>
          </a:p>
        </p:txBody>
      </p:sp>
      <p:cxnSp>
        <p:nvCxnSpPr>
          <p:cNvPr id="3" name="直線コネクタ 2">
            <a:extLst>
              <a:ext uri="{FF2B5EF4-FFF2-40B4-BE49-F238E27FC236}">
                <a16:creationId xmlns:a16="http://schemas.microsoft.com/office/drawing/2014/main" id="{7FE0BB13-A31E-21C4-4EFE-74435A89200C}"/>
              </a:ext>
            </a:extLst>
          </p:cNvPr>
          <p:cNvCxnSpPr>
            <a:cxnSpLocks/>
          </p:cNvCxnSpPr>
          <p:nvPr/>
        </p:nvCxnSpPr>
        <p:spPr>
          <a:xfrm flipH="1">
            <a:off x="3025775" y="3763963"/>
            <a:ext cx="433388" cy="430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5B25AE7-9A44-D0B1-2A9D-15F0E851182D}"/>
              </a:ext>
            </a:extLst>
          </p:cNvPr>
          <p:cNvCxnSpPr>
            <a:cxnSpLocks/>
          </p:cNvCxnSpPr>
          <p:nvPr/>
        </p:nvCxnSpPr>
        <p:spPr>
          <a:xfrm flipH="1">
            <a:off x="3576638" y="3408363"/>
            <a:ext cx="25400" cy="138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0463609-73D6-CE22-2545-E806EF5F9C74}"/>
              </a:ext>
            </a:extLst>
          </p:cNvPr>
          <p:cNvCxnSpPr>
            <a:cxnSpLocks/>
          </p:cNvCxnSpPr>
          <p:nvPr/>
        </p:nvCxnSpPr>
        <p:spPr>
          <a:xfrm flipH="1">
            <a:off x="4781550" y="2065338"/>
            <a:ext cx="311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D7CD3FB-60CC-7357-31C7-035FDDF57F3A}"/>
              </a:ext>
            </a:extLst>
          </p:cNvPr>
          <p:cNvCxnSpPr>
            <a:cxnSpLocks/>
          </p:cNvCxnSpPr>
          <p:nvPr/>
        </p:nvCxnSpPr>
        <p:spPr>
          <a:xfrm>
            <a:off x="6723063" y="989013"/>
            <a:ext cx="220662" cy="1936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C63957E-D5AF-0D70-3D43-BA7C99CDF81C}"/>
              </a:ext>
            </a:extLst>
          </p:cNvPr>
          <p:cNvCxnSpPr>
            <a:cxnSpLocks/>
          </p:cNvCxnSpPr>
          <p:nvPr/>
        </p:nvCxnSpPr>
        <p:spPr>
          <a:xfrm>
            <a:off x="5830888" y="2024063"/>
            <a:ext cx="107950" cy="1492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2796700-D293-DEAE-5B76-417BB03CCF41}"/>
              </a:ext>
            </a:extLst>
          </p:cNvPr>
          <p:cNvCxnSpPr>
            <a:cxnSpLocks/>
          </p:cNvCxnSpPr>
          <p:nvPr/>
        </p:nvCxnSpPr>
        <p:spPr>
          <a:xfrm flipH="1">
            <a:off x="4832350" y="5534025"/>
            <a:ext cx="192088" cy="61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8104320-75EC-5C88-A7A1-C8E0465B5D9C}"/>
              </a:ext>
            </a:extLst>
          </p:cNvPr>
          <p:cNvCxnSpPr>
            <a:cxnSpLocks/>
          </p:cNvCxnSpPr>
          <p:nvPr/>
        </p:nvCxnSpPr>
        <p:spPr>
          <a:xfrm flipH="1">
            <a:off x="6432550" y="5470525"/>
            <a:ext cx="163513" cy="63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吹き出し: 線 30">
            <a:extLst>
              <a:ext uri="{FF2B5EF4-FFF2-40B4-BE49-F238E27FC236}">
                <a16:creationId xmlns:a16="http://schemas.microsoft.com/office/drawing/2014/main" id="{6053CE17-F56B-D7F3-4F05-C6386B890430}"/>
              </a:ext>
            </a:extLst>
          </p:cNvPr>
          <p:cNvSpPr/>
          <p:nvPr/>
        </p:nvSpPr>
        <p:spPr>
          <a:xfrm>
            <a:off x="7051675" y="1503363"/>
            <a:ext cx="1615803" cy="873125"/>
          </a:xfrm>
          <a:prstGeom prst="borderCallout1">
            <a:avLst>
              <a:gd name="adj1" fmla="val 54"/>
              <a:gd name="adj2" fmla="val 13542"/>
              <a:gd name="adj3" fmla="val -27378"/>
              <a:gd name="adj4" fmla="val -429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1875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樺太・千島交換条約</a:t>
            </a:r>
          </a:p>
        </p:txBody>
      </p:sp>
      <p:sp>
        <p:nvSpPr>
          <p:cNvPr id="32" name="吹き出し: 線 31">
            <a:extLst>
              <a:ext uri="{FF2B5EF4-FFF2-40B4-BE49-F238E27FC236}">
                <a16:creationId xmlns:a16="http://schemas.microsoft.com/office/drawing/2014/main" id="{0BF032F5-5B65-6C55-4AFA-2343B533FEA6}"/>
              </a:ext>
            </a:extLst>
          </p:cNvPr>
          <p:cNvSpPr/>
          <p:nvPr/>
        </p:nvSpPr>
        <p:spPr>
          <a:xfrm>
            <a:off x="6099175" y="2571750"/>
            <a:ext cx="2041525" cy="611188"/>
          </a:xfrm>
          <a:prstGeom prst="borderCallout1">
            <a:avLst>
              <a:gd name="adj1" fmla="val 54"/>
              <a:gd name="adj2" fmla="val 13542"/>
              <a:gd name="adj3" fmla="val -57323"/>
              <a:gd name="adj4" fmla="val -5912"/>
            </a:avLst>
          </a:prstGeom>
          <a:solidFill>
            <a:schemeClr val="accent4">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lumMod val="50000"/>
                  </a:prstClr>
                </a:solidFill>
                <a:effectLst/>
                <a:uLnTx/>
                <a:uFillTx/>
                <a:latin typeface="ＭＳ Ｐゴシック" panose="020B0600070205080204" pitchFamily="50" charset="-128"/>
                <a:ea typeface="ＭＳ Ｐゴシック" panose="020B0600070205080204" pitchFamily="50" charset="-128"/>
                <a:cs typeface="+mn-cs"/>
              </a:rPr>
              <a:t>1855</a:t>
            </a:r>
            <a:r>
              <a:rPr kumimoji="1" lang="ja-JP" altLang="en-US" sz="1600" b="0" i="0" u="none" strike="noStrike" kern="1200" cap="none" spc="0" normalizeH="0" baseline="0" noProof="0" dirty="0">
                <a:ln>
                  <a:noFill/>
                </a:ln>
                <a:solidFill>
                  <a:prstClr val="white">
                    <a:lumMod val="50000"/>
                  </a:prstClr>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white">
                  <a:lumMod val="50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ＭＳ Ｐゴシック" panose="020B0600070205080204" pitchFamily="50" charset="-128"/>
                <a:ea typeface="ＭＳ Ｐゴシック" panose="020B0600070205080204" pitchFamily="50" charset="-128"/>
                <a:cs typeface="+mn-cs"/>
              </a:rPr>
              <a:t>日露通好（和親）条約</a:t>
            </a:r>
          </a:p>
        </p:txBody>
      </p:sp>
      <p:sp>
        <p:nvSpPr>
          <p:cNvPr id="36" name="フリーフォーム: 図形 35">
            <a:extLst>
              <a:ext uri="{FF2B5EF4-FFF2-40B4-BE49-F238E27FC236}">
                <a16:creationId xmlns:a16="http://schemas.microsoft.com/office/drawing/2014/main" id="{D2C2BB6D-E6DD-A4C0-AD9A-231736667EA6}"/>
              </a:ext>
            </a:extLst>
          </p:cNvPr>
          <p:cNvSpPr/>
          <p:nvPr/>
        </p:nvSpPr>
        <p:spPr>
          <a:xfrm>
            <a:off x="5133975" y="1673225"/>
            <a:ext cx="1917700" cy="388938"/>
          </a:xfrm>
          <a:custGeom>
            <a:avLst/>
            <a:gdLst>
              <a:gd name="connsiteX0" fmla="*/ 1918447 w 1918447"/>
              <a:gd name="connsiteY0" fmla="*/ 0 h 388470"/>
              <a:gd name="connsiteX1" fmla="*/ 466165 w 1918447"/>
              <a:gd name="connsiteY1" fmla="*/ 0 h 388470"/>
              <a:gd name="connsiteX2" fmla="*/ 0 w 1918447"/>
              <a:gd name="connsiteY2" fmla="*/ 388470 h 388470"/>
              <a:gd name="connsiteX3" fmla="*/ 0 w 1918447"/>
              <a:gd name="connsiteY3" fmla="*/ 388470 h 388470"/>
            </a:gdLst>
            <a:ahLst/>
            <a:cxnLst>
              <a:cxn ang="0">
                <a:pos x="connsiteX0" y="connsiteY0"/>
              </a:cxn>
              <a:cxn ang="0">
                <a:pos x="connsiteX1" y="connsiteY1"/>
              </a:cxn>
              <a:cxn ang="0">
                <a:pos x="connsiteX2" y="connsiteY2"/>
              </a:cxn>
              <a:cxn ang="0">
                <a:pos x="connsiteX3" y="connsiteY3"/>
              </a:cxn>
            </a:cxnLst>
            <a:rect l="l" t="t" r="r" b="b"/>
            <a:pathLst>
              <a:path w="1918447" h="388470">
                <a:moveTo>
                  <a:pt x="1918447" y="0"/>
                </a:moveTo>
                <a:lnTo>
                  <a:pt x="466165" y="0"/>
                </a:lnTo>
                <a:lnTo>
                  <a:pt x="0" y="388470"/>
                </a:lnTo>
                <a:lnTo>
                  <a:pt x="0" y="38847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吹き出し: 線 36">
            <a:extLst>
              <a:ext uri="{FF2B5EF4-FFF2-40B4-BE49-F238E27FC236}">
                <a16:creationId xmlns:a16="http://schemas.microsoft.com/office/drawing/2014/main" id="{A21F9961-C76E-15CF-5DEE-CCC578C5C3FD}"/>
              </a:ext>
            </a:extLst>
          </p:cNvPr>
          <p:cNvSpPr/>
          <p:nvPr/>
        </p:nvSpPr>
        <p:spPr>
          <a:xfrm>
            <a:off x="685800" y="3564481"/>
            <a:ext cx="1760538" cy="569914"/>
          </a:xfrm>
          <a:prstGeom prst="borderCallout1">
            <a:avLst>
              <a:gd name="adj1" fmla="val 43205"/>
              <a:gd name="adj2" fmla="val 98947"/>
              <a:gd name="adj3" fmla="val 93027"/>
              <a:gd name="adj4" fmla="val 14031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1876</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日朝修好条規</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吹き出し: 線 37">
            <a:extLst>
              <a:ext uri="{FF2B5EF4-FFF2-40B4-BE49-F238E27FC236}">
                <a16:creationId xmlns:a16="http://schemas.microsoft.com/office/drawing/2014/main" id="{32A6FF3C-369C-1EDD-999B-5763AD61CAA5}"/>
              </a:ext>
            </a:extLst>
          </p:cNvPr>
          <p:cNvSpPr/>
          <p:nvPr/>
        </p:nvSpPr>
        <p:spPr>
          <a:xfrm>
            <a:off x="326232" y="5323681"/>
            <a:ext cx="1468438" cy="873125"/>
          </a:xfrm>
          <a:prstGeom prst="borderCallout1">
            <a:avLst>
              <a:gd name="adj1" fmla="val 43205"/>
              <a:gd name="adj2" fmla="val 98947"/>
              <a:gd name="adj3" fmla="val 7869"/>
              <a:gd name="adj4" fmla="val 14502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琉球？</a:t>
            </a:r>
            <a:endParaRPr kumimoji="1" lang="en-US" altLang="ja-JP" sz="2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吹き出し: 線 39">
            <a:extLst>
              <a:ext uri="{FF2B5EF4-FFF2-40B4-BE49-F238E27FC236}">
                <a16:creationId xmlns:a16="http://schemas.microsoft.com/office/drawing/2014/main" id="{C08D26A4-9369-5162-9C1C-E4B1A1404C2D}"/>
              </a:ext>
            </a:extLst>
          </p:cNvPr>
          <p:cNvSpPr/>
          <p:nvPr/>
        </p:nvSpPr>
        <p:spPr>
          <a:xfrm>
            <a:off x="3252788" y="2611438"/>
            <a:ext cx="1174750" cy="523875"/>
          </a:xfrm>
          <a:prstGeom prst="borderCallout1">
            <a:avLst>
              <a:gd name="adj1" fmla="val 100739"/>
              <a:gd name="adj2" fmla="val 51364"/>
              <a:gd name="adj3" fmla="val 155164"/>
              <a:gd name="adj4" fmla="val 288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1905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竹島を編入</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吹き出し: 線 40">
            <a:extLst>
              <a:ext uri="{FF2B5EF4-FFF2-40B4-BE49-F238E27FC236}">
                <a16:creationId xmlns:a16="http://schemas.microsoft.com/office/drawing/2014/main" id="{05A5F454-0CF4-C77D-519C-836A966F1B6F}"/>
              </a:ext>
            </a:extLst>
          </p:cNvPr>
          <p:cNvSpPr/>
          <p:nvPr/>
        </p:nvSpPr>
        <p:spPr>
          <a:xfrm>
            <a:off x="6894513" y="4827588"/>
            <a:ext cx="1472247" cy="569912"/>
          </a:xfrm>
          <a:prstGeom prst="borderCallout1">
            <a:avLst>
              <a:gd name="adj1" fmla="val 82246"/>
              <a:gd name="adj2" fmla="val -1099"/>
              <a:gd name="adj3" fmla="val 107959"/>
              <a:gd name="adj4" fmla="val -2555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1898</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南鳥島を編入</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吹き出し: 線 41">
            <a:extLst>
              <a:ext uri="{FF2B5EF4-FFF2-40B4-BE49-F238E27FC236}">
                <a16:creationId xmlns:a16="http://schemas.microsoft.com/office/drawing/2014/main" id="{7FFB066E-1DDD-4A5A-17BB-105675971CC0}"/>
              </a:ext>
            </a:extLst>
          </p:cNvPr>
          <p:cNvSpPr/>
          <p:nvPr/>
        </p:nvSpPr>
        <p:spPr>
          <a:xfrm>
            <a:off x="5265738" y="3706813"/>
            <a:ext cx="2041525" cy="841375"/>
          </a:xfrm>
          <a:prstGeom prst="borderCallout1">
            <a:avLst>
              <a:gd name="adj1" fmla="val 100739"/>
              <a:gd name="adj2" fmla="val 10318"/>
              <a:gd name="adj3" fmla="val 150315"/>
              <a:gd name="adj4" fmla="val -967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1876</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小笠原諸島統治</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（米・英が承認）</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吹き出し: 線 42">
            <a:extLst>
              <a:ext uri="{FF2B5EF4-FFF2-40B4-BE49-F238E27FC236}">
                <a16:creationId xmlns:a16="http://schemas.microsoft.com/office/drawing/2014/main" id="{045CD506-31D4-3009-5EC0-97B66CAA4488}"/>
              </a:ext>
            </a:extLst>
          </p:cNvPr>
          <p:cNvSpPr/>
          <p:nvPr/>
        </p:nvSpPr>
        <p:spPr>
          <a:xfrm>
            <a:off x="2568575" y="5616575"/>
            <a:ext cx="2001838" cy="963613"/>
          </a:xfrm>
          <a:prstGeom prst="borderCallout1">
            <a:avLst>
              <a:gd name="adj1" fmla="val 739"/>
              <a:gd name="adj2" fmla="val 34674"/>
              <a:gd name="adj3" fmla="val -31349"/>
              <a:gd name="adj4" fmla="val 4874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1885</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南・北大東島領有</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1900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沖大東（ラサ）島領有</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261" name="テキスト ボックス 4">
            <a:extLst>
              <a:ext uri="{FF2B5EF4-FFF2-40B4-BE49-F238E27FC236}">
                <a16:creationId xmlns:a16="http://schemas.microsoft.com/office/drawing/2014/main" id="{4BF7032C-8DD8-F956-E525-3CB7E8B9FDEC}"/>
              </a:ext>
            </a:extLst>
          </p:cNvPr>
          <p:cNvSpPr txBox="1">
            <a:spLocks noChangeArrowheads="1"/>
          </p:cNvSpPr>
          <p:nvPr/>
        </p:nvSpPr>
        <p:spPr bwMode="auto">
          <a:xfrm>
            <a:off x="3484563" y="773113"/>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anose="020B0600070205080204" pitchFamily="34" charset="-128"/>
                <a:ea typeface="ＭＳ Ｐゴシック" panose="020B0600070205080204" pitchFamily="34" charset="-128"/>
                <a:cs typeface="+mn-cs"/>
              </a:rPr>
              <a:t>ロシア</a:t>
            </a:r>
          </a:p>
        </p:txBody>
      </p:sp>
      <p:sp>
        <p:nvSpPr>
          <p:cNvPr id="10262" name="テキスト ボックス 5">
            <a:extLst>
              <a:ext uri="{FF2B5EF4-FFF2-40B4-BE49-F238E27FC236}">
                <a16:creationId xmlns:a16="http://schemas.microsoft.com/office/drawing/2014/main" id="{319A3C2F-4148-9C81-A537-9C22BEC2B5D1}"/>
              </a:ext>
            </a:extLst>
          </p:cNvPr>
          <p:cNvSpPr txBox="1">
            <a:spLocks noChangeArrowheads="1"/>
          </p:cNvSpPr>
          <p:nvPr/>
        </p:nvSpPr>
        <p:spPr bwMode="auto">
          <a:xfrm>
            <a:off x="1844675" y="2163763"/>
            <a:ext cx="87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anose="020B0600070205080204" pitchFamily="34" charset="-128"/>
                <a:ea typeface="ＭＳ Ｐゴシック" panose="020B0600070205080204" pitchFamily="34" charset="-128"/>
                <a:cs typeface="+mn-cs"/>
              </a:rPr>
              <a:t>中　国</a:t>
            </a:r>
          </a:p>
        </p:txBody>
      </p:sp>
      <p:sp>
        <p:nvSpPr>
          <p:cNvPr id="10263" name="テキスト ボックス 6">
            <a:extLst>
              <a:ext uri="{FF2B5EF4-FFF2-40B4-BE49-F238E27FC236}">
                <a16:creationId xmlns:a16="http://schemas.microsoft.com/office/drawing/2014/main" id="{34907D4E-FC40-0756-03BD-1A0C6474CCE1}"/>
              </a:ext>
            </a:extLst>
          </p:cNvPr>
          <p:cNvSpPr txBox="1">
            <a:spLocks noChangeArrowheads="1"/>
          </p:cNvSpPr>
          <p:nvPr/>
        </p:nvSpPr>
        <p:spPr bwMode="auto">
          <a:xfrm>
            <a:off x="2763838" y="3059113"/>
            <a:ext cx="48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anose="020B0600070205080204" pitchFamily="34" charset="-128"/>
                <a:ea typeface="ＭＳ Ｐゴシック" panose="020B0600070205080204" pitchFamily="34" charset="-128"/>
                <a:cs typeface="+mn-cs"/>
              </a:rPr>
              <a:t>朝</a:t>
            </a:r>
          </a:p>
        </p:txBody>
      </p:sp>
      <p:sp>
        <p:nvSpPr>
          <p:cNvPr id="10264" name="テキスト ボックス 8">
            <a:extLst>
              <a:ext uri="{FF2B5EF4-FFF2-40B4-BE49-F238E27FC236}">
                <a16:creationId xmlns:a16="http://schemas.microsoft.com/office/drawing/2014/main" id="{57429C55-13E7-A5FD-2585-E00D07DE9D38}"/>
              </a:ext>
            </a:extLst>
          </p:cNvPr>
          <p:cNvSpPr txBox="1">
            <a:spLocks noChangeArrowheads="1"/>
          </p:cNvSpPr>
          <p:nvPr/>
        </p:nvSpPr>
        <p:spPr bwMode="auto">
          <a:xfrm>
            <a:off x="2957513" y="3470275"/>
            <a:ext cx="46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anose="020B0600070205080204" pitchFamily="34" charset="-128"/>
                <a:ea typeface="ＭＳ Ｐゴシック" panose="020B0600070205080204" pitchFamily="34" charset="-128"/>
                <a:cs typeface="+mn-cs"/>
              </a:rPr>
              <a:t>鮮</a:t>
            </a:r>
          </a:p>
        </p:txBody>
      </p:sp>
      <p:sp>
        <p:nvSpPr>
          <p:cNvPr id="2" name="吹き出し: 線 1">
            <a:extLst>
              <a:ext uri="{FF2B5EF4-FFF2-40B4-BE49-F238E27FC236}">
                <a16:creationId xmlns:a16="http://schemas.microsoft.com/office/drawing/2014/main" id="{8DBFCBFB-2817-9A0B-BA64-A56532C516CB}"/>
              </a:ext>
            </a:extLst>
          </p:cNvPr>
          <p:cNvSpPr/>
          <p:nvPr/>
        </p:nvSpPr>
        <p:spPr>
          <a:xfrm>
            <a:off x="523081" y="4444081"/>
            <a:ext cx="1760538" cy="569913"/>
          </a:xfrm>
          <a:prstGeom prst="borderCallout1">
            <a:avLst>
              <a:gd name="adj1" fmla="val 43205"/>
              <a:gd name="adj2" fmla="val 98947"/>
              <a:gd name="adj3" fmla="val 135344"/>
              <a:gd name="adj4" fmla="val 1175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1895</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尖閣諸島を編入</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吹き出し: 線 3">
            <a:extLst>
              <a:ext uri="{FF2B5EF4-FFF2-40B4-BE49-F238E27FC236}">
                <a16:creationId xmlns:a16="http://schemas.microsoft.com/office/drawing/2014/main" id="{2112E626-8317-D61A-84F0-E37B9003A7B3}"/>
              </a:ext>
            </a:extLst>
          </p:cNvPr>
          <p:cNvSpPr/>
          <p:nvPr/>
        </p:nvSpPr>
        <p:spPr>
          <a:xfrm>
            <a:off x="5202714" y="5769974"/>
            <a:ext cx="1472247" cy="569912"/>
          </a:xfrm>
          <a:prstGeom prst="borderCallout1">
            <a:avLst>
              <a:gd name="adj1" fmla="val -269"/>
              <a:gd name="adj2" fmla="val 13541"/>
              <a:gd name="adj3" fmla="val -63565"/>
              <a:gd name="adj4" fmla="val -1832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1891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硫黄島を編入</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フリーフォーム: 図形 4">
            <a:extLst>
              <a:ext uri="{FF2B5EF4-FFF2-40B4-BE49-F238E27FC236}">
                <a16:creationId xmlns:a16="http://schemas.microsoft.com/office/drawing/2014/main" id="{BE25FF17-488A-4804-BFDD-968FD2EE65A9}"/>
              </a:ext>
            </a:extLst>
          </p:cNvPr>
          <p:cNvSpPr/>
          <p:nvPr/>
        </p:nvSpPr>
        <p:spPr>
          <a:xfrm rot="20587928">
            <a:off x="2460086" y="5119882"/>
            <a:ext cx="857098" cy="335678"/>
          </a:xfrm>
          <a:custGeom>
            <a:avLst/>
            <a:gdLst>
              <a:gd name="connsiteX0" fmla="*/ 2394459 w 2400026"/>
              <a:gd name="connsiteY0" fmla="*/ 6934 h 1891391"/>
              <a:gd name="connsiteX1" fmla="*/ 1286369 w 2400026"/>
              <a:gd name="connsiteY1" fmla="*/ 1074485 h 1891391"/>
              <a:gd name="connsiteX2" fmla="*/ 2605 w 2400026"/>
              <a:gd name="connsiteY2" fmla="*/ 1835734 h 1891391"/>
              <a:gd name="connsiteX3" fmla="*/ 1637715 w 2400026"/>
              <a:gd name="connsiteY3" fmla="*/ 1628530 h 1891391"/>
              <a:gd name="connsiteX4" fmla="*/ 2394459 w 2400026"/>
              <a:gd name="connsiteY4" fmla="*/ 6934 h 1891391"/>
              <a:gd name="connsiteX0" fmla="*/ 2398965 w 2404454"/>
              <a:gd name="connsiteY0" fmla="*/ 6742 h 1923874"/>
              <a:gd name="connsiteX1" fmla="*/ 1286371 w 2404454"/>
              <a:gd name="connsiteY1" fmla="*/ 1105824 h 1923874"/>
              <a:gd name="connsiteX2" fmla="*/ 2607 w 2404454"/>
              <a:gd name="connsiteY2" fmla="*/ 1867073 h 1923874"/>
              <a:gd name="connsiteX3" fmla="*/ 1637717 w 2404454"/>
              <a:gd name="connsiteY3" fmla="*/ 1659869 h 1923874"/>
              <a:gd name="connsiteX4" fmla="*/ 2398965 w 2404454"/>
              <a:gd name="connsiteY4" fmla="*/ 6742 h 1923874"/>
              <a:gd name="connsiteX0" fmla="*/ 2398965 w 2470484"/>
              <a:gd name="connsiteY0" fmla="*/ 20735 h 1937867"/>
              <a:gd name="connsiteX1" fmla="*/ 1286371 w 2470484"/>
              <a:gd name="connsiteY1" fmla="*/ 1119817 h 1937867"/>
              <a:gd name="connsiteX2" fmla="*/ 2607 w 2470484"/>
              <a:gd name="connsiteY2" fmla="*/ 1881066 h 1937867"/>
              <a:gd name="connsiteX3" fmla="*/ 1637717 w 2470484"/>
              <a:gd name="connsiteY3" fmla="*/ 1673862 h 1937867"/>
              <a:gd name="connsiteX4" fmla="*/ 2398965 w 2470484"/>
              <a:gd name="connsiteY4" fmla="*/ 20735 h 1937867"/>
              <a:gd name="connsiteX0" fmla="*/ 2398965 w 2470484"/>
              <a:gd name="connsiteY0" fmla="*/ 20735 h 2045631"/>
              <a:gd name="connsiteX1" fmla="*/ 1286371 w 2470484"/>
              <a:gd name="connsiteY1" fmla="*/ 1119817 h 2045631"/>
              <a:gd name="connsiteX2" fmla="*/ 2607 w 2470484"/>
              <a:gd name="connsiteY2" fmla="*/ 1881066 h 2045631"/>
              <a:gd name="connsiteX3" fmla="*/ 1637717 w 2470484"/>
              <a:gd name="connsiteY3" fmla="*/ 1673862 h 2045631"/>
              <a:gd name="connsiteX4" fmla="*/ 2398965 w 2470484"/>
              <a:gd name="connsiteY4" fmla="*/ 20735 h 2045631"/>
              <a:gd name="connsiteX0" fmla="*/ 2407879 w 2479398"/>
              <a:gd name="connsiteY0" fmla="*/ 20735 h 2045631"/>
              <a:gd name="connsiteX1" fmla="*/ 1295285 w 2479398"/>
              <a:gd name="connsiteY1" fmla="*/ 1119817 h 2045631"/>
              <a:gd name="connsiteX2" fmla="*/ 11521 w 2479398"/>
              <a:gd name="connsiteY2" fmla="*/ 1881066 h 2045631"/>
              <a:gd name="connsiteX3" fmla="*/ 1646631 w 2479398"/>
              <a:gd name="connsiteY3" fmla="*/ 1673862 h 2045631"/>
              <a:gd name="connsiteX4" fmla="*/ 2407879 w 2479398"/>
              <a:gd name="connsiteY4" fmla="*/ 20735 h 2045631"/>
              <a:gd name="connsiteX0" fmla="*/ 2407879 w 2503723"/>
              <a:gd name="connsiteY0" fmla="*/ 20735 h 2085300"/>
              <a:gd name="connsiteX1" fmla="*/ 1295285 w 2503723"/>
              <a:gd name="connsiteY1" fmla="*/ 1119817 h 2085300"/>
              <a:gd name="connsiteX2" fmla="*/ 11521 w 2503723"/>
              <a:gd name="connsiteY2" fmla="*/ 1881066 h 2085300"/>
              <a:gd name="connsiteX3" fmla="*/ 1646631 w 2503723"/>
              <a:gd name="connsiteY3" fmla="*/ 1673862 h 2085300"/>
              <a:gd name="connsiteX4" fmla="*/ 2407879 w 2503723"/>
              <a:gd name="connsiteY4" fmla="*/ 20735 h 2085300"/>
              <a:gd name="connsiteX0" fmla="*/ 2407879 w 2537167"/>
              <a:gd name="connsiteY0" fmla="*/ 31794 h 2096359"/>
              <a:gd name="connsiteX1" fmla="*/ 1295285 w 2537167"/>
              <a:gd name="connsiteY1" fmla="*/ 1130876 h 2096359"/>
              <a:gd name="connsiteX2" fmla="*/ 11521 w 2537167"/>
              <a:gd name="connsiteY2" fmla="*/ 1892125 h 2096359"/>
              <a:gd name="connsiteX3" fmla="*/ 1646631 w 2537167"/>
              <a:gd name="connsiteY3" fmla="*/ 1684921 h 2096359"/>
              <a:gd name="connsiteX4" fmla="*/ 2407879 w 2537167"/>
              <a:gd name="connsiteY4" fmla="*/ 31794 h 2096359"/>
              <a:gd name="connsiteX0" fmla="*/ 2407879 w 2494594"/>
              <a:gd name="connsiteY0" fmla="*/ 23591 h 2088156"/>
              <a:gd name="connsiteX1" fmla="*/ 1295285 w 2494594"/>
              <a:gd name="connsiteY1" fmla="*/ 1122673 h 2088156"/>
              <a:gd name="connsiteX2" fmla="*/ 11521 w 2494594"/>
              <a:gd name="connsiteY2" fmla="*/ 1883922 h 2088156"/>
              <a:gd name="connsiteX3" fmla="*/ 1646631 w 2494594"/>
              <a:gd name="connsiteY3" fmla="*/ 1676718 h 2088156"/>
              <a:gd name="connsiteX4" fmla="*/ 2407879 w 2494594"/>
              <a:gd name="connsiteY4" fmla="*/ 23591 h 2088156"/>
              <a:gd name="connsiteX0" fmla="*/ 2407879 w 2525933"/>
              <a:gd name="connsiteY0" fmla="*/ 26570 h 2091135"/>
              <a:gd name="connsiteX1" fmla="*/ 1295285 w 2525933"/>
              <a:gd name="connsiteY1" fmla="*/ 1125652 h 2091135"/>
              <a:gd name="connsiteX2" fmla="*/ 11521 w 2525933"/>
              <a:gd name="connsiteY2" fmla="*/ 1886901 h 2091135"/>
              <a:gd name="connsiteX3" fmla="*/ 1646631 w 2525933"/>
              <a:gd name="connsiteY3" fmla="*/ 1679697 h 2091135"/>
              <a:gd name="connsiteX4" fmla="*/ 2407879 w 2525933"/>
              <a:gd name="connsiteY4" fmla="*/ 26570 h 2091135"/>
              <a:gd name="connsiteX0" fmla="*/ 2064994 w 2192375"/>
              <a:gd name="connsiteY0" fmla="*/ 54761 h 1347454"/>
              <a:gd name="connsiteX1" fmla="*/ 1294737 w 2192375"/>
              <a:gd name="connsiteY1" fmla="*/ 446647 h 1347454"/>
              <a:gd name="connsiteX2" fmla="*/ 10973 w 2192375"/>
              <a:gd name="connsiteY2" fmla="*/ 1207896 h 1347454"/>
              <a:gd name="connsiteX3" fmla="*/ 1646083 w 2192375"/>
              <a:gd name="connsiteY3" fmla="*/ 1000692 h 1347454"/>
              <a:gd name="connsiteX4" fmla="*/ 2064994 w 2192375"/>
              <a:gd name="connsiteY4" fmla="*/ 54761 h 1347454"/>
              <a:gd name="connsiteX0" fmla="*/ 2067593 w 2093957"/>
              <a:gd name="connsiteY0" fmla="*/ 7559 h 1300252"/>
              <a:gd name="connsiteX1" fmla="*/ 1072114 w 2093957"/>
              <a:gd name="connsiteY1" fmla="*/ 543586 h 1300252"/>
              <a:gd name="connsiteX2" fmla="*/ 13572 w 2093957"/>
              <a:gd name="connsiteY2" fmla="*/ 1160694 h 1300252"/>
              <a:gd name="connsiteX3" fmla="*/ 1648682 w 2093957"/>
              <a:gd name="connsiteY3" fmla="*/ 953490 h 1300252"/>
              <a:gd name="connsiteX4" fmla="*/ 2067593 w 2093957"/>
              <a:gd name="connsiteY4" fmla="*/ 7559 h 1300252"/>
              <a:gd name="connsiteX0" fmla="*/ 2067593 w 2078920"/>
              <a:gd name="connsiteY0" fmla="*/ 15359 h 1371766"/>
              <a:gd name="connsiteX1" fmla="*/ 1072114 w 2078920"/>
              <a:gd name="connsiteY1" fmla="*/ 551386 h 1371766"/>
              <a:gd name="connsiteX2" fmla="*/ 13572 w 2078920"/>
              <a:gd name="connsiteY2" fmla="*/ 1168494 h 1371766"/>
              <a:gd name="connsiteX3" fmla="*/ 1509044 w 2078920"/>
              <a:gd name="connsiteY3" fmla="*/ 1172998 h 1371766"/>
              <a:gd name="connsiteX4" fmla="*/ 2067593 w 2078920"/>
              <a:gd name="connsiteY4" fmla="*/ 15359 h 1371766"/>
              <a:gd name="connsiteX0" fmla="*/ 2067404 w 2078166"/>
              <a:gd name="connsiteY0" fmla="*/ 13006 h 1369413"/>
              <a:gd name="connsiteX1" fmla="*/ 1085439 w 2078166"/>
              <a:gd name="connsiteY1" fmla="*/ 585068 h 1369413"/>
              <a:gd name="connsiteX2" fmla="*/ 13383 w 2078166"/>
              <a:gd name="connsiteY2" fmla="*/ 1166141 h 1369413"/>
              <a:gd name="connsiteX3" fmla="*/ 1508855 w 2078166"/>
              <a:gd name="connsiteY3" fmla="*/ 1170645 h 1369413"/>
              <a:gd name="connsiteX4" fmla="*/ 2067404 w 2078166"/>
              <a:gd name="connsiteY4" fmla="*/ 13006 h 1369413"/>
              <a:gd name="connsiteX0" fmla="*/ 2067404 w 2086554"/>
              <a:gd name="connsiteY0" fmla="*/ 13006 h 1411937"/>
              <a:gd name="connsiteX1" fmla="*/ 1085439 w 2086554"/>
              <a:gd name="connsiteY1" fmla="*/ 585068 h 1411937"/>
              <a:gd name="connsiteX2" fmla="*/ 13383 w 2086554"/>
              <a:gd name="connsiteY2" fmla="*/ 1166141 h 1411937"/>
              <a:gd name="connsiteX3" fmla="*/ 1508855 w 2086554"/>
              <a:gd name="connsiteY3" fmla="*/ 1170645 h 1411937"/>
              <a:gd name="connsiteX4" fmla="*/ 2067404 w 2086554"/>
              <a:gd name="connsiteY4" fmla="*/ 13006 h 1411937"/>
              <a:gd name="connsiteX0" fmla="*/ 2058501 w 2069220"/>
              <a:gd name="connsiteY0" fmla="*/ 13353 h 1431609"/>
              <a:gd name="connsiteX1" fmla="*/ 1076536 w 2069220"/>
              <a:gd name="connsiteY1" fmla="*/ 585415 h 1431609"/>
              <a:gd name="connsiteX2" fmla="*/ 13489 w 2069220"/>
              <a:gd name="connsiteY2" fmla="*/ 1256577 h 1431609"/>
              <a:gd name="connsiteX3" fmla="*/ 1499952 w 2069220"/>
              <a:gd name="connsiteY3" fmla="*/ 1170992 h 1431609"/>
              <a:gd name="connsiteX4" fmla="*/ 2058501 w 2069220"/>
              <a:gd name="connsiteY4" fmla="*/ 13353 h 1431609"/>
              <a:gd name="connsiteX0" fmla="*/ 2058501 w 2069220"/>
              <a:gd name="connsiteY0" fmla="*/ 13353 h 1431609"/>
              <a:gd name="connsiteX1" fmla="*/ 1076536 w 2069220"/>
              <a:gd name="connsiteY1" fmla="*/ 585415 h 1431609"/>
              <a:gd name="connsiteX2" fmla="*/ 13489 w 2069220"/>
              <a:gd name="connsiteY2" fmla="*/ 1256577 h 1431609"/>
              <a:gd name="connsiteX3" fmla="*/ 1499952 w 2069220"/>
              <a:gd name="connsiteY3" fmla="*/ 1170992 h 1431609"/>
              <a:gd name="connsiteX4" fmla="*/ 2058501 w 2069220"/>
              <a:gd name="connsiteY4" fmla="*/ 13353 h 1431609"/>
              <a:gd name="connsiteX0" fmla="*/ 2058501 w 2153981"/>
              <a:gd name="connsiteY0" fmla="*/ 65361 h 1483617"/>
              <a:gd name="connsiteX1" fmla="*/ 1076536 w 2153981"/>
              <a:gd name="connsiteY1" fmla="*/ 637423 h 1483617"/>
              <a:gd name="connsiteX2" fmla="*/ 13489 w 2153981"/>
              <a:gd name="connsiteY2" fmla="*/ 1308585 h 1483617"/>
              <a:gd name="connsiteX3" fmla="*/ 1499952 w 2153981"/>
              <a:gd name="connsiteY3" fmla="*/ 1223000 h 1483617"/>
              <a:gd name="connsiteX4" fmla="*/ 2058501 w 2153981"/>
              <a:gd name="connsiteY4" fmla="*/ 65361 h 1483617"/>
              <a:gd name="connsiteX0" fmla="*/ 1995296 w 2097465"/>
              <a:gd name="connsiteY0" fmla="*/ 81825 h 1288665"/>
              <a:gd name="connsiteX1" fmla="*/ 1076393 w 2097465"/>
              <a:gd name="connsiteY1" fmla="*/ 451188 h 1288665"/>
              <a:gd name="connsiteX2" fmla="*/ 13346 w 2097465"/>
              <a:gd name="connsiteY2" fmla="*/ 1122350 h 1288665"/>
              <a:gd name="connsiteX3" fmla="*/ 1499809 w 2097465"/>
              <a:gd name="connsiteY3" fmla="*/ 1036765 h 1288665"/>
              <a:gd name="connsiteX4" fmla="*/ 1995296 w 2097465"/>
              <a:gd name="connsiteY4" fmla="*/ 81825 h 1288665"/>
              <a:gd name="connsiteX0" fmla="*/ 1995296 w 2084668"/>
              <a:gd name="connsiteY0" fmla="*/ 67640 h 1274480"/>
              <a:gd name="connsiteX1" fmla="*/ 1076393 w 2084668"/>
              <a:gd name="connsiteY1" fmla="*/ 437003 h 1274480"/>
              <a:gd name="connsiteX2" fmla="*/ 13346 w 2084668"/>
              <a:gd name="connsiteY2" fmla="*/ 1108165 h 1274480"/>
              <a:gd name="connsiteX3" fmla="*/ 1499809 w 2084668"/>
              <a:gd name="connsiteY3" fmla="*/ 1022580 h 1274480"/>
              <a:gd name="connsiteX4" fmla="*/ 1995296 w 2084668"/>
              <a:gd name="connsiteY4" fmla="*/ 67640 h 1274480"/>
              <a:gd name="connsiteX0" fmla="*/ 1995296 w 2003544"/>
              <a:gd name="connsiteY0" fmla="*/ 18037 h 1217173"/>
              <a:gd name="connsiteX1" fmla="*/ 1076393 w 2003544"/>
              <a:gd name="connsiteY1" fmla="*/ 387400 h 1217173"/>
              <a:gd name="connsiteX2" fmla="*/ 13346 w 2003544"/>
              <a:gd name="connsiteY2" fmla="*/ 1058562 h 1217173"/>
              <a:gd name="connsiteX3" fmla="*/ 1441252 w 2003544"/>
              <a:gd name="connsiteY3" fmla="*/ 945951 h 1217173"/>
              <a:gd name="connsiteX4" fmla="*/ 1995296 w 2003544"/>
              <a:gd name="connsiteY4" fmla="*/ 18037 h 1217173"/>
              <a:gd name="connsiteX0" fmla="*/ 1995296 w 2015224"/>
              <a:gd name="connsiteY0" fmla="*/ 18037 h 1275061"/>
              <a:gd name="connsiteX1" fmla="*/ 1076393 w 2015224"/>
              <a:gd name="connsiteY1" fmla="*/ 387400 h 1275061"/>
              <a:gd name="connsiteX2" fmla="*/ 13346 w 2015224"/>
              <a:gd name="connsiteY2" fmla="*/ 1058562 h 1275061"/>
              <a:gd name="connsiteX3" fmla="*/ 1441252 w 2015224"/>
              <a:gd name="connsiteY3" fmla="*/ 945951 h 1275061"/>
              <a:gd name="connsiteX4" fmla="*/ 1995296 w 2015224"/>
              <a:gd name="connsiteY4" fmla="*/ 18037 h 1275061"/>
              <a:gd name="connsiteX0" fmla="*/ 1995296 w 2022016"/>
              <a:gd name="connsiteY0" fmla="*/ 18037 h 1266468"/>
              <a:gd name="connsiteX1" fmla="*/ 1076393 w 2022016"/>
              <a:gd name="connsiteY1" fmla="*/ 387400 h 1266468"/>
              <a:gd name="connsiteX2" fmla="*/ 13346 w 2022016"/>
              <a:gd name="connsiteY2" fmla="*/ 1058562 h 1266468"/>
              <a:gd name="connsiteX3" fmla="*/ 1441252 w 2022016"/>
              <a:gd name="connsiteY3" fmla="*/ 945951 h 1266468"/>
              <a:gd name="connsiteX4" fmla="*/ 1995296 w 2022016"/>
              <a:gd name="connsiteY4" fmla="*/ 18037 h 1266468"/>
              <a:gd name="connsiteX0" fmla="*/ 1994942 w 2021662"/>
              <a:gd name="connsiteY0" fmla="*/ 20362 h 1268793"/>
              <a:gd name="connsiteX1" fmla="*/ 1076039 w 2021662"/>
              <a:gd name="connsiteY1" fmla="*/ 389725 h 1268793"/>
              <a:gd name="connsiteX2" fmla="*/ 12992 w 2021662"/>
              <a:gd name="connsiteY2" fmla="*/ 1060887 h 1268793"/>
              <a:gd name="connsiteX3" fmla="*/ 1440898 w 2021662"/>
              <a:gd name="connsiteY3" fmla="*/ 948276 h 1268793"/>
              <a:gd name="connsiteX4" fmla="*/ 1994942 w 2021662"/>
              <a:gd name="connsiteY4" fmla="*/ 20362 h 1268793"/>
              <a:gd name="connsiteX0" fmla="*/ 1994942 w 2091610"/>
              <a:gd name="connsiteY0" fmla="*/ 47726 h 1296157"/>
              <a:gd name="connsiteX1" fmla="*/ 1076039 w 2091610"/>
              <a:gd name="connsiteY1" fmla="*/ 417089 h 1296157"/>
              <a:gd name="connsiteX2" fmla="*/ 12992 w 2091610"/>
              <a:gd name="connsiteY2" fmla="*/ 1088251 h 1296157"/>
              <a:gd name="connsiteX3" fmla="*/ 1440898 w 2091610"/>
              <a:gd name="connsiteY3" fmla="*/ 975640 h 1296157"/>
              <a:gd name="connsiteX4" fmla="*/ 1994942 w 2091610"/>
              <a:gd name="connsiteY4" fmla="*/ 47726 h 1296157"/>
              <a:gd name="connsiteX0" fmla="*/ 1994942 w 2077841"/>
              <a:gd name="connsiteY0" fmla="*/ 47726 h 1296157"/>
              <a:gd name="connsiteX1" fmla="*/ 1076039 w 2077841"/>
              <a:gd name="connsiteY1" fmla="*/ 417089 h 1296157"/>
              <a:gd name="connsiteX2" fmla="*/ 12992 w 2077841"/>
              <a:gd name="connsiteY2" fmla="*/ 1088251 h 1296157"/>
              <a:gd name="connsiteX3" fmla="*/ 1440898 w 2077841"/>
              <a:gd name="connsiteY3" fmla="*/ 975640 h 1296157"/>
              <a:gd name="connsiteX4" fmla="*/ 1994942 w 2077841"/>
              <a:gd name="connsiteY4" fmla="*/ 47726 h 1296157"/>
              <a:gd name="connsiteX0" fmla="*/ 1950361 w 2002123"/>
              <a:gd name="connsiteY0" fmla="*/ 47874 h 1194106"/>
              <a:gd name="connsiteX1" fmla="*/ 1076292 w 2002123"/>
              <a:gd name="connsiteY1" fmla="*/ 366293 h 1194106"/>
              <a:gd name="connsiteX2" fmla="*/ 13245 w 2002123"/>
              <a:gd name="connsiteY2" fmla="*/ 1037455 h 1194106"/>
              <a:gd name="connsiteX3" fmla="*/ 1441151 w 2002123"/>
              <a:gd name="connsiteY3" fmla="*/ 924844 h 1194106"/>
              <a:gd name="connsiteX4" fmla="*/ 1950361 w 2002123"/>
              <a:gd name="connsiteY4" fmla="*/ 47874 h 1194106"/>
              <a:gd name="connsiteX0" fmla="*/ 2291212 w 2348303"/>
              <a:gd name="connsiteY0" fmla="*/ 42478 h 969804"/>
              <a:gd name="connsiteX1" fmla="*/ 1417143 w 2348303"/>
              <a:gd name="connsiteY1" fmla="*/ 360897 h 969804"/>
              <a:gd name="connsiteX2" fmla="*/ 10223 w 2348303"/>
              <a:gd name="connsiteY2" fmla="*/ 651277 h 969804"/>
              <a:gd name="connsiteX3" fmla="*/ 1782002 w 2348303"/>
              <a:gd name="connsiteY3" fmla="*/ 919448 h 969804"/>
              <a:gd name="connsiteX4" fmla="*/ 2291212 w 2348303"/>
              <a:gd name="connsiteY4" fmla="*/ 42478 h 969804"/>
              <a:gd name="connsiteX0" fmla="*/ 2291212 w 2348303"/>
              <a:gd name="connsiteY0" fmla="*/ 42478 h 981557"/>
              <a:gd name="connsiteX1" fmla="*/ 1417143 w 2348303"/>
              <a:gd name="connsiteY1" fmla="*/ 360897 h 981557"/>
              <a:gd name="connsiteX2" fmla="*/ 10223 w 2348303"/>
              <a:gd name="connsiteY2" fmla="*/ 651277 h 981557"/>
              <a:gd name="connsiteX3" fmla="*/ 1782002 w 2348303"/>
              <a:gd name="connsiteY3" fmla="*/ 919448 h 981557"/>
              <a:gd name="connsiteX4" fmla="*/ 2291212 w 2348303"/>
              <a:gd name="connsiteY4" fmla="*/ 42478 h 981557"/>
              <a:gd name="connsiteX0" fmla="*/ 2281400 w 2338491"/>
              <a:gd name="connsiteY0" fmla="*/ 42478 h 981557"/>
              <a:gd name="connsiteX1" fmla="*/ 1407331 w 2338491"/>
              <a:gd name="connsiteY1" fmla="*/ 360897 h 981557"/>
              <a:gd name="connsiteX2" fmla="*/ 411 w 2338491"/>
              <a:gd name="connsiteY2" fmla="*/ 651277 h 981557"/>
              <a:gd name="connsiteX3" fmla="*/ 1772190 w 2338491"/>
              <a:gd name="connsiteY3" fmla="*/ 919448 h 981557"/>
              <a:gd name="connsiteX4" fmla="*/ 2281400 w 2338491"/>
              <a:gd name="connsiteY4" fmla="*/ 42478 h 981557"/>
              <a:gd name="connsiteX0" fmla="*/ 2281457 w 2283412"/>
              <a:gd name="connsiteY0" fmla="*/ 20323 h 1006441"/>
              <a:gd name="connsiteX1" fmla="*/ 1407388 w 2283412"/>
              <a:gd name="connsiteY1" fmla="*/ 338742 h 1006441"/>
              <a:gd name="connsiteX2" fmla="*/ 468 w 2283412"/>
              <a:gd name="connsiteY2" fmla="*/ 629122 h 1006441"/>
              <a:gd name="connsiteX3" fmla="*/ 1592605 w 2283412"/>
              <a:gd name="connsiteY3" fmla="*/ 959796 h 1006441"/>
              <a:gd name="connsiteX4" fmla="*/ 2281457 w 2283412"/>
              <a:gd name="connsiteY4" fmla="*/ 20323 h 1006441"/>
              <a:gd name="connsiteX0" fmla="*/ 2281605 w 2288910"/>
              <a:gd name="connsiteY0" fmla="*/ 20323 h 1024492"/>
              <a:gd name="connsiteX1" fmla="*/ 1407536 w 2288910"/>
              <a:gd name="connsiteY1" fmla="*/ 338742 h 1024492"/>
              <a:gd name="connsiteX2" fmla="*/ 616 w 2288910"/>
              <a:gd name="connsiteY2" fmla="*/ 629122 h 1024492"/>
              <a:gd name="connsiteX3" fmla="*/ 1592753 w 2288910"/>
              <a:gd name="connsiteY3" fmla="*/ 959796 h 1024492"/>
              <a:gd name="connsiteX4" fmla="*/ 2281605 w 2288910"/>
              <a:gd name="connsiteY4" fmla="*/ 20323 h 1024492"/>
              <a:gd name="connsiteX0" fmla="*/ 2281605 w 2341924"/>
              <a:gd name="connsiteY0" fmla="*/ 51301 h 1055473"/>
              <a:gd name="connsiteX1" fmla="*/ 1407536 w 2341924"/>
              <a:gd name="connsiteY1" fmla="*/ 369720 h 1055473"/>
              <a:gd name="connsiteX2" fmla="*/ 616 w 2341924"/>
              <a:gd name="connsiteY2" fmla="*/ 660100 h 1055473"/>
              <a:gd name="connsiteX3" fmla="*/ 1592753 w 2341924"/>
              <a:gd name="connsiteY3" fmla="*/ 990774 h 1055473"/>
              <a:gd name="connsiteX4" fmla="*/ 2281605 w 2341924"/>
              <a:gd name="connsiteY4" fmla="*/ 51301 h 10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924" h="1055473">
                <a:moveTo>
                  <a:pt x="2281605" y="51301"/>
                </a:moveTo>
                <a:cubicBezTo>
                  <a:pt x="2111366" y="-142565"/>
                  <a:pt x="1787701" y="268254"/>
                  <a:pt x="1407536" y="369720"/>
                </a:cubicBezTo>
                <a:cubicBezTo>
                  <a:pt x="1027371" y="471187"/>
                  <a:pt x="101964" y="166246"/>
                  <a:pt x="616" y="660100"/>
                </a:cubicBezTo>
                <a:cubicBezTo>
                  <a:pt x="-27465" y="1047766"/>
                  <a:pt x="911681" y="1133297"/>
                  <a:pt x="1592753" y="990774"/>
                </a:cubicBezTo>
                <a:cubicBezTo>
                  <a:pt x="2273825" y="848251"/>
                  <a:pt x="2451844" y="245167"/>
                  <a:pt x="2281605" y="51301"/>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2" grpId="1" animBg="1"/>
      <p:bldP spid="37" grpId="0" animBg="1"/>
      <p:bldP spid="38" grpId="0" animBg="1"/>
      <p:bldP spid="40" grpId="0" animBg="1"/>
      <p:bldP spid="41" grpId="0" animBg="1"/>
      <p:bldP spid="42" grpId="0" animBg="1"/>
      <p:bldP spid="43" grpId="0" animBg="1"/>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BC8F6-B9C3-4765-1FF3-5C2BE8417C78}"/>
              </a:ext>
            </a:extLst>
          </p:cNvPr>
          <p:cNvSpPr>
            <a:spLocks noGrp="1"/>
          </p:cNvSpPr>
          <p:nvPr>
            <p:ph type="title"/>
          </p:nvPr>
        </p:nvSpPr>
        <p:spPr>
          <a:xfrm>
            <a:off x="298811" y="138524"/>
            <a:ext cx="8645979" cy="954224"/>
          </a:xfrm>
        </p:spPr>
        <p:txBody>
          <a:bodyPr/>
          <a:lstStyle/>
          <a:p>
            <a:r>
              <a:rPr kumimoji="1" lang="ja-JP" altLang="en-US" sz="4000" dirty="0">
                <a:latin typeface="ＭＳ Ｐゴシック" panose="020B0600070205080204" pitchFamily="50" charset="-128"/>
                <a:ea typeface="ＭＳ Ｐゴシック" panose="020B0600070205080204" pitchFamily="50" charset="-128"/>
              </a:rPr>
              <a:t>明治政府による琉球へのアクション①</a:t>
            </a:r>
          </a:p>
        </p:txBody>
      </p:sp>
      <p:sp>
        <p:nvSpPr>
          <p:cNvPr id="7" name="テキスト ボックス 6">
            <a:extLst>
              <a:ext uri="{FF2B5EF4-FFF2-40B4-BE49-F238E27FC236}">
                <a16:creationId xmlns:a16="http://schemas.microsoft.com/office/drawing/2014/main" id="{DD347752-D043-67E5-086F-3E78273DE035}"/>
              </a:ext>
            </a:extLst>
          </p:cNvPr>
          <p:cNvSpPr txBox="1"/>
          <p:nvPr/>
        </p:nvSpPr>
        <p:spPr>
          <a:xfrm>
            <a:off x="298811" y="1022717"/>
            <a:ext cx="8645979" cy="2308324"/>
          </a:xfrm>
          <a:prstGeom prst="rect">
            <a:avLst/>
          </a:prstGeom>
          <a:noFill/>
          <a:ln>
            <a:noFill/>
          </a:ln>
        </p:spPr>
        <p:txBody>
          <a:bodyPr wrap="square" rtlCol="0">
            <a:spAutoFit/>
          </a:bodyPr>
          <a:lstStyle/>
          <a:p>
            <a:pPr eaLnBrk="1" hangingPunct="1">
              <a:lnSpc>
                <a:spcPct val="100000"/>
              </a:lnSpc>
              <a:spcBef>
                <a:spcPct val="0"/>
              </a:spcBef>
              <a:buFontTx/>
              <a:buNone/>
            </a:pPr>
            <a:r>
              <a:rPr lang="en-US" altLang="ja-JP" sz="3200" b="1" dirty="0">
                <a:solidFill>
                  <a:srgbClr val="FF0000"/>
                </a:solidFill>
                <a:latin typeface="ＭＳ Ｐゴシック" panose="020B0600070205080204" pitchFamily="50" charset="-128"/>
                <a:ea typeface="ＭＳ Ｐゴシック" panose="020B0600070205080204" pitchFamily="50" charset="-128"/>
              </a:rPr>
              <a:t>1872</a:t>
            </a:r>
            <a:r>
              <a:rPr lang="ja-JP" altLang="en-US" sz="3200" b="1" dirty="0">
                <a:solidFill>
                  <a:srgbClr val="FF0000"/>
                </a:solidFill>
                <a:latin typeface="ＭＳ Ｐゴシック" panose="020B0600070205080204" pitchFamily="50" charset="-128"/>
                <a:ea typeface="ＭＳ Ｐゴシック" panose="020B0600070205080204" pitchFamily="50" charset="-128"/>
              </a:rPr>
              <a:t>年　“琉球藩”設置</a:t>
            </a:r>
          </a:p>
          <a:p>
            <a:pPr eaLnBrk="1" hangingPunct="1">
              <a:lnSpc>
                <a:spcPct val="100000"/>
              </a:lnSpc>
              <a:spcBef>
                <a:spcPct val="0"/>
              </a:spcBef>
              <a:buFontTx/>
              <a:buNone/>
            </a:pP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明治天皇、琉球国王・尚泰を</a:t>
            </a:r>
            <a:r>
              <a:rPr lang="ja-JP" altLang="en-US" sz="2800" dirty="0">
                <a:solidFill>
                  <a:srgbClr val="FF0000"/>
                </a:solidFill>
                <a:latin typeface="ＭＳ Ｐゴシック" panose="020B0600070205080204" pitchFamily="50" charset="-128"/>
                <a:ea typeface="ＭＳ Ｐゴシック" panose="020B0600070205080204" pitchFamily="50" charset="-128"/>
              </a:rPr>
              <a:t>「藩王」に任命</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琉球は</a:t>
            </a:r>
            <a:r>
              <a:rPr lang="ja-JP" altLang="en-US" sz="2800" dirty="0">
                <a:solidFill>
                  <a:srgbClr val="FF0000"/>
                </a:solidFill>
                <a:latin typeface="ＭＳ Ｐゴシック" panose="020B0600070205080204" pitchFamily="50" charset="-128"/>
                <a:ea typeface="ＭＳ Ｐゴシック" panose="020B0600070205080204" pitchFamily="50" charset="-128"/>
              </a:rPr>
              <a:t>外務省</a:t>
            </a:r>
            <a:r>
              <a:rPr lang="ja-JP" altLang="en-US" sz="2800" dirty="0">
                <a:latin typeface="ＭＳ Ｐゴシック" panose="020B0600070205080204" pitchFamily="50" charset="-128"/>
                <a:ea typeface="ＭＳ Ｐゴシック" panose="020B0600070205080204" pitchFamily="50" charset="-128"/>
              </a:rPr>
              <a:t>管轄となった</a:t>
            </a:r>
            <a:endParaRPr lang="en-US" altLang="ja-JP" sz="28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薩摩へ派遣されていた琉球の役人、</a:t>
            </a:r>
            <a:r>
              <a:rPr lang="en-US" altLang="ja-JP" sz="2800" dirty="0">
                <a:latin typeface="ＭＳ Ｐゴシック" panose="020B0600070205080204" pitchFamily="50" charset="-128"/>
                <a:ea typeface="ＭＳ Ｐゴシック" panose="020B0600070205080204" pitchFamily="50" charset="-128"/>
              </a:rPr>
              <a:t>73</a:t>
            </a:r>
            <a:r>
              <a:rPr lang="ja-JP" altLang="en-US" sz="2800" dirty="0">
                <a:latin typeface="ＭＳ Ｐゴシック" panose="020B0600070205080204" pitchFamily="50" charset="-128"/>
                <a:ea typeface="ＭＳ Ｐゴシック" panose="020B0600070205080204" pitchFamily="50" charset="-128"/>
              </a:rPr>
              <a:t>年以降は東京　　　　　</a:t>
            </a:r>
            <a:endParaRPr lang="en-US" altLang="ja-JP" sz="28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　 の琉球藩邸へ派遣</a:t>
            </a:r>
            <a:endParaRPr lang="en-US" altLang="ja-JP" sz="28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DD347752-D043-67E5-086F-3E78273DE035}"/>
              </a:ext>
            </a:extLst>
          </p:cNvPr>
          <p:cNvSpPr txBox="1"/>
          <p:nvPr/>
        </p:nvSpPr>
        <p:spPr>
          <a:xfrm>
            <a:off x="298810" y="4529827"/>
            <a:ext cx="8645979" cy="584775"/>
          </a:xfrm>
          <a:prstGeom prst="rect">
            <a:avLst/>
          </a:prstGeom>
          <a:noFill/>
        </p:spPr>
        <p:txBody>
          <a:bodyPr wrap="square" rtlCol="0">
            <a:spAutoFit/>
          </a:bodyPr>
          <a:lstStyle/>
          <a:p>
            <a:pPr eaLnBrk="1" hangingPunct="1">
              <a:lnSpc>
                <a:spcPct val="100000"/>
              </a:lnSpc>
              <a:spcBef>
                <a:spcPct val="0"/>
              </a:spcBef>
              <a:buFontTx/>
              <a:buNone/>
            </a:pPr>
            <a:r>
              <a:rPr lang="en-US" altLang="ja-JP" sz="3200" b="1" dirty="0">
                <a:solidFill>
                  <a:srgbClr val="FF0000"/>
                </a:solidFill>
                <a:latin typeface="ＭＳ Ｐゴシック" panose="020B0600070205080204" pitchFamily="50" charset="-128"/>
                <a:ea typeface="ＭＳ Ｐゴシック" panose="020B0600070205080204" pitchFamily="50" charset="-128"/>
              </a:rPr>
              <a:t>1873</a:t>
            </a:r>
            <a:r>
              <a:rPr lang="ja-JP" altLang="en-US" sz="3200" b="1" dirty="0">
                <a:solidFill>
                  <a:srgbClr val="FF0000"/>
                </a:solidFill>
                <a:latin typeface="ＭＳ Ｐゴシック" panose="020B0600070205080204" pitchFamily="50" charset="-128"/>
                <a:ea typeface="ＭＳ Ｐゴシック" panose="020B0600070205080204" pitchFamily="50" charset="-128"/>
              </a:rPr>
              <a:t>年　琉球は今まで通り</a:t>
            </a:r>
            <a:r>
              <a:rPr lang="en-US" altLang="ja-JP" sz="3200" b="1" dirty="0">
                <a:solidFill>
                  <a:srgbClr val="FF0000"/>
                </a:solidFill>
                <a:latin typeface="ＭＳ Ｐゴシック" panose="020B0600070205080204" pitchFamily="50" charset="-128"/>
                <a:ea typeface="ＭＳ Ｐゴシック" panose="020B0600070205080204" pitchFamily="50" charset="-128"/>
              </a:rPr>
              <a:t>⁉</a:t>
            </a:r>
            <a:r>
              <a:rPr lang="ja-JP" altLang="en-US" sz="3200" b="1" dirty="0">
                <a:solidFill>
                  <a:srgbClr val="FF0000"/>
                </a:solidFill>
                <a:latin typeface="ＭＳ Ｐゴシック" panose="020B0600070205080204" pitchFamily="50" charset="-128"/>
                <a:ea typeface="ＭＳ Ｐゴシック" panose="020B0600070205080204" pitchFamily="50" charset="-128"/>
              </a:rPr>
              <a:t>と伝達</a:t>
            </a:r>
            <a:endParaRPr lang="en-US" altLang="ja-JP" sz="28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D347752-D043-67E5-086F-3E78273DE035}"/>
              </a:ext>
            </a:extLst>
          </p:cNvPr>
          <p:cNvSpPr txBox="1"/>
          <p:nvPr/>
        </p:nvSpPr>
        <p:spPr>
          <a:xfrm>
            <a:off x="298810" y="5114602"/>
            <a:ext cx="8645979" cy="1384995"/>
          </a:xfrm>
          <a:prstGeom prst="rect">
            <a:avLst/>
          </a:prstGeom>
          <a:noFill/>
        </p:spPr>
        <p:txBody>
          <a:bodyPr wrap="square" rtlCol="0">
            <a:spAutoFit/>
          </a:bodyPr>
          <a:lstStyle/>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　明治政府外務卿・副島種臣は、琉球の「国体政体永久に変わらず、清国交通もこれまで通り」と、東京在勤の与那原良傑に伝達（翌年、確約文書も渡す）</a:t>
            </a:r>
            <a:endParaRPr lang="en-US" altLang="ja-JP" sz="28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DD347752-D043-67E5-086F-3E78273DE035}"/>
              </a:ext>
            </a:extLst>
          </p:cNvPr>
          <p:cNvSpPr txBox="1"/>
          <p:nvPr/>
        </p:nvSpPr>
        <p:spPr>
          <a:xfrm>
            <a:off x="854439" y="3555541"/>
            <a:ext cx="7747087" cy="584775"/>
          </a:xfrm>
          <a:prstGeom prst="rect">
            <a:avLst/>
          </a:prstGeom>
          <a:noFill/>
          <a:ln w="19050">
            <a:solidFill>
              <a:schemeClr val="bg2">
                <a:lumMod val="25000"/>
              </a:schemeClr>
            </a:solidFill>
          </a:ln>
        </p:spPr>
        <p:txBody>
          <a:bodyPr wrap="square" rtlCol="0">
            <a:spAutoFit/>
          </a:bodyPr>
          <a:lstStyle/>
          <a:p>
            <a:pPr eaLnBrk="1" hangingPunct="1">
              <a:lnSpc>
                <a:spcPct val="100000"/>
              </a:lnSpc>
              <a:spcBef>
                <a:spcPct val="0"/>
              </a:spcBef>
              <a:buFontTx/>
              <a:buNone/>
            </a:pPr>
            <a:r>
              <a:rPr lang="ja-JP" altLang="en-US" sz="3200" dirty="0">
                <a:latin typeface="ＭＳ Ｐゴシック" panose="020B0600070205080204" pitchFamily="50" charset="-128"/>
                <a:ea typeface="ＭＳ Ｐゴシック" panose="020B0600070205080204" pitchFamily="50" charset="-128"/>
              </a:rPr>
              <a:t>琉球王国廃止と受け止められた訳ではない</a:t>
            </a:r>
            <a:endParaRPr lang="en-US" altLang="ja-JP" sz="3200" dirty="0">
              <a:latin typeface="ＭＳ Ｐゴシック" panose="020B0600070205080204" pitchFamily="50" charset="-128"/>
              <a:ea typeface="ＭＳ Ｐゴシック" panose="020B0600070205080204" pitchFamily="50" charset="-128"/>
            </a:endParaRPr>
          </a:p>
        </p:txBody>
      </p:sp>
      <p:sp>
        <p:nvSpPr>
          <p:cNvPr id="3" name="矢印: 下 2">
            <a:extLst>
              <a:ext uri="{FF2B5EF4-FFF2-40B4-BE49-F238E27FC236}">
                <a16:creationId xmlns:a16="http://schemas.microsoft.com/office/drawing/2014/main" id="{F6615165-F9AF-5CAE-A1B1-FF678349C92C}"/>
              </a:ext>
            </a:extLst>
          </p:cNvPr>
          <p:cNvSpPr/>
          <p:nvPr/>
        </p:nvSpPr>
        <p:spPr>
          <a:xfrm>
            <a:off x="4309672" y="3331041"/>
            <a:ext cx="494676" cy="277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294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BC8F6-B9C3-4765-1FF3-5C2BE8417C78}"/>
              </a:ext>
            </a:extLst>
          </p:cNvPr>
          <p:cNvSpPr>
            <a:spLocks noGrp="1"/>
          </p:cNvSpPr>
          <p:nvPr>
            <p:ph type="title"/>
          </p:nvPr>
        </p:nvSpPr>
        <p:spPr>
          <a:xfrm>
            <a:off x="298812" y="230268"/>
            <a:ext cx="8645979" cy="954224"/>
          </a:xfrm>
        </p:spPr>
        <p:txBody>
          <a:bodyPr/>
          <a:lstStyle/>
          <a:p>
            <a:r>
              <a:rPr kumimoji="1" lang="ja-JP" altLang="en-US" sz="4000" dirty="0">
                <a:latin typeface="ＭＳ Ｐゴシック" panose="020B0600070205080204" pitchFamily="50" charset="-128"/>
                <a:ea typeface="ＭＳ Ｐゴシック" panose="020B0600070205080204" pitchFamily="50" charset="-128"/>
              </a:rPr>
              <a:t>明治政府による琉球へのアクション②</a:t>
            </a:r>
          </a:p>
        </p:txBody>
      </p:sp>
      <p:sp>
        <p:nvSpPr>
          <p:cNvPr id="7" name="テキスト ボックス 6">
            <a:extLst>
              <a:ext uri="{FF2B5EF4-FFF2-40B4-BE49-F238E27FC236}">
                <a16:creationId xmlns:a16="http://schemas.microsoft.com/office/drawing/2014/main" id="{DD347752-D043-67E5-086F-3E78273DE035}"/>
              </a:ext>
            </a:extLst>
          </p:cNvPr>
          <p:cNvSpPr txBox="1"/>
          <p:nvPr/>
        </p:nvSpPr>
        <p:spPr>
          <a:xfrm>
            <a:off x="498021" y="1117036"/>
            <a:ext cx="8645979" cy="584775"/>
          </a:xfrm>
          <a:prstGeom prst="rect">
            <a:avLst/>
          </a:prstGeom>
          <a:noFill/>
        </p:spPr>
        <p:txBody>
          <a:bodyPr wrap="square" rtlCol="0">
            <a:spAutoFit/>
          </a:bodyPr>
          <a:lstStyle/>
          <a:p>
            <a:pPr eaLnBrk="1" hangingPunct="1">
              <a:lnSpc>
                <a:spcPct val="100000"/>
              </a:lnSpc>
              <a:spcBef>
                <a:spcPct val="0"/>
              </a:spcBef>
              <a:buFontTx/>
              <a:buNone/>
            </a:pPr>
            <a:r>
              <a:rPr lang="ja-JP" altLang="en-US" sz="3200" dirty="0">
                <a:solidFill>
                  <a:srgbClr val="FF0000"/>
                </a:solidFill>
                <a:latin typeface="ＭＳ Ｐゴシック" panose="020B0600070205080204" pitchFamily="50" charset="-128"/>
                <a:ea typeface="ＭＳ Ｐゴシック" panose="020B0600070205080204" pitchFamily="50" charset="-128"/>
              </a:rPr>
              <a:t>その一方で、着々と進む「日本化」への方策</a:t>
            </a:r>
            <a:endParaRPr lang="en-US" altLang="ja-JP" sz="3200" dirty="0">
              <a:solidFill>
                <a:srgbClr val="FF0000"/>
              </a:solidFill>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DD347752-D043-67E5-086F-3E78273DE035}"/>
              </a:ext>
            </a:extLst>
          </p:cNvPr>
          <p:cNvSpPr txBox="1"/>
          <p:nvPr/>
        </p:nvSpPr>
        <p:spPr>
          <a:xfrm>
            <a:off x="460452" y="2478785"/>
            <a:ext cx="8223096" cy="3108543"/>
          </a:xfrm>
          <a:prstGeom prst="rect">
            <a:avLst/>
          </a:prstGeom>
          <a:noFill/>
        </p:spPr>
        <p:txBody>
          <a:bodyPr wrap="square" rtlCol="0">
            <a:spAutoFit/>
          </a:bodyPr>
          <a:lstStyle/>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４月　３条約（琉米・琉仏・琉蘭）原本提出命令</a:t>
            </a:r>
            <a:endParaRPr lang="en-US" altLang="ja-JP" sz="2800" dirty="0">
              <a:latin typeface="ＭＳ Ｐゴシック" panose="020B0600070205080204" pitchFamily="50" charset="-128"/>
              <a:ea typeface="ＭＳ Ｐゴシック" panose="020B0600070205080204" pitchFamily="50" charset="-128"/>
            </a:endParaRPr>
          </a:p>
          <a:p>
            <a:pPr eaLnBrk="1" hangingPunct="1"/>
            <a:endParaRPr lang="en-US" altLang="ja-JP" sz="2800" dirty="0">
              <a:latin typeface="ＭＳ Ｐゴシック" panose="020B0600070205080204" pitchFamily="50" charset="-128"/>
              <a:ea typeface="ＭＳ Ｐゴシック" panose="020B0600070205080204" pitchFamily="50" charset="-128"/>
            </a:endParaRPr>
          </a:p>
          <a:p>
            <a:pPr eaLnBrk="1" hangingPunct="1"/>
            <a:r>
              <a:rPr lang="ja-JP" altLang="en-US" sz="2800" dirty="0">
                <a:latin typeface="ＭＳ Ｐゴシック" panose="020B0600070205080204" pitchFamily="50" charset="-128"/>
                <a:ea typeface="ＭＳ Ｐゴシック" panose="020B0600070205080204" pitchFamily="50" charset="-128"/>
              </a:rPr>
              <a:t>７月　琉球藩の管轄、</a:t>
            </a:r>
            <a:r>
              <a:rPr lang="ja-JP" altLang="en-US" sz="2800" dirty="0">
                <a:solidFill>
                  <a:srgbClr val="FF0000"/>
                </a:solidFill>
                <a:latin typeface="ＭＳ Ｐゴシック" panose="020B0600070205080204" pitchFamily="50" charset="-128"/>
                <a:ea typeface="ＭＳ Ｐゴシック" panose="020B0600070205080204" pitchFamily="50" charset="-128"/>
              </a:rPr>
              <a:t>外務省から内務省へ移管</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eaLnBrk="1" hangingPunct="1"/>
            <a:r>
              <a:rPr lang="ja-JP" altLang="en-US" sz="2800" dirty="0">
                <a:latin typeface="ＭＳ Ｐゴシック" panose="020B0600070205080204" pitchFamily="50" charset="-128"/>
                <a:ea typeface="ＭＳ Ｐゴシック" panose="020B0600070205080204" pitchFamily="50" charset="-128"/>
              </a:rPr>
              <a:t>　　　　→「外国」扱いではなく、「日本国内」の扱いに</a:t>
            </a:r>
            <a:endParaRPr lang="en-US" altLang="ja-JP" sz="2800" dirty="0">
              <a:latin typeface="ＭＳ Ｐゴシック" panose="020B0600070205080204" pitchFamily="50" charset="-128"/>
              <a:ea typeface="ＭＳ Ｐゴシック" panose="020B0600070205080204" pitchFamily="50" charset="-128"/>
            </a:endParaRPr>
          </a:p>
          <a:p>
            <a:pPr eaLnBrk="1" hangingPunct="1"/>
            <a:endParaRPr lang="en-US" altLang="ja-JP" sz="2800" dirty="0">
              <a:latin typeface="ＭＳ Ｐゴシック" panose="020B0600070205080204" pitchFamily="50" charset="-128"/>
              <a:ea typeface="ＭＳ Ｐゴシック" panose="020B0600070205080204" pitchFamily="50" charset="-128"/>
            </a:endParaRPr>
          </a:p>
          <a:p>
            <a:pPr eaLnBrk="1" hangingPunct="1"/>
            <a:r>
              <a:rPr lang="en-US" altLang="ja-JP" sz="2800" dirty="0">
                <a:latin typeface="ＭＳ Ｐゴシック" panose="020B0600070205080204" pitchFamily="50" charset="-128"/>
                <a:ea typeface="ＭＳ Ｐゴシック" panose="020B0600070205080204" pitchFamily="50" charset="-128"/>
              </a:rPr>
              <a:t>12</a:t>
            </a:r>
            <a:r>
              <a:rPr lang="ja-JP" altLang="en-US" sz="2800" dirty="0">
                <a:latin typeface="ＭＳ Ｐゴシック" panose="020B0600070205080204" pitchFamily="50" charset="-128"/>
                <a:ea typeface="ＭＳ Ｐゴシック" panose="020B0600070205080204" pitchFamily="50" charset="-128"/>
              </a:rPr>
              <a:t>月　大久保利通「琉球藩処分着手の儀」</a:t>
            </a:r>
            <a:endParaRPr lang="en-US" altLang="ja-JP" sz="2800" dirty="0">
              <a:latin typeface="ＭＳ Ｐゴシック" panose="020B0600070205080204" pitchFamily="50" charset="-128"/>
              <a:ea typeface="ＭＳ Ｐゴシック" panose="020B0600070205080204" pitchFamily="50" charset="-128"/>
            </a:endParaRPr>
          </a:p>
          <a:p>
            <a:pPr eaLnBrk="1" hangingPunct="1"/>
            <a:r>
              <a:rPr lang="ja-JP" altLang="en-US" sz="2800" dirty="0">
                <a:latin typeface="ＭＳ Ｐゴシック" panose="020B0600070205080204" pitchFamily="50" charset="-128"/>
                <a:ea typeface="ＭＳ Ｐゴシック" panose="020B0600070205080204" pitchFamily="50" charset="-128"/>
              </a:rPr>
              <a:t>　　　　三司官らの上京を求める</a:t>
            </a:r>
            <a:endParaRPr lang="en-US" altLang="ja-JP" sz="28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DD347752-D043-67E5-086F-3E78273DE035}"/>
              </a:ext>
            </a:extLst>
          </p:cNvPr>
          <p:cNvSpPr txBox="1"/>
          <p:nvPr/>
        </p:nvSpPr>
        <p:spPr>
          <a:xfrm>
            <a:off x="298811" y="1809282"/>
            <a:ext cx="6406789" cy="584775"/>
          </a:xfrm>
          <a:prstGeom prst="rect">
            <a:avLst/>
          </a:prstGeom>
          <a:noFill/>
        </p:spPr>
        <p:txBody>
          <a:bodyPr wrap="square" rtlCol="0">
            <a:spAutoFit/>
          </a:bodyPr>
          <a:lstStyle/>
          <a:p>
            <a:pPr eaLnBrk="1" hangingPunct="1">
              <a:lnSpc>
                <a:spcPct val="100000"/>
              </a:lnSpc>
              <a:spcBef>
                <a:spcPct val="0"/>
              </a:spcBef>
              <a:buFontTx/>
              <a:buNone/>
            </a:pPr>
            <a:r>
              <a:rPr lang="en-US" altLang="ja-JP" sz="3200" b="1" dirty="0">
                <a:solidFill>
                  <a:srgbClr val="FF0000"/>
                </a:solidFill>
                <a:latin typeface="ＭＳ Ｐゴシック" panose="020B0600070205080204" pitchFamily="50" charset="-128"/>
                <a:ea typeface="ＭＳ Ｐゴシック" panose="020B0600070205080204" pitchFamily="50" charset="-128"/>
              </a:rPr>
              <a:t>1874</a:t>
            </a:r>
            <a:r>
              <a:rPr lang="ja-JP" altLang="en-US" sz="3200" b="1" dirty="0">
                <a:solidFill>
                  <a:srgbClr val="FF0000"/>
                </a:solidFill>
                <a:latin typeface="ＭＳ Ｐゴシック" panose="020B0600070205080204" pitchFamily="50" charset="-128"/>
                <a:ea typeface="ＭＳ Ｐゴシック" panose="020B0600070205080204" pitchFamily="50" charset="-128"/>
              </a:rPr>
              <a:t>年　　　　　　　　　　　　</a:t>
            </a:r>
            <a:endParaRPr lang="en-US" altLang="ja-JP"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7067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BC8F6-B9C3-4765-1FF3-5C2BE8417C78}"/>
              </a:ext>
            </a:extLst>
          </p:cNvPr>
          <p:cNvSpPr>
            <a:spLocks noGrp="1"/>
          </p:cNvSpPr>
          <p:nvPr>
            <p:ph type="title"/>
          </p:nvPr>
        </p:nvSpPr>
        <p:spPr>
          <a:xfrm>
            <a:off x="298812" y="230268"/>
            <a:ext cx="8645979" cy="954224"/>
          </a:xfrm>
        </p:spPr>
        <p:txBody>
          <a:bodyPr/>
          <a:lstStyle/>
          <a:p>
            <a:r>
              <a:rPr kumimoji="1" lang="ja-JP" altLang="en-US" sz="4000" dirty="0">
                <a:latin typeface="ＭＳ Ｐゴシック" panose="020B0600070205080204" pitchFamily="50" charset="-128"/>
                <a:ea typeface="ＭＳ Ｐゴシック" panose="020B0600070205080204" pitchFamily="50" charset="-128"/>
              </a:rPr>
              <a:t>明治政府による琉球へのアクション③</a:t>
            </a:r>
          </a:p>
        </p:txBody>
      </p:sp>
      <p:sp>
        <p:nvSpPr>
          <p:cNvPr id="4" name="テキスト ボックス 3">
            <a:extLst>
              <a:ext uri="{FF2B5EF4-FFF2-40B4-BE49-F238E27FC236}">
                <a16:creationId xmlns:a16="http://schemas.microsoft.com/office/drawing/2014/main" id="{C61D5F62-5B3C-9B12-7A40-13313A3F4DA6}"/>
              </a:ext>
            </a:extLst>
          </p:cNvPr>
          <p:cNvSpPr txBox="1"/>
          <p:nvPr/>
        </p:nvSpPr>
        <p:spPr>
          <a:xfrm>
            <a:off x="213494" y="3915205"/>
            <a:ext cx="6546944" cy="2308324"/>
          </a:xfrm>
          <a:prstGeom prst="rect">
            <a:avLst/>
          </a:prstGeom>
          <a:noFill/>
        </p:spPr>
        <p:txBody>
          <a:bodyPr wrap="square" rtlCol="0">
            <a:spAutoFit/>
          </a:bodyPr>
          <a:lstStyle/>
          <a:p>
            <a:pPr eaLnBrk="1" hangingPunct="1">
              <a:lnSpc>
                <a:spcPct val="100000"/>
              </a:lnSpc>
              <a:spcBef>
                <a:spcPct val="0"/>
              </a:spcBef>
              <a:buFontTx/>
              <a:buNone/>
            </a:pPr>
            <a:r>
              <a:rPr lang="ja-JP" altLang="en-US" sz="3200" b="1" dirty="0">
                <a:solidFill>
                  <a:srgbClr val="FF0000"/>
                </a:solidFill>
                <a:latin typeface="ＭＳ Ｐゴシック" panose="020B0600070205080204" pitchFamily="50" charset="-128"/>
                <a:ea typeface="ＭＳ Ｐゴシック" panose="020B0600070205080204" pitchFamily="50" charset="-128"/>
              </a:rPr>
              <a:t>７月　“琉球処分官”松田道之ら来琉</a:t>
            </a:r>
            <a:endParaRPr lang="en-US" altLang="ja-JP" sz="3200" b="1" dirty="0">
              <a:solidFill>
                <a:srgbClr val="FF0000"/>
              </a:solidFill>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None/>
            </a:pPr>
            <a:r>
              <a:rPr kumimoji="0" lang="ja-JP" altLang="en-US" sz="2800" dirty="0">
                <a:latin typeface="ＭＳ Ｐゴシック" panose="020B0600070205080204" pitchFamily="50" charset="-128"/>
                <a:ea typeface="ＭＳ Ｐゴシック" panose="020B0600070205080204" pitchFamily="50" charset="-128"/>
                <a:cs typeface="Times New Roman" panose="02020603050405020304" pitchFamily="18" charset="0"/>
              </a:rPr>
              <a:t>　①清国との関係を断つこと</a:t>
            </a:r>
            <a:endParaRPr kumimoji="0" lang="en-US" altLang="ja-JP" sz="28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2800" dirty="0">
                <a:latin typeface="ＭＳ Ｐゴシック" panose="020B0600070205080204" pitchFamily="50" charset="-128"/>
                <a:ea typeface="ＭＳ Ｐゴシック" panose="020B0600070205080204" pitchFamily="50" charset="-128"/>
                <a:cs typeface="Times New Roman" panose="02020603050405020304" pitchFamily="18" charset="0"/>
              </a:rPr>
              <a:t>　②明治の年号を使用すること</a:t>
            </a:r>
            <a:endParaRPr kumimoji="0" lang="en-US" altLang="ja-JP" sz="28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2800" dirty="0">
                <a:latin typeface="ＭＳ Ｐゴシック" panose="020B0600070205080204" pitchFamily="50" charset="-128"/>
                <a:ea typeface="ＭＳ Ｐゴシック" panose="020B0600070205080204" pitchFamily="50" charset="-128"/>
                <a:cs typeface="Times New Roman" panose="02020603050405020304" pitchFamily="18" charset="0"/>
              </a:rPr>
              <a:t>　③日本の軍事施設を置くこと</a:t>
            </a:r>
            <a:endParaRPr kumimoji="0" lang="en-US" altLang="ja-JP" sz="28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eaLnBrk="1" hangingPunct="1">
              <a:lnSpc>
                <a:spcPct val="100000"/>
              </a:lnSpc>
              <a:spcBef>
                <a:spcPct val="0"/>
              </a:spcBef>
              <a:buNone/>
            </a:pPr>
            <a:r>
              <a:rPr kumimoji="0" lang="ja-JP" altLang="en-US" sz="2800" dirty="0">
                <a:latin typeface="ＭＳ Ｐゴシック" panose="020B0600070205080204" pitchFamily="50" charset="-128"/>
                <a:ea typeface="ＭＳ Ｐゴシック" panose="020B0600070205080204" pitchFamily="50" charset="-128"/>
                <a:cs typeface="Times New Roman" panose="02020603050405020304" pitchFamily="18" charset="0"/>
              </a:rPr>
              <a:t>　  　などを</a:t>
            </a:r>
            <a:r>
              <a:rPr kumimoji="0" lang="ja-JP" altLang="en-US" sz="2800" b="1"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強い態度で要求</a:t>
            </a:r>
            <a:endParaRPr lang="ja-JP" altLang="en-US" sz="2800" b="1" dirty="0">
              <a:solidFill>
                <a:srgbClr val="FF0000"/>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E1B11703-0973-8A5A-E250-DEBD7125B2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88480" y="3429000"/>
            <a:ext cx="1752599" cy="2885911"/>
          </a:xfrm>
          <a:prstGeom prst="rect">
            <a:avLst/>
          </a:prstGeom>
        </p:spPr>
      </p:pic>
      <p:sp>
        <p:nvSpPr>
          <p:cNvPr id="9" name="テキスト ボックス 8">
            <a:extLst>
              <a:ext uri="{FF2B5EF4-FFF2-40B4-BE49-F238E27FC236}">
                <a16:creationId xmlns:a16="http://schemas.microsoft.com/office/drawing/2014/main" id="{DD347752-D043-67E5-086F-3E78273DE035}"/>
              </a:ext>
            </a:extLst>
          </p:cNvPr>
          <p:cNvSpPr txBox="1"/>
          <p:nvPr/>
        </p:nvSpPr>
        <p:spPr>
          <a:xfrm>
            <a:off x="298811" y="1068598"/>
            <a:ext cx="6406789" cy="584775"/>
          </a:xfrm>
          <a:prstGeom prst="rect">
            <a:avLst/>
          </a:prstGeom>
          <a:noFill/>
        </p:spPr>
        <p:txBody>
          <a:bodyPr wrap="square" rtlCol="0">
            <a:spAutoFit/>
          </a:bodyPr>
          <a:lstStyle/>
          <a:p>
            <a:pPr eaLnBrk="1" hangingPunct="1">
              <a:lnSpc>
                <a:spcPct val="100000"/>
              </a:lnSpc>
              <a:spcBef>
                <a:spcPct val="0"/>
              </a:spcBef>
              <a:buFontTx/>
              <a:buNone/>
            </a:pPr>
            <a:r>
              <a:rPr lang="en-US" altLang="ja-JP" sz="3200" b="1" dirty="0">
                <a:solidFill>
                  <a:srgbClr val="FF0000"/>
                </a:solidFill>
                <a:latin typeface="ＭＳ Ｐゴシック" panose="020B0600070205080204" pitchFamily="50" charset="-128"/>
                <a:ea typeface="ＭＳ Ｐゴシック" panose="020B0600070205080204" pitchFamily="50" charset="-128"/>
              </a:rPr>
              <a:t>1875</a:t>
            </a:r>
            <a:r>
              <a:rPr lang="ja-JP" altLang="en-US" sz="3200" b="1" dirty="0">
                <a:solidFill>
                  <a:srgbClr val="FF0000"/>
                </a:solidFill>
                <a:latin typeface="ＭＳ Ｐゴシック" panose="020B0600070205080204" pitchFamily="50" charset="-128"/>
                <a:ea typeface="ＭＳ Ｐゴシック" panose="020B0600070205080204" pitchFamily="50" charset="-128"/>
              </a:rPr>
              <a:t>年　　　　　　　　　　　　</a:t>
            </a:r>
            <a:endParaRPr lang="en-US" altLang="ja-JP" sz="28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DD347752-D043-67E5-086F-3E78273DE035}"/>
              </a:ext>
            </a:extLst>
          </p:cNvPr>
          <p:cNvSpPr txBox="1"/>
          <p:nvPr/>
        </p:nvSpPr>
        <p:spPr>
          <a:xfrm>
            <a:off x="298811" y="1537478"/>
            <a:ext cx="8645979" cy="2246769"/>
          </a:xfrm>
          <a:prstGeom prst="rect">
            <a:avLst/>
          </a:prstGeom>
          <a:noFill/>
        </p:spPr>
        <p:txBody>
          <a:bodyPr wrap="square" rtlCol="0">
            <a:spAutoFit/>
          </a:bodyPr>
          <a:lstStyle/>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３月 琉球使節、東京へ</a:t>
            </a:r>
            <a:endParaRPr lang="en-US" altLang="ja-JP" sz="28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　　  明治政府は琉球使節に、琉球を「日本」へ組み込む　</a:t>
            </a:r>
            <a:endParaRPr lang="en-US" altLang="ja-JP" sz="28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　　　方針を明確に伝える　　　</a:t>
            </a:r>
            <a:endParaRPr lang="en-US" altLang="ja-JP" sz="28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　　→琉球使節、抵抗。明治政府は、琉球首脳部との直</a:t>
            </a:r>
            <a:endParaRPr lang="en-US" altLang="ja-JP" sz="2800" dirty="0">
              <a:latin typeface="ＭＳ Ｐゴシック" panose="020B0600070205080204" pitchFamily="50" charset="-128"/>
              <a:ea typeface="ＭＳ Ｐゴシック" panose="020B0600070205080204" pitchFamily="50" charset="-128"/>
            </a:endParaRPr>
          </a:p>
          <a:p>
            <a:pPr eaLnBrk="1" hangingPunct="1">
              <a:lnSpc>
                <a:spcPct val="100000"/>
              </a:lnSpc>
              <a:spcBef>
                <a:spcPct val="0"/>
              </a:spcBef>
              <a:buFontTx/>
              <a:buNone/>
            </a:pPr>
            <a:r>
              <a:rPr lang="ja-JP" altLang="en-US" sz="2800" dirty="0">
                <a:latin typeface="ＭＳ Ｐゴシック" panose="020B0600070205080204" pitchFamily="50" charset="-128"/>
                <a:ea typeface="ＭＳ Ｐゴシック" panose="020B0600070205080204" pitchFamily="50" charset="-128"/>
              </a:rPr>
              <a:t>　　　接交渉へ</a:t>
            </a:r>
            <a:endParaRPr lang="en-US" altLang="ja-JP" sz="280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8858145D-8ADE-945C-38A2-79D3AB065103}"/>
              </a:ext>
            </a:extLst>
          </p:cNvPr>
          <p:cNvSpPr txBox="1"/>
          <p:nvPr/>
        </p:nvSpPr>
        <p:spPr>
          <a:xfrm>
            <a:off x="6760438" y="6354391"/>
            <a:ext cx="2008682" cy="307777"/>
          </a:xfrm>
          <a:prstGeom prst="rect">
            <a:avLst/>
          </a:prstGeom>
          <a:noFill/>
        </p:spPr>
        <p:txBody>
          <a:bodyPr wrap="square" rtlCol="0">
            <a:spAutoFit/>
          </a:bodyPr>
          <a:lstStyle/>
          <a:p>
            <a:r>
              <a:rPr kumimoji="1" lang="ja-JP" altLang="en-US" sz="1400" dirty="0"/>
              <a:t>那覇市歴史博物館所蔵</a:t>
            </a:r>
          </a:p>
        </p:txBody>
      </p:sp>
    </p:spTree>
    <p:extLst>
      <p:ext uri="{BB962C8B-B14F-4D97-AF65-F5344CB8AC3E}">
        <p14:creationId xmlns:p14="http://schemas.microsoft.com/office/powerpoint/2010/main" val="30893811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10531</TotalTime>
  <Words>2109</Words>
  <Application>Microsoft Office PowerPoint</Application>
  <PresentationFormat>画面に合わせる (4:3)</PresentationFormat>
  <Paragraphs>288</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ＭＳ Ｐゴシック</vt:lpstr>
      <vt:lpstr>ＭＳ ゴシック</vt:lpstr>
      <vt:lpstr>游ゴシック</vt:lpstr>
      <vt:lpstr>游ゴシック Light</vt:lpstr>
      <vt:lpstr>Arial</vt:lpstr>
      <vt:lpstr>Calibri</vt:lpstr>
      <vt:lpstr>Calibri Light</vt:lpstr>
      <vt:lpstr>Times New Roman</vt:lpstr>
      <vt:lpstr>Office テーマ</vt:lpstr>
      <vt:lpstr>この資料から読み取れることは何だろう？</vt:lpstr>
      <vt:lpstr>PowerPoint プレゼンテーション</vt:lpstr>
      <vt:lpstr>PowerPoint プレゼンテーション</vt:lpstr>
      <vt:lpstr>琉球・中国・日本の関係（17～19世紀）</vt:lpstr>
      <vt:lpstr>日本の近代化</vt:lpstr>
      <vt:lpstr>国交と領土画定</vt:lpstr>
      <vt:lpstr>明治政府による琉球へのアクション①</vt:lpstr>
      <vt:lpstr>明治政府による琉球へのアクション②</vt:lpstr>
      <vt:lpstr>明治政府による琉球へのアクション③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それぞれの思惑</vt:lpstr>
      <vt:lpstr>PowerPoint プレゼンテーション</vt:lpstr>
      <vt:lpstr>「琉球処分」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琉球処分</dc:title>
  <dc:creator>沖縄県教育委員会</dc:creator>
  <cp:lastModifiedBy>沖縄県</cp:lastModifiedBy>
  <cp:revision>643</cp:revision>
  <cp:lastPrinted>2023-03-29T00:46:43Z</cp:lastPrinted>
  <dcterms:created xsi:type="dcterms:W3CDTF">2023-02-13T02:30:13Z</dcterms:created>
  <dcterms:modified xsi:type="dcterms:W3CDTF">2023-08-09T23:29:43Z</dcterms:modified>
</cp:coreProperties>
</file>