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8" r:id="rId3"/>
    <p:sldId id="308" r:id="rId4"/>
    <p:sldId id="309" r:id="rId5"/>
    <p:sldId id="303" r:id="rId6"/>
    <p:sldId id="313" r:id="rId7"/>
    <p:sldId id="310" r:id="rId8"/>
    <p:sldId id="311" r:id="rId9"/>
    <p:sldId id="314" r:id="rId10"/>
    <p:sldId id="316" r:id="rId11"/>
    <p:sldId id="315" r:id="rId12"/>
    <p:sldId id="307" r:id="rId13"/>
    <p:sldId id="318" r:id="rId14"/>
    <p:sldId id="319" r:id="rId15"/>
    <p:sldId id="304" r:id="rId16"/>
    <p:sldId id="321" r:id="rId17"/>
    <p:sldId id="320" r:id="rId18"/>
    <p:sldId id="324" r:id="rId19"/>
    <p:sldId id="322" r:id="rId20"/>
  </p:sldIdLst>
  <p:sldSz cx="9144000" cy="6858000" type="screen4x3"/>
  <p:notesSz cx="6735763" cy="986948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WDGemG1GHbNXgmZdVBk7WA==" hashData="ojUQMNw3BzfddtXv/fLA2+m7YDwbAhwLmQdoAgzvgQkBIWRPgx7sK/lSZJ4fs3+WoUodnBMLsY/BF10m/ij4g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82" autoAdjust="0"/>
  </p:normalViewPr>
  <p:slideViewPr>
    <p:cSldViewPr snapToGrid="0">
      <p:cViewPr varScale="1">
        <p:scale>
          <a:sx n="63" d="100"/>
          <a:sy n="63" d="100"/>
        </p:scale>
        <p:origin x="15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3A71522-BE1F-07A2-82C0-44E192FDF5B4}"/>
              </a:ext>
            </a:extLst>
          </p:cNvPr>
          <p:cNvSpPr>
            <a:spLocks noGrp="1"/>
          </p:cNvSpPr>
          <p:nvPr>
            <p:ph type="hdr" sz="quarter"/>
          </p:nvPr>
        </p:nvSpPr>
        <p:spPr>
          <a:xfrm>
            <a:off x="0" y="0"/>
            <a:ext cx="2918831" cy="4951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9029A538-96FA-C68B-AC2F-44323CF5040A}"/>
              </a:ext>
            </a:extLst>
          </p:cNvPr>
          <p:cNvSpPr>
            <a:spLocks noGrp="1"/>
          </p:cNvSpPr>
          <p:nvPr>
            <p:ph type="dt" idx="1"/>
          </p:nvPr>
        </p:nvSpPr>
        <p:spPr>
          <a:xfrm>
            <a:off x="3815373" y="0"/>
            <a:ext cx="2918831" cy="495188"/>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defRPr>
            </a:lvl1pPr>
          </a:lstStyle>
          <a:p>
            <a:pPr>
              <a:defRPr/>
            </a:pPr>
            <a:fld id="{1AF82482-A3EC-4B4A-8AAA-0B63D54F8EFB}" type="datetimeFigureOut">
              <a:rPr lang="ja-JP" altLang="en-US"/>
              <a:pPr>
                <a:defRPr/>
              </a:pPr>
              <a:t>2023/8/10</a:t>
            </a:fld>
            <a:endParaRPr lang="ja-JP" altLang="en-US"/>
          </a:p>
        </p:txBody>
      </p:sp>
      <p:sp>
        <p:nvSpPr>
          <p:cNvPr id="4" name="スライド イメージ プレースホルダー 3">
            <a:extLst>
              <a:ext uri="{FF2B5EF4-FFF2-40B4-BE49-F238E27FC236}">
                <a16:creationId xmlns:a16="http://schemas.microsoft.com/office/drawing/2014/main" id="{39F9AAF8-068F-708E-15EC-7C36B56E4581}"/>
              </a:ext>
            </a:extLst>
          </p:cNvPr>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C0347C7E-6F13-2B05-B222-E9C1E62773DA}"/>
              </a:ext>
            </a:extLst>
          </p:cNvPr>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E8561F4-354E-8D2A-A5E9-D8B07BA02C8E}"/>
              </a:ext>
            </a:extLst>
          </p:cNvPr>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4252A22-73D0-9EA2-FBAB-4302231D4A67}"/>
              </a:ext>
            </a:extLst>
          </p:cNvPr>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eaLnBrk="1" fontAlgn="auto" hangingPunct="1">
              <a:spcBef>
                <a:spcPts val="0"/>
              </a:spcBef>
              <a:spcAft>
                <a:spcPts val="0"/>
              </a:spcAft>
              <a:defRPr kumimoji="1" sz="1200">
                <a:latin typeface="+mn-lt"/>
              </a:defRPr>
            </a:lvl1pPr>
          </a:lstStyle>
          <a:p>
            <a:pPr>
              <a:defRPr/>
            </a:pPr>
            <a:fld id="{C4C36618-8EA0-4EC3-B825-B361A2A2553C}" type="slidenum">
              <a:rPr lang="ja-JP" altLang="en-US"/>
              <a:pPr>
                <a:defRPr/>
              </a:pPr>
              <a:t>‹#›</a:t>
            </a:fld>
            <a:endParaRPr lang="ja-JP" altLang="en-US"/>
          </a:p>
        </p:txBody>
      </p:sp>
    </p:spTree>
    <p:extLst>
      <p:ext uri="{BB962C8B-B14F-4D97-AF65-F5344CB8AC3E}">
        <p14:creationId xmlns:p14="http://schemas.microsoft.com/office/powerpoint/2010/main" val="2853451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71625446-F59E-15BF-6C60-7177A78DD4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4F37A89-E1F2-A1B5-6BA8-1B5A00F22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latin typeface="ＭＳ Ｐゴシック"/>
              <a:ea typeface="ＭＳ Ｐゴシック"/>
            </a:endParaRPr>
          </a:p>
        </p:txBody>
      </p:sp>
      <p:sp>
        <p:nvSpPr>
          <p:cNvPr id="4" name="スライド番号プレースホルダー 3">
            <a:extLst>
              <a:ext uri="{FF2B5EF4-FFF2-40B4-BE49-F238E27FC236}">
                <a16:creationId xmlns:a16="http://schemas.microsoft.com/office/drawing/2014/main" id="{986BB5DB-FAE0-9F50-FA7E-18EC64462E82}"/>
              </a:ext>
            </a:extLst>
          </p:cNvPr>
          <p:cNvSpPr>
            <a:spLocks noGrp="1"/>
          </p:cNvSpPr>
          <p:nvPr>
            <p:ph type="sldNum" sz="quarter" idx="5"/>
          </p:nvPr>
        </p:nvSpPr>
        <p:spPr/>
        <p:txBody>
          <a:bodyPr/>
          <a:lstStyle/>
          <a:p>
            <a:pPr>
              <a:defRPr/>
            </a:pPr>
            <a:fld id="{A702B653-FE60-476B-9CC4-397D36CD9CFB}" type="slidenum">
              <a:rPr lang="ja-JP" altLang="en-US" smtClean="0"/>
              <a:pPr>
                <a:defRPr/>
              </a:pPr>
              <a:t>1</a:t>
            </a:fld>
            <a:endParaRPr lang="ja-JP" altLang="en-US"/>
          </a:p>
        </p:txBody>
      </p:sp>
    </p:spTree>
    <p:extLst>
      <p:ext uri="{BB962C8B-B14F-4D97-AF65-F5344CB8AC3E}">
        <p14:creationId xmlns:p14="http://schemas.microsoft.com/office/powerpoint/2010/main" val="108212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12</a:t>
            </a:fld>
            <a:endParaRPr lang="ja-JP" altLang="en-US"/>
          </a:p>
        </p:txBody>
      </p:sp>
    </p:spTree>
    <p:extLst>
      <p:ext uri="{BB962C8B-B14F-4D97-AF65-F5344CB8AC3E}">
        <p14:creationId xmlns:p14="http://schemas.microsoft.com/office/powerpoint/2010/main" val="157180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13</a:t>
            </a:fld>
            <a:endParaRPr lang="ja-JP" altLang="en-US"/>
          </a:p>
        </p:txBody>
      </p:sp>
    </p:spTree>
    <p:extLst>
      <p:ext uri="{BB962C8B-B14F-4D97-AF65-F5344CB8AC3E}">
        <p14:creationId xmlns:p14="http://schemas.microsoft.com/office/powerpoint/2010/main" val="381570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14</a:t>
            </a:fld>
            <a:endParaRPr lang="ja-JP" altLang="en-US"/>
          </a:p>
        </p:txBody>
      </p:sp>
    </p:spTree>
    <p:extLst>
      <p:ext uri="{BB962C8B-B14F-4D97-AF65-F5344CB8AC3E}">
        <p14:creationId xmlns:p14="http://schemas.microsoft.com/office/powerpoint/2010/main" val="243935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15</a:t>
            </a:fld>
            <a:endParaRPr lang="ja-JP" altLang="en-US"/>
          </a:p>
        </p:txBody>
      </p:sp>
    </p:spTree>
    <p:extLst>
      <p:ext uri="{BB962C8B-B14F-4D97-AF65-F5344CB8AC3E}">
        <p14:creationId xmlns:p14="http://schemas.microsoft.com/office/powerpoint/2010/main" val="192747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16</a:t>
            </a:fld>
            <a:endParaRPr lang="ja-JP" altLang="en-US"/>
          </a:p>
        </p:txBody>
      </p:sp>
    </p:spTree>
    <p:extLst>
      <p:ext uri="{BB962C8B-B14F-4D97-AF65-F5344CB8AC3E}">
        <p14:creationId xmlns:p14="http://schemas.microsoft.com/office/powerpoint/2010/main" val="166882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18</a:t>
            </a:fld>
            <a:endParaRPr lang="ja-JP" altLang="en-US"/>
          </a:p>
        </p:txBody>
      </p:sp>
    </p:spTree>
    <p:extLst>
      <p:ext uri="{BB962C8B-B14F-4D97-AF65-F5344CB8AC3E}">
        <p14:creationId xmlns:p14="http://schemas.microsoft.com/office/powerpoint/2010/main" val="179066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71625446-F59E-15BF-6C60-7177A78DD4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4F37A89-E1F2-A1B5-6BA8-1B5A00F22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熊本鎮台沖縄分遣隊：明治政府が「藩内保護ノ為」として沖縄に設置した陸軍支営。琉球処分前の</a:t>
            </a:r>
            <a:r>
              <a:rPr kumimoji="1" lang="en-US" altLang="ja-JP" dirty="0">
                <a:latin typeface="ＭＳ Ｐゴシック" panose="020B0600070205080204" pitchFamily="50" charset="-128"/>
                <a:ea typeface="ＭＳ Ｐゴシック" panose="020B0600070205080204" pitchFamily="50" charset="-128"/>
              </a:rPr>
              <a:t>1976</a:t>
            </a:r>
            <a:r>
              <a:rPr kumimoji="1" lang="ja-JP" altLang="en-US" dirty="0">
                <a:latin typeface="ＭＳ Ｐゴシック" panose="020B0600070205080204" pitchFamily="50" charset="-128"/>
                <a:ea typeface="ＭＳ Ｐゴシック" panose="020B0600070205080204" pitchFamily="50" charset="-128"/>
              </a:rPr>
              <a:t>年に真和志間切（現 那覇市）の与儀・古波蔵・国場にまたがる敷地に駐屯</a:t>
            </a:r>
            <a:endParaRPr kumimoji="1" lang="ja-JP" altLang="en-US" dirty="0"/>
          </a:p>
        </p:txBody>
      </p:sp>
      <p:sp>
        <p:nvSpPr>
          <p:cNvPr id="4" name="スライド番号プレースホルダー 3">
            <a:extLst>
              <a:ext uri="{FF2B5EF4-FFF2-40B4-BE49-F238E27FC236}">
                <a16:creationId xmlns:a16="http://schemas.microsoft.com/office/drawing/2014/main" id="{986BB5DB-FAE0-9F50-FA7E-18EC64462E82}"/>
              </a:ext>
            </a:extLst>
          </p:cNvPr>
          <p:cNvSpPr>
            <a:spLocks noGrp="1"/>
          </p:cNvSpPr>
          <p:nvPr>
            <p:ph type="sldNum" sz="quarter" idx="5"/>
          </p:nvPr>
        </p:nvSpPr>
        <p:spPr/>
        <p:txBody>
          <a:bodyPr/>
          <a:lstStyle/>
          <a:p>
            <a:pPr>
              <a:defRPr/>
            </a:pPr>
            <a:fld id="{A702B653-FE60-476B-9CC4-397D36CD9CFB}" type="slidenum">
              <a:rPr lang="ja-JP" altLang="en-US" smtClean="0"/>
              <a:pPr>
                <a:defRPr/>
              </a:pPr>
              <a:t>2</a:t>
            </a:fld>
            <a:endParaRPr lang="ja-JP" altLang="en-US"/>
          </a:p>
        </p:txBody>
      </p:sp>
    </p:spTree>
    <p:extLst>
      <p:ext uri="{BB962C8B-B14F-4D97-AF65-F5344CB8AC3E}">
        <p14:creationId xmlns:p14="http://schemas.microsoft.com/office/powerpoint/2010/main" val="45476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首里城正殿にたっているのは、熊本鎮台の兵士</a:t>
            </a:r>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smtClean="0"/>
              <a:pPr>
                <a:defRPr/>
              </a:pPr>
              <a:t>3</a:t>
            </a:fld>
            <a:endParaRPr lang="ja-JP" altLang="en-US"/>
          </a:p>
        </p:txBody>
      </p:sp>
    </p:spTree>
    <p:extLst>
      <p:ext uri="{BB962C8B-B14F-4D97-AF65-F5344CB8AC3E}">
        <p14:creationId xmlns:p14="http://schemas.microsoft.com/office/powerpoint/2010/main" val="34780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⑦まとめ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⑧振り返り</a:t>
            </a:r>
          </a:p>
          <a:p>
            <a:pPr algn="just" eaLnBrk="1" fontAlgn="auto" hangingPunct="1">
              <a:spcBef>
                <a:spcPts val="0"/>
              </a:spcBef>
              <a:spcAft>
                <a:spcPts val="0"/>
              </a:spcAft>
              <a:defRPr/>
            </a:pPr>
            <a:endParaRPr lang="ja-JP" altLang="ja-JP" dirty="0">
              <a:ea typeface="ＭＳ Ｐゴシック"/>
            </a:endParaRPr>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a:pPr>
                <a:defRPr/>
              </a:pPr>
              <a:t>4</a:t>
            </a:fld>
            <a:endParaRPr lang="ja-JP" altLang="en-US"/>
          </a:p>
        </p:txBody>
      </p:sp>
    </p:spTree>
    <p:extLst>
      <p:ext uri="{BB962C8B-B14F-4D97-AF65-F5344CB8AC3E}">
        <p14:creationId xmlns:p14="http://schemas.microsoft.com/office/powerpoint/2010/main" val="94726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5</a:t>
            </a:fld>
            <a:endParaRPr lang="ja-JP" altLang="en-US"/>
          </a:p>
        </p:txBody>
      </p:sp>
    </p:spTree>
    <p:extLst>
      <p:ext uri="{BB962C8B-B14F-4D97-AF65-F5344CB8AC3E}">
        <p14:creationId xmlns:p14="http://schemas.microsoft.com/office/powerpoint/2010/main" val="390543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8</a:t>
            </a:fld>
            <a:endParaRPr lang="ja-JP" altLang="en-US"/>
          </a:p>
        </p:txBody>
      </p:sp>
    </p:spTree>
    <p:extLst>
      <p:ext uri="{BB962C8B-B14F-4D97-AF65-F5344CB8AC3E}">
        <p14:creationId xmlns:p14="http://schemas.microsoft.com/office/powerpoint/2010/main" val="417668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9</a:t>
            </a:fld>
            <a:endParaRPr lang="ja-JP" altLang="en-US"/>
          </a:p>
        </p:txBody>
      </p:sp>
    </p:spTree>
    <p:extLst>
      <p:ext uri="{BB962C8B-B14F-4D97-AF65-F5344CB8AC3E}">
        <p14:creationId xmlns:p14="http://schemas.microsoft.com/office/powerpoint/2010/main" val="59349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10</a:t>
            </a:fld>
            <a:endParaRPr lang="ja-JP" altLang="en-US"/>
          </a:p>
        </p:txBody>
      </p:sp>
    </p:spTree>
    <p:extLst>
      <p:ext uri="{BB962C8B-B14F-4D97-AF65-F5344CB8AC3E}">
        <p14:creationId xmlns:p14="http://schemas.microsoft.com/office/powerpoint/2010/main" val="257096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0858CD15-3BA5-F197-38B6-71D457D61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6CABE6E8-75C9-3212-3838-654B6DE34F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清は、日本案に合意し先島諸島を清領とした後、ここに琉球国を復活させることを考えていた。</a:t>
            </a:r>
            <a:endParaRPr lang="en-US" altLang="ja-JP" dirty="0"/>
          </a:p>
          <a:p>
            <a:pPr eaLnBrk="1" hangingPunct="1">
              <a:spcBef>
                <a:spcPct val="0"/>
              </a:spcBef>
            </a:pPr>
            <a:endParaRPr lang="ja-JP" altLang="en-US" dirty="0"/>
          </a:p>
        </p:txBody>
      </p:sp>
      <p:sp>
        <p:nvSpPr>
          <p:cNvPr id="17412" name="スライド番号プレースホルダー 3">
            <a:extLst>
              <a:ext uri="{FF2B5EF4-FFF2-40B4-BE49-F238E27FC236}">
                <a16:creationId xmlns:a16="http://schemas.microsoft.com/office/drawing/2014/main" id="{E941D220-7B2F-2EA6-82F0-F2E3F0E4A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3C65C1-105C-4CC0-A3FE-195FB17CB6BA}" type="slidenum">
              <a:rPr lang="ja-JP" altLang="en-US" smtClean="0">
                <a:latin typeface="游ゴシック" panose="020B0400000000000000" pitchFamily="34" charset="-128"/>
              </a:rPr>
              <a:pPr fontAlgn="base">
                <a:spcBef>
                  <a:spcPct val="0"/>
                </a:spcBef>
                <a:spcAft>
                  <a:spcPct val="0"/>
                </a:spcAft>
              </a:pPr>
              <a:t>11</a:t>
            </a:fld>
            <a:endParaRPr lang="ja-JP" altLang="en-US">
              <a:latin typeface="游ゴシック" panose="020B0400000000000000" pitchFamily="34" charset="-128"/>
            </a:endParaRPr>
          </a:p>
        </p:txBody>
      </p:sp>
    </p:spTree>
    <p:extLst>
      <p:ext uri="{BB962C8B-B14F-4D97-AF65-F5344CB8AC3E}">
        <p14:creationId xmlns:p14="http://schemas.microsoft.com/office/powerpoint/2010/main" val="200173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A6926628-C17F-31DA-EF2C-A0809399993D}"/>
              </a:ext>
            </a:extLst>
          </p:cNvPr>
          <p:cNvSpPr>
            <a:spLocks noGrp="1"/>
          </p:cNvSpPr>
          <p:nvPr>
            <p:ph type="dt" sz="half" idx="10"/>
          </p:nvPr>
        </p:nvSpPr>
        <p:spPr/>
        <p:txBody>
          <a:bodyPr/>
          <a:lstStyle>
            <a:lvl1pPr>
              <a:defRPr/>
            </a:lvl1pPr>
          </a:lstStyle>
          <a:p>
            <a:pPr>
              <a:defRPr/>
            </a:pPr>
            <a:fld id="{86A2B944-7FCA-4654-A3D7-E87070746576}"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2EBDC628-91CE-8920-FB72-8D791650D52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A585384-073B-E182-3DCC-FF694DF99555}"/>
              </a:ext>
            </a:extLst>
          </p:cNvPr>
          <p:cNvSpPr>
            <a:spLocks noGrp="1"/>
          </p:cNvSpPr>
          <p:nvPr>
            <p:ph type="sldNum" sz="quarter" idx="12"/>
          </p:nvPr>
        </p:nvSpPr>
        <p:spPr/>
        <p:txBody>
          <a:bodyPr/>
          <a:lstStyle>
            <a:lvl1pPr>
              <a:defRPr/>
            </a:lvl1pPr>
          </a:lstStyle>
          <a:p>
            <a:pPr>
              <a:defRPr/>
            </a:pPr>
            <a:fld id="{01230331-A61C-4E42-9955-B9A893A44531}" type="slidenum">
              <a:rPr lang="ja-JP" altLang="en-US"/>
              <a:pPr>
                <a:defRPr/>
              </a:pPr>
              <a:t>‹#›</a:t>
            </a:fld>
            <a:endParaRPr lang="ja-JP" altLang="en-US"/>
          </a:p>
        </p:txBody>
      </p:sp>
    </p:spTree>
    <p:extLst>
      <p:ext uri="{BB962C8B-B14F-4D97-AF65-F5344CB8AC3E}">
        <p14:creationId xmlns:p14="http://schemas.microsoft.com/office/powerpoint/2010/main" val="414198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376870D-6F50-6595-2352-0CBD3FF3B422}"/>
              </a:ext>
            </a:extLst>
          </p:cNvPr>
          <p:cNvSpPr>
            <a:spLocks noGrp="1"/>
          </p:cNvSpPr>
          <p:nvPr>
            <p:ph type="dt" sz="half" idx="10"/>
          </p:nvPr>
        </p:nvSpPr>
        <p:spPr/>
        <p:txBody>
          <a:bodyPr/>
          <a:lstStyle>
            <a:lvl1pPr>
              <a:defRPr/>
            </a:lvl1pPr>
          </a:lstStyle>
          <a:p>
            <a:pPr>
              <a:defRPr/>
            </a:pPr>
            <a:fld id="{CA8EC414-07A3-468E-A356-DD4A6DF3E280}"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E6FE8179-B783-9C0B-DF57-F633702620B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B3F476D-B464-A77A-3072-C4117A056F12}"/>
              </a:ext>
            </a:extLst>
          </p:cNvPr>
          <p:cNvSpPr>
            <a:spLocks noGrp="1"/>
          </p:cNvSpPr>
          <p:nvPr>
            <p:ph type="sldNum" sz="quarter" idx="12"/>
          </p:nvPr>
        </p:nvSpPr>
        <p:spPr/>
        <p:txBody>
          <a:bodyPr/>
          <a:lstStyle>
            <a:lvl1pPr>
              <a:defRPr/>
            </a:lvl1pPr>
          </a:lstStyle>
          <a:p>
            <a:pPr>
              <a:defRPr/>
            </a:pPr>
            <a:fld id="{2B90AB01-95FE-4D29-9665-01DFC2A96271}" type="slidenum">
              <a:rPr lang="ja-JP" altLang="en-US"/>
              <a:pPr>
                <a:defRPr/>
              </a:pPr>
              <a:t>‹#›</a:t>
            </a:fld>
            <a:endParaRPr lang="ja-JP" altLang="en-US"/>
          </a:p>
        </p:txBody>
      </p:sp>
    </p:spTree>
    <p:extLst>
      <p:ext uri="{BB962C8B-B14F-4D97-AF65-F5344CB8AC3E}">
        <p14:creationId xmlns:p14="http://schemas.microsoft.com/office/powerpoint/2010/main" val="384330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CC5AECD-8740-9E17-70F5-FD6D4558409F}"/>
              </a:ext>
            </a:extLst>
          </p:cNvPr>
          <p:cNvSpPr>
            <a:spLocks noGrp="1"/>
          </p:cNvSpPr>
          <p:nvPr>
            <p:ph type="dt" sz="half" idx="10"/>
          </p:nvPr>
        </p:nvSpPr>
        <p:spPr/>
        <p:txBody>
          <a:bodyPr/>
          <a:lstStyle>
            <a:lvl1pPr>
              <a:defRPr/>
            </a:lvl1pPr>
          </a:lstStyle>
          <a:p>
            <a:pPr>
              <a:defRPr/>
            </a:pPr>
            <a:fld id="{5ED5C611-2558-45BE-8489-EF048CFDC8D9}"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DAD1B9A2-BA28-9CFC-51EE-ADA7AED1801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BBDEF38-A46E-565A-0C03-F65F3E554CAC}"/>
              </a:ext>
            </a:extLst>
          </p:cNvPr>
          <p:cNvSpPr>
            <a:spLocks noGrp="1"/>
          </p:cNvSpPr>
          <p:nvPr>
            <p:ph type="sldNum" sz="quarter" idx="12"/>
          </p:nvPr>
        </p:nvSpPr>
        <p:spPr/>
        <p:txBody>
          <a:bodyPr/>
          <a:lstStyle>
            <a:lvl1pPr>
              <a:defRPr/>
            </a:lvl1pPr>
          </a:lstStyle>
          <a:p>
            <a:pPr>
              <a:defRPr/>
            </a:pPr>
            <a:fld id="{82797E70-B0F8-4C91-A704-77034BA6F7C7}" type="slidenum">
              <a:rPr lang="ja-JP" altLang="en-US"/>
              <a:pPr>
                <a:defRPr/>
              </a:pPr>
              <a:t>‹#›</a:t>
            </a:fld>
            <a:endParaRPr lang="ja-JP" altLang="en-US"/>
          </a:p>
        </p:txBody>
      </p:sp>
    </p:spTree>
    <p:extLst>
      <p:ext uri="{BB962C8B-B14F-4D97-AF65-F5344CB8AC3E}">
        <p14:creationId xmlns:p14="http://schemas.microsoft.com/office/powerpoint/2010/main" val="3407039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21833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344325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9"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120874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1"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1"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355011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6"/>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2" y="2505076"/>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67352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481544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289592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457200"/>
            <a:ext cx="294917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170355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046E2996-9388-5390-BF9B-4E824F9D3D49}"/>
              </a:ext>
            </a:extLst>
          </p:cNvPr>
          <p:cNvSpPr>
            <a:spLocks noGrp="1"/>
          </p:cNvSpPr>
          <p:nvPr>
            <p:ph type="dt" sz="half" idx="10"/>
          </p:nvPr>
        </p:nvSpPr>
        <p:spPr/>
        <p:txBody>
          <a:bodyPr/>
          <a:lstStyle>
            <a:lvl1pPr>
              <a:defRPr/>
            </a:lvl1pPr>
          </a:lstStyle>
          <a:p>
            <a:pPr>
              <a:defRPr/>
            </a:pPr>
            <a:fld id="{EBDAE2B9-76D2-4CE4-AC0B-CA86534ECA44}"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6EF9AE1F-FCA0-2211-7FC4-58A3F226F6A1}"/>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22455058-8E36-8A4C-5A0B-0878DCE77E08}"/>
              </a:ext>
            </a:extLst>
          </p:cNvPr>
          <p:cNvSpPr>
            <a:spLocks noGrp="1"/>
          </p:cNvSpPr>
          <p:nvPr>
            <p:ph type="sldNum" sz="quarter" idx="12"/>
          </p:nvPr>
        </p:nvSpPr>
        <p:spPr/>
        <p:txBody>
          <a:bodyPr/>
          <a:lstStyle>
            <a:lvl1pPr>
              <a:defRPr/>
            </a:lvl1pPr>
          </a:lstStyle>
          <a:p>
            <a:pPr>
              <a:defRPr/>
            </a:pPr>
            <a:fld id="{2868D9CA-2C61-49EF-BF28-F11003E2DA20}" type="slidenum">
              <a:rPr lang="ja-JP" altLang="en-US"/>
              <a:pPr>
                <a:defRPr/>
              </a:pPr>
              <a:t>‹#›</a:t>
            </a:fld>
            <a:endParaRPr lang="ja-JP" altLang="en-US"/>
          </a:p>
        </p:txBody>
      </p:sp>
    </p:spTree>
    <p:extLst>
      <p:ext uri="{BB962C8B-B14F-4D97-AF65-F5344CB8AC3E}">
        <p14:creationId xmlns:p14="http://schemas.microsoft.com/office/powerpoint/2010/main" val="355128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457200"/>
            <a:ext cx="294917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4164148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20206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4"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49"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ECB15B-981E-4864-B56E-A9161E342AA8}" type="datetimeFigureOut">
              <a:rPr kumimoji="1" lang="ja-JP" altLang="en-US" smtClean="0"/>
              <a:t>2023/8/10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76607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F0D9F324-5D7B-3A76-62EA-C2A2C5E7BA49}"/>
              </a:ext>
            </a:extLst>
          </p:cNvPr>
          <p:cNvSpPr>
            <a:spLocks noGrp="1"/>
          </p:cNvSpPr>
          <p:nvPr>
            <p:ph type="dt" sz="half" idx="10"/>
          </p:nvPr>
        </p:nvSpPr>
        <p:spPr/>
        <p:txBody>
          <a:bodyPr/>
          <a:lstStyle>
            <a:lvl1pPr>
              <a:defRPr/>
            </a:lvl1pPr>
          </a:lstStyle>
          <a:p>
            <a:pPr>
              <a:defRPr/>
            </a:pPr>
            <a:fld id="{D9DEF590-5B2F-4C5D-B980-B1483E51F078}"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256C4688-5224-B06C-11D0-289A74CA2E1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D28ED2D6-018A-E348-827E-A7589445956C}"/>
              </a:ext>
            </a:extLst>
          </p:cNvPr>
          <p:cNvSpPr>
            <a:spLocks noGrp="1"/>
          </p:cNvSpPr>
          <p:nvPr>
            <p:ph type="sldNum" sz="quarter" idx="12"/>
          </p:nvPr>
        </p:nvSpPr>
        <p:spPr/>
        <p:txBody>
          <a:bodyPr/>
          <a:lstStyle>
            <a:lvl1pPr>
              <a:defRPr/>
            </a:lvl1pPr>
          </a:lstStyle>
          <a:p>
            <a:pPr>
              <a:defRPr/>
            </a:pPr>
            <a:fld id="{BA45B0F5-D0F5-4381-9085-EE7AE0616918}" type="slidenum">
              <a:rPr lang="ja-JP" altLang="en-US"/>
              <a:pPr>
                <a:defRPr/>
              </a:pPr>
              <a:t>‹#›</a:t>
            </a:fld>
            <a:endParaRPr lang="ja-JP" altLang="en-US"/>
          </a:p>
        </p:txBody>
      </p:sp>
    </p:spTree>
    <p:extLst>
      <p:ext uri="{BB962C8B-B14F-4D97-AF65-F5344CB8AC3E}">
        <p14:creationId xmlns:p14="http://schemas.microsoft.com/office/powerpoint/2010/main" val="376088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AE547D61-3515-D5DC-6AFE-BDAF8FD09DC6}"/>
              </a:ext>
            </a:extLst>
          </p:cNvPr>
          <p:cNvSpPr>
            <a:spLocks noGrp="1"/>
          </p:cNvSpPr>
          <p:nvPr>
            <p:ph type="dt" sz="half" idx="10"/>
          </p:nvPr>
        </p:nvSpPr>
        <p:spPr/>
        <p:txBody>
          <a:bodyPr/>
          <a:lstStyle>
            <a:lvl1pPr>
              <a:defRPr/>
            </a:lvl1pPr>
          </a:lstStyle>
          <a:p>
            <a:pPr>
              <a:defRPr/>
            </a:pPr>
            <a:fld id="{DF62429A-F887-4635-B19A-E21D652BCE4A}" type="datetimeFigureOut">
              <a:rPr lang="ja-JP" altLang="en-US"/>
              <a:pPr>
                <a:defRPr/>
              </a:pPr>
              <a:t>2023/8/10</a:t>
            </a:fld>
            <a:endParaRPr lang="ja-JP" altLang="en-US"/>
          </a:p>
        </p:txBody>
      </p:sp>
      <p:sp>
        <p:nvSpPr>
          <p:cNvPr id="6" name="Footer Placeholder 4">
            <a:extLst>
              <a:ext uri="{FF2B5EF4-FFF2-40B4-BE49-F238E27FC236}">
                <a16:creationId xmlns:a16="http://schemas.microsoft.com/office/drawing/2014/main" id="{14B2244D-D37C-6C30-1F26-BFEC23DBF4B6}"/>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1B272B6-3797-70D4-75FF-48F9F675447F}"/>
              </a:ext>
            </a:extLst>
          </p:cNvPr>
          <p:cNvSpPr>
            <a:spLocks noGrp="1"/>
          </p:cNvSpPr>
          <p:nvPr>
            <p:ph type="sldNum" sz="quarter" idx="12"/>
          </p:nvPr>
        </p:nvSpPr>
        <p:spPr/>
        <p:txBody>
          <a:bodyPr/>
          <a:lstStyle>
            <a:lvl1pPr>
              <a:defRPr/>
            </a:lvl1pPr>
          </a:lstStyle>
          <a:p>
            <a:pPr>
              <a:defRPr/>
            </a:pPr>
            <a:fld id="{C9525A52-41DB-4B21-BBF2-6543361551B6}" type="slidenum">
              <a:rPr lang="ja-JP" altLang="en-US"/>
              <a:pPr>
                <a:defRPr/>
              </a:pPr>
              <a:t>‹#›</a:t>
            </a:fld>
            <a:endParaRPr lang="ja-JP" altLang="en-US"/>
          </a:p>
        </p:txBody>
      </p:sp>
    </p:spTree>
    <p:extLst>
      <p:ext uri="{BB962C8B-B14F-4D97-AF65-F5344CB8AC3E}">
        <p14:creationId xmlns:p14="http://schemas.microsoft.com/office/powerpoint/2010/main" val="325033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CEB1792A-7954-F683-8433-76DA641D30D1}"/>
              </a:ext>
            </a:extLst>
          </p:cNvPr>
          <p:cNvSpPr>
            <a:spLocks noGrp="1"/>
          </p:cNvSpPr>
          <p:nvPr>
            <p:ph type="dt" sz="half" idx="10"/>
          </p:nvPr>
        </p:nvSpPr>
        <p:spPr/>
        <p:txBody>
          <a:bodyPr/>
          <a:lstStyle>
            <a:lvl1pPr>
              <a:defRPr/>
            </a:lvl1pPr>
          </a:lstStyle>
          <a:p>
            <a:pPr>
              <a:defRPr/>
            </a:pPr>
            <a:fld id="{9D27C48B-CBF6-45A2-AB40-C5DA4CE76064}" type="datetimeFigureOut">
              <a:rPr lang="ja-JP" altLang="en-US"/>
              <a:pPr>
                <a:defRPr/>
              </a:pPr>
              <a:t>2023/8/10</a:t>
            </a:fld>
            <a:endParaRPr lang="ja-JP" altLang="en-US"/>
          </a:p>
        </p:txBody>
      </p:sp>
      <p:sp>
        <p:nvSpPr>
          <p:cNvPr id="8" name="Footer Placeholder 4">
            <a:extLst>
              <a:ext uri="{FF2B5EF4-FFF2-40B4-BE49-F238E27FC236}">
                <a16:creationId xmlns:a16="http://schemas.microsoft.com/office/drawing/2014/main" id="{B22C75DE-EF7C-F6F3-72FD-6EEF11096636}"/>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C704B1D7-EEF1-2177-31E4-036BCC302C31}"/>
              </a:ext>
            </a:extLst>
          </p:cNvPr>
          <p:cNvSpPr>
            <a:spLocks noGrp="1"/>
          </p:cNvSpPr>
          <p:nvPr>
            <p:ph type="sldNum" sz="quarter" idx="12"/>
          </p:nvPr>
        </p:nvSpPr>
        <p:spPr/>
        <p:txBody>
          <a:bodyPr/>
          <a:lstStyle>
            <a:lvl1pPr>
              <a:defRPr/>
            </a:lvl1pPr>
          </a:lstStyle>
          <a:p>
            <a:pPr>
              <a:defRPr/>
            </a:pPr>
            <a:fld id="{634724BD-F233-4A0A-A117-8C57B9B996EB}" type="slidenum">
              <a:rPr lang="ja-JP" altLang="en-US"/>
              <a:pPr>
                <a:defRPr/>
              </a:pPr>
              <a:t>‹#›</a:t>
            </a:fld>
            <a:endParaRPr lang="ja-JP" altLang="en-US"/>
          </a:p>
        </p:txBody>
      </p:sp>
    </p:spTree>
    <p:extLst>
      <p:ext uri="{BB962C8B-B14F-4D97-AF65-F5344CB8AC3E}">
        <p14:creationId xmlns:p14="http://schemas.microsoft.com/office/powerpoint/2010/main" val="71578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F100FDC6-659E-59B3-50F2-CD9E9FEA8482}"/>
              </a:ext>
            </a:extLst>
          </p:cNvPr>
          <p:cNvSpPr>
            <a:spLocks noGrp="1"/>
          </p:cNvSpPr>
          <p:nvPr>
            <p:ph type="dt" sz="half" idx="10"/>
          </p:nvPr>
        </p:nvSpPr>
        <p:spPr/>
        <p:txBody>
          <a:bodyPr/>
          <a:lstStyle>
            <a:lvl1pPr>
              <a:defRPr/>
            </a:lvl1pPr>
          </a:lstStyle>
          <a:p>
            <a:pPr>
              <a:defRPr/>
            </a:pPr>
            <a:fld id="{C55B7EBA-58EE-49BC-B78D-77B26A8A5F31}" type="datetimeFigureOut">
              <a:rPr lang="ja-JP" altLang="en-US"/>
              <a:pPr>
                <a:defRPr/>
              </a:pPr>
              <a:t>2023/8/10</a:t>
            </a:fld>
            <a:endParaRPr lang="ja-JP" altLang="en-US"/>
          </a:p>
        </p:txBody>
      </p:sp>
      <p:sp>
        <p:nvSpPr>
          <p:cNvPr id="4" name="Footer Placeholder 4">
            <a:extLst>
              <a:ext uri="{FF2B5EF4-FFF2-40B4-BE49-F238E27FC236}">
                <a16:creationId xmlns:a16="http://schemas.microsoft.com/office/drawing/2014/main" id="{9FCDAFC4-8F14-8948-7C46-114999D19DA6}"/>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12CFA5BB-60A5-4289-BFC7-1B8836D8F44D}"/>
              </a:ext>
            </a:extLst>
          </p:cNvPr>
          <p:cNvSpPr>
            <a:spLocks noGrp="1"/>
          </p:cNvSpPr>
          <p:nvPr>
            <p:ph type="sldNum" sz="quarter" idx="12"/>
          </p:nvPr>
        </p:nvSpPr>
        <p:spPr/>
        <p:txBody>
          <a:bodyPr/>
          <a:lstStyle>
            <a:lvl1pPr>
              <a:defRPr/>
            </a:lvl1pPr>
          </a:lstStyle>
          <a:p>
            <a:pPr>
              <a:defRPr/>
            </a:pPr>
            <a:fld id="{2D154108-9891-41C0-B3C9-01566F293AC2}" type="slidenum">
              <a:rPr lang="ja-JP" altLang="en-US"/>
              <a:pPr>
                <a:defRPr/>
              </a:pPr>
              <a:t>‹#›</a:t>
            </a:fld>
            <a:endParaRPr lang="ja-JP" altLang="en-US"/>
          </a:p>
        </p:txBody>
      </p:sp>
    </p:spTree>
    <p:extLst>
      <p:ext uri="{BB962C8B-B14F-4D97-AF65-F5344CB8AC3E}">
        <p14:creationId xmlns:p14="http://schemas.microsoft.com/office/powerpoint/2010/main" val="205830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01E95-185E-C42A-E892-55D0D594DF1D}"/>
              </a:ext>
            </a:extLst>
          </p:cNvPr>
          <p:cNvSpPr>
            <a:spLocks noGrp="1"/>
          </p:cNvSpPr>
          <p:nvPr>
            <p:ph type="dt" sz="half" idx="10"/>
          </p:nvPr>
        </p:nvSpPr>
        <p:spPr/>
        <p:txBody>
          <a:bodyPr/>
          <a:lstStyle>
            <a:lvl1pPr>
              <a:defRPr/>
            </a:lvl1pPr>
          </a:lstStyle>
          <a:p>
            <a:pPr>
              <a:defRPr/>
            </a:pPr>
            <a:fld id="{0004FC38-D223-407D-AE72-DFAFE06AF339}" type="datetimeFigureOut">
              <a:rPr lang="ja-JP" altLang="en-US"/>
              <a:pPr>
                <a:defRPr/>
              </a:pPr>
              <a:t>2023/8/10</a:t>
            </a:fld>
            <a:endParaRPr lang="ja-JP" altLang="en-US"/>
          </a:p>
        </p:txBody>
      </p:sp>
      <p:sp>
        <p:nvSpPr>
          <p:cNvPr id="3" name="Footer Placeholder 4">
            <a:extLst>
              <a:ext uri="{FF2B5EF4-FFF2-40B4-BE49-F238E27FC236}">
                <a16:creationId xmlns:a16="http://schemas.microsoft.com/office/drawing/2014/main" id="{F7FDD575-598D-41E6-EB82-7A038BD4677E}"/>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258E96E0-4A99-96CA-F941-093D98EDD2FE}"/>
              </a:ext>
            </a:extLst>
          </p:cNvPr>
          <p:cNvSpPr>
            <a:spLocks noGrp="1"/>
          </p:cNvSpPr>
          <p:nvPr>
            <p:ph type="sldNum" sz="quarter" idx="12"/>
          </p:nvPr>
        </p:nvSpPr>
        <p:spPr/>
        <p:txBody>
          <a:bodyPr/>
          <a:lstStyle>
            <a:lvl1pPr>
              <a:defRPr/>
            </a:lvl1pPr>
          </a:lstStyle>
          <a:p>
            <a:pPr>
              <a:defRPr/>
            </a:pPr>
            <a:fld id="{A63D66F9-9491-43C3-BF28-A362D49796AC}" type="slidenum">
              <a:rPr lang="ja-JP" altLang="en-US"/>
              <a:pPr>
                <a:defRPr/>
              </a:pPr>
              <a:t>‹#›</a:t>
            </a:fld>
            <a:endParaRPr lang="ja-JP" altLang="en-US"/>
          </a:p>
        </p:txBody>
      </p:sp>
    </p:spTree>
    <p:extLst>
      <p:ext uri="{BB962C8B-B14F-4D97-AF65-F5344CB8AC3E}">
        <p14:creationId xmlns:p14="http://schemas.microsoft.com/office/powerpoint/2010/main" val="13521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3AE6C5B5-F29A-F3B9-2527-262D95612FF2}"/>
              </a:ext>
            </a:extLst>
          </p:cNvPr>
          <p:cNvSpPr>
            <a:spLocks noGrp="1"/>
          </p:cNvSpPr>
          <p:nvPr>
            <p:ph type="dt" sz="half" idx="10"/>
          </p:nvPr>
        </p:nvSpPr>
        <p:spPr/>
        <p:txBody>
          <a:bodyPr/>
          <a:lstStyle>
            <a:lvl1pPr>
              <a:defRPr/>
            </a:lvl1pPr>
          </a:lstStyle>
          <a:p>
            <a:pPr>
              <a:defRPr/>
            </a:pPr>
            <a:fld id="{B4B5BA24-1E5C-43DC-A202-51720460BFEC}" type="datetimeFigureOut">
              <a:rPr lang="ja-JP" altLang="en-US"/>
              <a:pPr>
                <a:defRPr/>
              </a:pPr>
              <a:t>2023/8/10</a:t>
            </a:fld>
            <a:endParaRPr lang="ja-JP" altLang="en-US"/>
          </a:p>
        </p:txBody>
      </p:sp>
      <p:sp>
        <p:nvSpPr>
          <p:cNvPr id="6" name="Footer Placeholder 4">
            <a:extLst>
              <a:ext uri="{FF2B5EF4-FFF2-40B4-BE49-F238E27FC236}">
                <a16:creationId xmlns:a16="http://schemas.microsoft.com/office/drawing/2014/main" id="{1110DBFB-BE87-9089-C349-628D243ED74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DF55040-B875-DA97-8B25-FD176EA94879}"/>
              </a:ext>
            </a:extLst>
          </p:cNvPr>
          <p:cNvSpPr>
            <a:spLocks noGrp="1"/>
          </p:cNvSpPr>
          <p:nvPr>
            <p:ph type="sldNum" sz="quarter" idx="12"/>
          </p:nvPr>
        </p:nvSpPr>
        <p:spPr/>
        <p:txBody>
          <a:bodyPr/>
          <a:lstStyle>
            <a:lvl1pPr>
              <a:defRPr/>
            </a:lvl1pPr>
          </a:lstStyle>
          <a:p>
            <a:pPr>
              <a:defRPr/>
            </a:pPr>
            <a:fld id="{417977E2-888D-47E0-9F46-67F10B9A68F3}" type="slidenum">
              <a:rPr lang="ja-JP" altLang="en-US"/>
              <a:pPr>
                <a:defRPr/>
              </a:pPr>
              <a:t>‹#›</a:t>
            </a:fld>
            <a:endParaRPr lang="ja-JP" altLang="en-US"/>
          </a:p>
        </p:txBody>
      </p:sp>
    </p:spTree>
    <p:extLst>
      <p:ext uri="{BB962C8B-B14F-4D97-AF65-F5344CB8AC3E}">
        <p14:creationId xmlns:p14="http://schemas.microsoft.com/office/powerpoint/2010/main" val="208366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6D3CE47-FB0C-49C8-38F1-FF66ED4B8236}"/>
              </a:ext>
            </a:extLst>
          </p:cNvPr>
          <p:cNvSpPr>
            <a:spLocks noGrp="1"/>
          </p:cNvSpPr>
          <p:nvPr>
            <p:ph type="dt" sz="half" idx="10"/>
          </p:nvPr>
        </p:nvSpPr>
        <p:spPr/>
        <p:txBody>
          <a:bodyPr/>
          <a:lstStyle>
            <a:lvl1pPr>
              <a:defRPr/>
            </a:lvl1pPr>
          </a:lstStyle>
          <a:p>
            <a:pPr>
              <a:defRPr/>
            </a:pPr>
            <a:fld id="{7AACD867-964B-4727-8253-5EFB78E50980}" type="datetimeFigureOut">
              <a:rPr lang="ja-JP" altLang="en-US"/>
              <a:pPr>
                <a:defRPr/>
              </a:pPr>
              <a:t>2023/8/10</a:t>
            </a:fld>
            <a:endParaRPr lang="ja-JP" altLang="en-US"/>
          </a:p>
        </p:txBody>
      </p:sp>
      <p:sp>
        <p:nvSpPr>
          <p:cNvPr id="6" name="Footer Placeholder 4">
            <a:extLst>
              <a:ext uri="{FF2B5EF4-FFF2-40B4-BE49-F238E27FC236}">
                <a16:creationId xmlns:a16="http://schemas.microsoft.com/office/drawing/2014/main" id="{B730C235-8721-C988-19E4-D1ABDAB7478A}"/>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2F39A6E-ACBC-8A94-71A6-899F5944CB63}"/>
              </a:ext>
            </a:extLst>
          </p:cNvPr>
          <p:cNvSpPr>
            <a:spLocks noGrp="1"/>
          </p:cNvSpPr>
          <p:nvPr>
            <p:ph type="sldNum" sz="quarter" idx="12"/>
          </p:nvPr>
        </p:nvSpPr>
        <p:spPr/>
        <p:txBody>
          <a:bodyPr/>
          <a:lstStyle>
            <a:lvl1pPr>
              <a:defRPr/>
            </a:lvl1pPr>
          </a:lstStyle>
          <a:p>
            <a:pPr>
              <a:defRPr/>
            </a:pPr>
            <a:fld id="{EF325A5D-C417-4F09-9E65-A5EB4D321E63}" type="slidenum">
              <a:rPr lang="ja-JP" altLang="en-US"/>
              <a:pPr>
                <a:defRPr/>
              </a:pPr>
              <a:t>‹#›</a:t>
            </a:fld>
            <a:endParaRPr lang="ja-JP" altLang="en-US"/>
          </a:p>
        </p:txBody>
      </p:sp>
    </p:spTree>
    <p:extLst>
      <p:ext uri="{BB962C8B-B14F-4D97-AF65-F5344CB8AC3E}">
        <p14:creationId xmlns:p14="http://schemas.microsoft.com/office/powerpoint/2010/main" val="308686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18B9C9-4555-5DF1-36C2-E561F212BC3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67DD5626-8F32-904F-09E8-6DF97C36F61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DD96D99F-BD41-1128-8E9A-CF1BE0FAC18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EF179BA2-A7F6-45A5-ADC0-5974D562E02F}"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F3D6C0AB-646D-895B-7E51-FEB2DB3EBC4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72907F2B-E679-4904-DBD3-C5FE6EDAB2A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schemeClr val="tx1">
                    <a:tint val="75000"/>
                  </a:schemeClr>
                </a:solidFill>
                <a:latin typeface="+mn-lt"/>
              </a:defRPr>
            </a:lvl1pPr>
          </a:lstStyle>
          <a:p>
            <a:pPr>
              <a:defRPr/>
            </a:pPr>
            <a:fld id="{255FBAD6-92B6-4D52-8B28-A7F0C459B9D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2"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CB15B-981E-4864-B56E-A9161E342AA8}" type="datetimeFigureOut">
              <a:rPr kumimoji="1" lang="ja-JP" altLang="en-US" smtClean="0"/>
              <a:t>2023/8/10</a:t>
            </a:fld>
            <a:endParaRPr kumimoji="1" lang="ja-JP" altLang="en-US"/>
          </a:p>
        </p:txBody>
      </p:sp>
      <p:sp>
        <p:nvSpPr>
          <p:cNvPr id="5" name="フッター プレースホルダー 4"/>
          <p:cNvSpPr>
            <a:spLocks noGrp="1"/>
          </p:cNvSpPr>
          <p:nvPr>
            <p:ph type="ftr" sz="quarter" idx="3"/>
          </p:nvPr>
        </p:nvSpPr>
        <p:spPr>
          <a:xfrm>
            <a:off x="3028952"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D4513-3F6E-417C-B96D-FD2849288358}" type="slidenum">
              <a:rPr kumimoji="1" lang="ja-JP" altLang="en-US" smtClean="0"/>
              <a:t>‹#›</a:t>
            </a:fld>
            <a:endParaRPr kumimoji="1" lang="ja-JP" altLang="en-US"/>
          </a:p>
        </p:txBody>
      </p:sp>
    </p:spTree>
    <p:extLst>
      <p:ext uri="{BB962C8B-B14F-4D97-AF65-F5344CB8AC3E}">
        <p14:creationId xmlns:p14="http://schemas.microsoft.com/office/powerpoint/2010/main" val="3449424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733BD54-DB3C-13B9-294B-DDBD1BB06C82}"/>
              </a:ext>
            </a:extLst>
          </p:cNvPr>
          <p:cNvSpPr/>
          <p:nvPr/>
        </p:nvSpPr>
        <p:spPr>
          <a:xfrm>
            <a:off x="168421" y="1067871"/>
            <a:ext cx="4515650" cy="5670469"/>
          </a:xfrm>
          <a:prstGeom prst="roundRect">
            <a:avLst>
              <a:gd name="adj" fmla="val 8805"/>
            </a:avLst>
          </a:prstGeom>
          <a:solidFill>
            <a:schemeClr val="accent5">
              <a:lumMod val="20000"/>
              <a:lumOff val="80000"/>
            </a:schemeClr>
          </a:solidFill>
          <a:ln w="571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4800" b="1" dirty="0">
                <a:solidFill>
                  <a:schemeClr val="accent1">
                    <a:lumMod val="60000"/>
                    <a:lumOff val="40000"/>
                  </a:schemeClr>
                </a:solidFill>
                <a:latin typeface="ＭＳ Ｐゴシック" panose="020B0600070205080204" pitchFamily="50" charset="-128"/>
                <a:ea typeface="ＭＳ Ｐゴシック" panose="020B0600070205080204" pitchFamily="50" charset="-128"/>
              </a:rPr>
              <a:t>日本</a:t>
            </a:r>
          </a:p>
        </p:txBody>
      </p:sp>
      <p:sp>
        <p:nvSpPr>
          <p:cNvPr id="13314" name="タイトル 1">
            <a:extLst>
              <a:ext uri="{FF2B5EF4-FFF2-40B4-BE49-F238E27FC236}">
                <a16:creationId xmlns:a16="http://schemas.microsoft.com/office/drawing/2014/main" id="{9D73A3E5-9532-DAB0-5D4E-DF800F3234B6}"/>
              </a:ext>
            </a:extLst>
          </p:cNvPr>
          <p:cNvSpPr>
            <a:spLocks noGrp="1" noChangeArrowheads="1"/>
          </p:cNvSpPr>
          <p:nvPr>
            <p:ph type="title"/>
          </p:nvPr>
        </p:nvSpPr>
        <p:spPr>
          <a:xfrm>
            <a:off x="316959" y="193492"/>
            <a:ext cx="3534900" cy="814387"/>
          </a:xfrm>
        </p:spPr>
        <p:txBody>
          <a:bodyPr/>
          <a:lstStyle/>
          <a:p>
            <a:pPr eaLnBrk="1" hangingPunct="1"/>
            <a:r>
              <a:rPr lang="ja-JP" altLang="en-US" dirty="0">
                <a:latin typeface="ＭＳ Ｐゴシック"/>
                <a:ea typeface="ＭＳ Ｐゴシック"/>
              </a:rPr>
              <a:t>前時の復習</a:t>
            </a:r>
          </a:p>
        </p:txBody>
      </p:sp>
      <p:sp>
        <p:nvSpPr>
          <p:cNvPr id="2" name="四角形: 角を丸くする 1">
            <a:extLst>
              <a:ext uri="{FF2B5EF4-FFF2-40B4-BE49-F238E27FC236}">
                <a16:creationId xmlns:a16="http://schemas.microsoft.com/office/drawing/2014/main" id="{2DC6898A-0B20-8DB6-0EB0-E9C5C8A04E2F}"/>
              </a:ext>
            </a:extLst>
          </p:cNvPr>
          <p:cNvSpPr/>
          <p:nvPr/>
        </p:nvSpPr>
        <p:spPr>
          <a:xfrm>
            <a:off x="6197745" y="162638"/>
            <a:ext cx="2666999" cy="1810465"/>
          </a:xfrm>
          <a:prstGeom prst="roundRect">
            <a:avLst/>
          </a:prstGeom>
          <a:solidFill>
            <a:schemeClr val="accent4">
              <a:lumMod val="20000"/>
              <a:lumOff val="80000"/>
            </a:schemeClr>
          </a:solid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5400" b="1" dirty="0">
                <a:solidFill>
                  <a:schemeClr val="accent4">
                    <a:lumMod val="60000"/>
                    <a:lumOff val="40000"/>
                  </a:schemeClr>
                </a:solidFill>
                <a:latin typeface="ＭＳ Ｐゴシック" panose="020B0600070205080204" pitchFamily="50" charset="-128"/>
                <a:ea typeface="ＭＳ Ｐゴシック" panose="020B0600070205080204" pitchFamily="50" charset="-128"/>
              </a:rPr>
              <a:t>清</a:t>
            </a:r>
          </a:p>
        </p:txBody>
      </p:sp>
      <p:sp>
        <p:nvSpPr>
          <p:cNvPr id="11"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316959" y="2736574"/>
            <a:ext cx="427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400" b="1" dirty="0">
                <a:solidFill>
                  <a:srgbClr val="FF0000"/>
                </a:solidFill>
                <a:latin typeface="ＭＳ Ｐゴシック" panose="020B0600070205080204" pitchFamily="50" charset="-128"/>
                <a:ea typeface="ＭＳ Ｐゴシック" panose="020B0600070205080204" pitchFamily="50" charset="-128"/>
              </a:rPr>
              <a:t>1872</a:t>
            </a:r>
            <a:r>
              <a:rPr lang="ja-JP" altLang="en-US" sz="2400" b="1" dirty="0">
                <a:solidFill>
                  <a:srgbClr val="FF0000"/>
                </a:solidFill>
                <a:latin typeface="ＭＳ Ｐゴシック" panose="020B0600070205080204" pitchFamily="50" charset="-128"/>
                <a:ea typeface="ＭＳ Ｐゴシック" panose="020B0600070205080204" pitchFamily="50" charset="-128"/>
              </a:rPr>
              <a:t>年　「琉球藩」設置</a:t>
            </a:r>
          </a:p>
          <a:p>
            <a:pPr eaLnBrk="1" hangingPunct="1">
              <a:lnSpc>
                <a:spcPct val="100000"/>
              </a:lnSpc>
              <a:spcBef>
                <a:spcPct val="0"/>
              </a:spcBef>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明治天皇、琉球国王・尚泰を「藩王」に任命</a:t>
            </a:r>
          </a:p>
          <a:p>
            <a:pPr eaLnBrk="1" hangingPunct="1">
              <a:lnSpc>
                <a:spcPct val="100000"/>
              </a:lnSpc>
              <a:spcBef>
                <a:spcPct val="0"/>
              </a:spcBef>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琉球藩は外務省の管轄となる</a:t>
            </a:r>
            <a:endParaRPr lang="en-US" altLang="ja-JP" sz="16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sz="1600" dirty="0">
                <a:latin typeface="ＭＳ Ｐゴシック" panose="020B0600070205080204" pitchFamily="50" charset="-128"/>
                <a:ea typeface="ＭＳ Ｐゴシック" panose="020B0600070205080204" pitchFamily="50" charset="-128"/>
              </a:rPr>
              <a:t>　（琉球藩の外交権の停止）</a:t>
            </a:r>
          </a:p>
        </p:txBody>
      </p:sp>
      <p:sp>
        <p:nvSpPr>
          <p:cNvPr id="12"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6579515" y="1067870"/>
            <a:ext cx="2126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400" b="1" dirty="0">
                <a:latin typeface="ＭＳ Ｐゴシック" panose="020B0600070205080204" pitchFamily="34" charset="-128"/>
                <a:ea typeface="ＭＳ Ｐゴシック" panose="020B0600070205080204" pitchFamily="34" charset="-128"/>
              </a:rPr>
              <a:t>琉球藩設置を認めず</a:t>
            </a:r>
            <a:endParaRPr lang="ja-JP" altLang="en-US" sz="1400" b="1" dirty="0"/>
          </a:p>
        </p:txBody>
      </p:sp>
      <p:sp>
        <p:nvSpPr>
          <p:cNvPr id="3" name="四角形: 角を丸くする 2">
            <a:extLst>
              <a:ext uri="{FF2B5EF4-FFF2-40B4-BE49-F238E27FC236}">
                <a16:creationId xmlns:a16="http://schemas.microsoft.com/office/drawing/2014/main" id="{27A56D5B-C2F5-68C5-D9EB-3644B98EBB1E}"/>
              </a:ext>
            </a:extLst>
          </p:cNvPr>
          <p:cNvSpPr/>
          <p:nvPr/>
        </p:nvSpPr>
        <p:spPr>
          <a:xfrm>
            <a:off x="6227587" y="2650135"/>
            <a:ext cx="2666999" cy="1729867"/>
          </a:xfrm>
          <a:prstGeom prst="roundRect">
            <a:avLst/>
          </a:prstGeom>
          <a:solidFill>
            <a:schemeClr val="accent2">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54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rPr>
              <a:t>琉球</a:t>
            </a:r>
            <a:endParaRPr kumimoji="1" lang="ja-JP" altLang="en-US" sz="80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A7DD04A0-9197-3384-35BD-D4C951BBC202}"/>
              </a:ext>
            </a:extLst>
          </p:cNvPr>
          <p:cNvSpPr/>
          <p:nvPr/>
        </p:nvSpPr>
        <p:spPr>
          <a:xfrm>
            <a:off x="6253942" y="5102427"/>
            <a:ext cx="2666999" cy="1635913"/>
          </a:xfrm>
          <a:prstGeom prst="roundRect">
            <a:avLst/>
          </a:prstGeom>
          <a:solidFill>
            <a:schemeClr val="accent6">
              <a:lumMod val="20000"/>
              <a:lumOff val="80000"/>
            </a:schemeClr>
          </a:solidFill>
          <a:ln w="5715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4400" b="1" dirty="0">
                <a:solidFill>
                  <a:schemeClr val="accent6">
                    <a:lumMod val="60000"/>
                    <a:lumOff val="40000"/>
                  </a:schemeClr>
                </a:solidFill>
                <a:latin typeface="ＭＳ Ｐゴシック" panose="020B0600070205080204" pitchFamily="50" charset="-128"/>
                <a:ea typeface="ＭＳ Ｐゴシック" panose="020B0600070205080204" pitchFamily="50" charset="-128"/>
              </a:rPr>
              <a:t>欧米</a:t>
            </a:r>
          </a:p>
        </p:txBody>
      </p:sp>
      <p:sp>
        <p:nvSpPr>
          <p:cNvPr id="6" name="矢印: 右 5">
            <a:extLst>
              <a:ext uri="{FF2B5EF4-FFF2-40B4-BE49-F238E27FC236}">
                <a16:creationId xmlns:a16="http://schemas.microsoft.com/office/drawing/2014/main" id="{BC74C7F9-ECB9-B764-1315-6F5387F8BEB4}"/>
              </a:ext>
            </a:extLst>
          </p:cNvPr>
          <p:cNvSpPr/>
          <p:nvPr/>
        </p:nvSpPr>
        <p:spPr>
          <a:xfrm>
            <a:off x="4872255" y="2992583"/>
            <a:ext cx="1102821"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38B98FD4-ED13-6C3F-6BDE-C6BC6BFA7447}"/>
              </a:ext>
            </a:extLst>
          </p:cNvPr>
          <p:cNvSpPr/>
          <p:nvPr/>
        </p:nvSpPr>
        <p:spPr>
          <a:xfrm flipH="1">
            <a:off x="4872255" y="3765666"/>
            <a:ext cx="1102821"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2DF98CBF-4AAF-1B90-DC49-FBA2ED099234}"/>
              </a:ext>
            </a:extLst>
          </p:cNvPr>
          <p:cNvSpPr/>
          <p:nvPr/>
        </p:nvSpPr>
        <p:spPr>
          <a:xfrm rot="5400000" flipH="1">
            <a:off x="7101535" y="2177001"/>
            <a:ext cx="443730"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E4F8A152-CDE0-9F40-680C-41F09C68978C}"/>
              </a:ext>
            </a:extLst>
          </p:cNvPr>
          <p:cNvSpPr/>
          <p:nvPr/>
        </p:nvSpPr>
        <p:spPr>
          <a:xfrm rot="16200000" flipH="1" flipV="1">
            <a:off x="7534848" y="2184685"/>
            <a:ext cx="443730"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DB2E9FD2-A34E-5116-CB2E-35997C4CBE29}"/>
              </a:ext>
            </a:extLst>
          </p:cNvPr>
          <p:cNvSpPr/>
          <p:nvPr/>
        </p:nvSpPr>
        <p:spPr>
          <a:xfrm rot="5400000" flipH="1">
            <a:off x="7534847" y="4564960"/>
            <a:ext cx="443730" cy="288175"/>
          </a:xfrm>
          <a:prstGeom prst="rightArrow">
            <a:avLst>
              <a:gd name="adj1" fmla="val 50000"/>
              <a:gd name="adj2" fmla="val 100000"/>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539FF218-24BB-CECB-0F06-4A5390E7B59D}"/>
              </a:ext>
            </a:extLst>
          </p:cNvPr>
          <p:cNvSpPr/>
          <p:nvPr/>
        </p:nvSpPr>
        <p:spPr>
          <a:xfrm rot="16200000" flipH="1" flipV="1">
            <a:off x="7107458" y="4567400"/>
            <a:ext cx="443730"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F57819F8-B868-04AE-AFC6-F4375BF09DB9}"/>
              </a:ext>
            </a:extLst>
          </p:cNvPr>
          <p:cNvGrpSpPr/>
          <p:nvPr/>
        </p:nvGrpSpPr>
        <p:grpSpPr>
          <a:xfrm>
            <a:off x="4787253" y="504306"/>
            <a:ext cx="1341608" cy="1463255"/>
            <a:chOff x="4842671" y="509847"/>
            <a:chExt cx="1341608" cy="1463255"/>
          </a:xfrm>
        </p:grpSpPr>
        <p:sp>
          <p:nvSpPr>
            <p:cNvPr id="20" name="爆発: 14 pt 19">
              <a:extLst>
                <a:ext uri="{FF2B5EF4-FFF2-40B4-BE49-F238E27FC236}">
                  <a16:creationId xmlns:a16="http://schemas.microsoft.com/office/drawing/2014/main" id="{BD28058F-715D-09D9-9533-1CCB155B9F9D}"/>
                </a:ext>
              </a:extLst>
            </p:cNvPr>
            <p:cNvSpPr/>
            <p:nvPr/>
          </p:nvSpPr>
          <p:spPr>
            <a:xfrm>
              <a:off x="4842671" y="509847"/>
              <a:ext cx="1341608" cy="146325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
              <a:extLst>
                <a:ext uri="{FF2B5EF4-FFF2-40B4-BE49-F238E27FC236}">
                  <a16:creationId xmlns:a16="http://schemas.microsoft.com/office/drawing/2014/main" id="{E26A27AC-1BFC-4D14-9F2E-25BEA12AD2E8}"/>
                </a:ext>
              </a:extLst>
            </p:cNvPr>
            <p:cNvSpPr txBox="1">
              <a:spLocks noChangeArrowheads="1"/>
            </p:cNvSpPr>
            <p:nvPr/>
          </p:nvSpPr>
          <p:spPr bwMode="auto">
            <a:xfrm>
              <a:off x="5168454" y="896794"/>
              <a:ext cx="678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b="1" dirty="0">
                  <a:latin typeface="ＭＳ Ｐゴシック" panose="020B0600070205080204" pitchFamily="50" charset="-128"/>
                  <a:ea typeface="ＭＳ Ｐゴシック" panose="020B0600070205080204" pitchFamily="50" charset="-128"/>
                </a:rPr>
                <a:t>対立</a:t>
              </a:r>
            </a:p>
          </p:txBody>
        </p:sp>
        <p:sp>
          <p:nvSpPr>
            <p:cNvPr id="17" name="矢印: 左右 16">
              <a:extLst>
                <a:ext uri="{FF2B5EF4-FFF2-40B4-BE49-F238E27FC236}">
                  <a16:creationId xmlns:a16="http://schemas.microsoft.com/office/drawing/2014/main" id="{32B767C7-8A8B-2A7C-1B1F-27A8DCA59E47}"/>
                </a:ext>
              </a:extLst>
            </p:cNvPr>
            <p:cNvSpPr/>
            <p:nvPr/>
          </p:nvSpPr>
          <p:spPr>
            <a:xfrm>
              <a:off x="4845166" y="1155954"/>
              <a:ext cx="1270330" cy="532015"/>
            </a:xfrm>
            <a:prstGeom prst="leftRightArrow">
              <a:avLst>
                <a:gd name="adj1" fmla="val 54167"/>
                <a:gd name="adj2" fmla="val 58333"/>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6429A4CC-13FB-5AC9-22AB-4F5A5D521344}"/>
              </a:ext>
            </a:extLst>
          </p:cNvPr>
          <p:cNvSpPr txBox="1"/>
          <p:nvPr/>
        </p:nvSpPr>
        <p:spPr>
          <a:xfrm>
            <a:off x="4790234" y="2346252"/>
            <a:ext cx="1338627" cy="646331"/>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領土に組み込む</a:t>
            </a:r>
          </a:p>
        </p:txBody>
      </p:sp>
      <p:sp>
        <p:nvSpPr>
          <p:cNvPr id="19" name="テキスト ボックス 18">
            <a:extLst>
              <a:ext uri="{FF2B5EF4-FFF2-40B4-BE49-F238E27FC236}">
                <a16:creationId xmlns:a16="http://schemas.microsoft.com/office/drawing/2014/main" id="{D6DFD16B-7446-606A-4F33-322B39309CC8}"/>
              </a:ext>
            </a:extLst>
          </p:cNvPr>
          <p:cNvSpPr txBox="1"/>
          <p:nvPr/>
        </p:nvSpPr>
        <p:spPr>
          <a:xfrm>
            <a:off x="4694535" y="4085228"/>
            <a:ext cx="1563851" cy="646331"/>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「日清両属」を訴える</a:t>
            </a:r>
          </a:p>
        </p:txBody>
      </p:sp>
      <p:sp>
        <p:nvSpPr>
          <p:cNvPr id="22" name="テキスト ボックス 21">
            <a:extLst>
              <a:ext uri="{FF2B5EF4-FFF2-40B4-BE49-F238E27FC236}">
                <a16:creationId xmlns:a16="http://schemas.microsoft.com/office/drawing/2014/main" id="{64D70D72-4EEA-A1B6-2B19-E20C73B07FE2}"/>
              </a:ext>
            </a:extLst>
          </p:cNvPr>
          <p:cNvSpPr txBox="1"/>
          <p:nvPr/>
        </p:nvSpPr>
        <p:spPr>
          <a:xfrm>
            <a:off x="6128861" y="2114776"/>
            <a:ext cx="1338627"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救援求む</a:t>
            </a:r>
          </a:p>
        </p:txBody>
      </p:sp>
      <p:sp>
        <p:nvSpPr>
          <p:cNvPr id="23" name="テキスト ボックス 22">
            <a:extLst>
              <a:ext uri="{FF2B5EF4-FFF2-40B4-BE49-F238E27FC236}">
                <a16:creationId xmlns:a16="http://schemas.microsoft.com/office/drawing/2014/main" id="{7B68E81C-7491-401D-B3FD-A5BAB0B60E53}"/>
              </a:ext>
            </a:extLst>
          </p:cNvPr>
          <p:cNvSpPr txBox="1"/>
          <p:nvPr/>
        </p:nvSpPr>
        <p:spPr>
          <a:xfrm>
            <a:off x="6128861" y="4571078"/>
            <a:ext cx="1338627"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救援求む</a:t>
            </a:r>
          </a:p>
        </p:txBody>
      </p:sp>
      <p:sp>
        <p:nvSpPr>
          <p:cNvPr id="24" name="テキスト ボックス 23">
            <a:extLst>
              <a:ext uri="{FF2B5EF4-FFF2-40B4-BE49-F238E27FC236}">
                <a16:creationId xmlns:a16="http://schemas.microsoft.com/office/drawing/2014/main" id="{EF13659E-1C29-EECD-73DD-DE5D28E30C9E}"/>
              </a:ext>
            </a:extLst>
          </p:cNvPr>
          <p:cNvSpPr txBox="1"/>
          <p:nvPr/>
        </p:nvSpPr>
        <p:spPr>
          <a:xfrm>
            <a:off x="7848625" y="2117989"/>
            <a:ext cx="1338627"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理解を示す</a:t>
            </a:r>
          </a:p>
        </p:txBody>
      </p:sp>
      <p:sp>
        <p:nvSpPr>
          <p:cNvPr id="26" name="テキスト ボックス 25">
            <a:extLst>
              <a:ext uri="{FF2B5EF4-FFF2-40B4-BE49-F238E27FC236}">
                <a16:creationId xmlns:a16="http://schemas.microsoft.com/office/drawing/2014/main" id="{271ACCF0-F2BD-48E6-BDEE-FC454CE0F0CD}"/>
              </a:ext>
            </a:extLst>
          </p:cNvPr>
          <p:cNvSpPr txBox="1"/>
          <p:nvPr/>
        </p:nvSpPr>
        <p:spPr>
          <a:xfrm>
            <a:off x="7876832" y="4398568"/>
            <a:ext cx="1104654" cy="646331"/>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救援要求応じない</a:t>
            </a:r>
          </a:p>
        </p:txBody>
      </p:sp>
      <p:sp>
        <p:nvSpPr>
          <p:cNvPr id="27" name="テキスト ボックス 2">
            <a:extLst>
              <a:ext uri="{FF2B5EF4-FFF2-40B4-BE49-F238E27FC236}">
                <a16:creationId xmlns:a16="http://schemas.microsoft.com/office/drawing/2014/main" id="{14C69E50-9D71-4C55-2762-6605C3C4B599}"/>
              </a:ext>
            </a:extLst>
          </p:cNvPr>
          <p:cNvSpPr txBox="1">
            <a:spLocks noChangeArrowheads="1"/>
          </p:cNvSpPr>
          <p:nvPr/>
        </p:nvSpPr>
        <p:spPr bwMode="auto">
          <a:xfrm>
            <a:off x="6549180" y="3504704"/>
            <a:ext cx="2157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400" b="1" dirty="0">
                <a:latin typeface="ＭＳ Ｐゴシック" panose="020B0600070205080204" pitchFamily="34" charset="-128"/>
                <a:ea typeface="ＭＳ Ｐゴシック" panose="020B0600070205080204" pitchFamily="34" charset="-128"/>
              </a:rPr>
              <a:t>琉球王国を存続したい</a:t>
            </a:r>
            <a:endParaRPr lang="ja-JP" altLang="en-US" sz="1400" b="1" dirty="0"/>
          </a:p>
        </p:txBody>
      </p:sp>
      <p:sp>
        <p:nvSpPr>
          <p:cNvPr id="28" name="矢印: 右 27">
            <a:extLst>
              <a:ext uri="{FF2B5EF4-FFF2-40B4-BE49-F238E27FC236}">
                <a16:creationId xmlns:a16="http://schemas.microsoft.com/office/drawing/2014/main" id="{0B1B5BB3-F011-2D03-490A-B67766E5AF4A}"/>
              </a:ext>
            </a:extLst>
          </p:cNvPr>
          <p:cNvSpPr/>
          <p:nvPr/>
        </p:nvSpPr>
        <p:spPr>
          <a:xfrm flipH="1">
            <a:off x="4854894" y="5618593"/>
            <a:ext cx="1102821"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A80C83D3-DFC5-8D24-7D01-478C5C8012C7}"/>
              </a:ext>
            </a:extLst>
          </p:cNvPr>
          <p:cNvSpPr txBox="1"/>
          <p:nvPr/>
        </p:nvSpPr>
        <p:spPr>
          <a:xfrm>
            <a:off x="4787253" y="5984362"/>
            <a:ext cx="742277"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黙認</a:t>
            </a:r>
          </a:p>
        </p:txBody>
      </p:sp>
      <p:sp>
        <p:nvSpPr>
          <p:cNvPr id="15" name="テキスト ボックス 2">
            <a:extLst>
              <a:ext uri="{FF2B5EF4-FFF2-40B4-BE49-F238E27FC236}">
                <a16:creationId xmlns:a16="http://schemas.microsoft.com/office/drawing/2014/main" id="{1E544636-1E1D-6857-1CC9-79898096928E}"/>
              </a:ext>
            </a:extLst>
          </p:cNvPr>
          <p:cNvSpPr txBox="1">
            <a:spLocks noChangeArrowheads="1"/>
          </p:cNvSpPr>
          <p:nvPr/>
        </p:nvSpPr>
        <p:spPr bwMode="auto">
          <a:xfrm>
            <a:off x="6579515" y="5831449"/>
            <a:ext cx="2157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600" dirty="0">
                <a:latin typeface="ＭＳ Ｐゴシック" panose="020B0600070205080204" pitchFamily="50" charset="-128"/>
                <a:ea typeface="ＭＳ Ｐゴシック" panose="020B0600070205080204" pitchFamily="50" charset="-128"/>
              </a:rPr>
              <a:t>中琉を助けても国の利益にならない。日本との関係を重視</a:t>
            </a:r>
          </a:p>
        </p:txBody>
      </p:sp>
      <p:sp>
        <p:nvSpPr>
          <p:cNvPr id="30"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436487" y="1855573"/>
            <a:ext cx="39908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dirty="0">
                <a:latin typeface="ＭＳ Ｐゴシック" panose="020B0600070205080204" pitchFamily="34" charset="-128"/>
                <a:ea typeface="ＭＳ Ｐゴシック" panose="020B0600070205080204" pitchFamily="34" charset="-128"/>
              </a:rPr>
              <a:t>琉球を廃止し、</a:t>
            </a:r>
            <a:endParaRPr lang="en-US" altLang="ja-JP"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dirty="0">
                <a:latin typeface="ＭＳ Ｐゴシック" panose="020B0600070205080204" pitchFamily="34" charset="-128"/>
                <a:ea typeface="ＭＳ Ｐゴシック" panose="020B0600070205080204" pitchFamily="34" charset="-128"/>
              </a:rPr>
              <a:t>日本に組み込みたい！</a:t>
            </a:r>
            <a:endParaRPr lang="ja-JP" altLang="en-US" dirty="0"/>
          </a:p>
        </p:txBody>
      </p:sp>
      <p:sp>
        <p:nvSpPr>
          <p:cNvPr id="31"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276346" y="4280498"/>
            <a:ext cx="44464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400" b="1" dirty="0">
                <a:solidFill>
                  <a:srgbClr val="FF0000"/>
                </a:solidFill>
                <a:latin typeface="ＭＳ Ｐゴシック" panose="020B0600070205080204" pitchFamily="50" charset="-128"/>
                <a:ea typeface="ＭＳ Ｐゴシック" panose="020B0600070205080204" pitchFamily="50" charset="-128"/>
              </a:rPr>
              <a:t>1875</a:t>
            </a:r>
            <a:r>
              <a:rPr lang="ja-JP" altLang="en-US" sz="2400" b="1" dirty="0">
                <a:solidFill>
                  <a:srgbClr val="FF0000"/>
                </a:solidFill>
                <a:latin typeface="ＭＳ Ｐゴシック" panose="020B0600070205080204" pitchFamily="50" charset="-128"/>
                <a:ea typeface="ＭＳ Ｐゴシック" panose="020B0600070205080204" pitchFamily="50" charset="-128"/>
              </a:rPr>
              <a:t>年：「琉球処分官」松田道之ら来琉</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①清国との関係を断つ。</a:t>
            </a:r>
            <a:endParaRPr kumimoji="0" lang="en-US" altLang="ja-JP" sz="1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②明治の年号を使用。</a:t>
            </a:r>
            <a:endParaRPr kumimoji="0" lang="en-US" altLang="ja-JP" sz="1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③日本の軍事施設を置くこと。</a:t>
            </a:r>
            <a:endParaRPr kumimoji="0" lang="en-US" altLang="ja-JP" sz="1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　等を要求。</a:t>
            </a:r>
            <a:endParaRPr lang="ja-JP" altLang="en-US" sz="16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DBD8C59-637A-0FFE-F1BA-C6A0A1BA10CF}"/>
              </a:ext>
            </a:extLst>
          </p:cNvPr>
          <p:cNvSpPr>
            <a:spLocks noGrp="1" noChangeArrowheads="1"/>
          </p:cNvSpPr>
          <p:nvPr>
            <p:ph type="title"/>
          </p:nvPr>
        </p:nvSpPr>
        <p:spPr>
          <a:xfrm>
            <a:off x="320842" y="171674"/>
            <a:ext cx="8823158" cy="3257326"/>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問４</a:t>
            </a:r>
            <a:br>
              <a:rPr lang="ja-JP" altLang="en-US" dirty="0">
                <a:latin typeface="ＭＳ Ｐゴシック" panose="020B0600070205080204" pitchFamily="34" charset="-128"/>
                <a:ea typeface="ＭＳ Ｐゴシック" panose="020B0600070205080204" pitchFamily="34" charset="-128"/>
              </a:rPr>
            </a:br>
            <a:r>
              <a:rPr lang="ja-JP" altLang="en-US" sz="3600" dirty="0">
                <a:latin typeface="ＭＳ Ｐゴシック" panose="020B0600070205080204" pitchFamily="34" charset="-128"/>
                <a:ea typeface="ＭＳ Ｐゴシック" panose="020B0600070205080204" pitchFamily="34" charset="-128"/>
              </a:rPr>
              <a:t>日本の「分島・増約（改約）案」、清の「琉球三分割案」とは、琉球をどのように分割する案だったのでしょうか。ワークシートの地図に分割する境界線を予想して鉛筆で書き込み、それぞれどこに属するか、書いてみよう。</a:t>
            </a:r>
            <a:endParaRPr lang="ja-JP" altLang="en-US" dirty="0">
              <a:latin typeface="ＭＳ Ｐゴシック" panose="020B0600070205080204" pitchFamily="34" charset="-128"/>
              <a:ea typeface="ＭＳ Ｐゴシック" panose="020B0600070205080204" pitchFamily="34"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640" y="5083080"/>
            <a:ext cx="1740408" cy="1489304"/>
          </a:xfrm>
          <a:prstGeom prst="rect">
            <a:avLst/>
          </a:prstGeom>
        </p:spPr>
      </p:pic>
      <p:pic>
        <p:nvPicPr>
          <p:cNvPr id="4" name="図 3">
            <a:extLst>
              <a:ext uri="{FF2B5EF4-FFF2-40B4-BE49-F238E27FC236}">
                <a16:creationId xmlns:a16="http://schemas.microsoft.com/office/drawing/2014/main" id="{7194629F-B30A-42F0-8653-8E7BB8EC8D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1441" y="3594050"/>
            <a:ext cx="5434729" cy="2978334"/>
          </a:xfrm>
          <a:prstGeom prst="rect">
            <a:avLst/>
          </a:prstGeom>
        </p:spPr>
      </p:pic>
      <p:sp>
        <p:nvSpPr>
          <p:cNvPr id="6" name="フリーフォーム: 図形 5">
            <a:extLst>
              <a:ext uri="{FF2B5EF4-FFF2-40B4-BE49-F238E27FC236}">
                <a16:creationId xmlns:a16="http://schemas.microsoft.com/office/drawing/2014/main" id="{470EF329-42B8-4D98-A14E-D53F4E67A8BA}"/>
              </a:ext>
            </a:extLst>
          </p:cNvPr>
          <p:cNvSpPr/>
          <p:nvPr/>
        </p:nvSpPr>
        <p:spPr>
          <a:xfrm>
            <a:off x="4367719" y="3871609"/>
            <a:ext cx="2227634" cy="1305847"/>
          </a:xfrm>
          <a:custGeom>
            <a:avLst/>
            <a:gdLst>
              <a:gd name="connsiteX0" fmla="*/ 0 w 2227634"/>
              <a:gd name="connsiteY0" fmla="*/ 0 h 1305847"/>
              <a:gd name="connsiteX1" fmla="*/ 19455 w 2227634"/>
              <a:gd name="connsiteY1" fmla="*/ 58365 h 1305847"/>
              <a:gd name="connsiteX2" fmla="*/ 38911 w 2227634"/>
              <a:gd name="connsiteY2" fmla="*/ 77821 h 1305847"/>
              <a:gd name="connsiteX3" fmla="*/ 58366 w 2227634"/>
              <a:gd name="connsiteY3" fmla="*/ 107004 h 1305847"/>
              <a:gd name="connsiteX4" fmla="*/ 87549 w 2227634"/>
              <a:gd name="connsiteY4" fmla="*/ 184825 h 1305847"/>
              <a:gd name="connsiteX5" fmla="*/ 107004 w 2227634"/>
              <a:gd name="connsiteY5" fmla="*/ 233463 h 1305847"/>
              <a:gd name="connsiteX6" fmla="*/ 136187 w 2227634"/>
              <a:gd name="connsiteY6" fmla="*/ 262646 h 1305847"/>
              <a:gd name="connsiteX7" fmla="*/ 165370 w 2227634"/>
              <a:gd name="connsiteY7" fmla="*/ 301557 h 1305847"/>
              <a:gd name="connsiteX8" fmla="*/ 233464 w 2227634"/>
              <a:gd name="connsiteY8" fmla="*/ 398834 h 1305847"/>
              <a:gd name="connsiteX9" fmla="*/ 301558 w 2227634"/>
              <a:gd name="connsiteY9" fmla="*/ 476655 h 1305847"/>
              <a:gd name="connsiteX10" fmla="*/ 330741 w 2227634"/>
              <a:gd name="connsiteY10" fmla="*/ 486382 h 1305847"/>
              <a:gd name="connsiteX11" fmla="*/ 379379 w 2227634"/>
              <a:gd name="connsiteY11" fmla="*/ 535021 h 1305847"/>
              <a:gd name="connsiteX12" fmla="*/ 447472 w 2227634"/>
              <a:gd name="connsiteY12" fmla="*/ 622570 h 1305847"/>
              <a:gd name="connsiteX13" fmla="*/ 505838 w 2227634"/>
              <a:gd name="connsiteY13" fmla="*/ 661480 h 1305847"/>
              <a:gd name="connsiteX14" fmla="*/ 564204 w 2227634"/>
              <a:gd name="connsiteY14" fmla="*/ 719846 h 1305847"/>
              <a:gd name="connsiteX15" fmla="*/ 612843 w 2227634"/>
              <a:gd name="connsiteY15" fmla="*/ 758757 h 1305847"/>
              <a:gd name="connsiteX16" fmla="*/ 632298 w 2227634"/>
              <a:gd name="connsiteY16" fmla="*/ 787940 h 1305847"/>
              <a:gd name="connsiteX17" fmla="*/ 719847 w 2227634"/>
              <a:gd name="connsiteY17" fmla="*/ 836578 h 1305847"/>
              <a:gd name="connsiteX18" fmla="*/ 749030 w 2227634"/>
              <a:gd name="connsiteY18" fmla="*/ 856034 h 1305847"/>
              <a:gd name="connsiteX19" fmla="*/ 826851 w 2227634"/>
              <a:gd name="connsiteY19" fmla="*/ 924127 h 1305847"/>
              <a:gd name="connsiteX20" fmla="*/ 943583 w 2227634"/>
              <a:gd name="connsiteY20" fmla="*/ 982493 h 1305847"/>
              <a:gd name="connsiteX21" fmla="*/ 1021404 w 2227634"/>
              <a:gd name="connsiteY21" fmla="*/ 1031131 h 1305847"/>
              <a:gd name="connsiteX22" fmla="*/ 1050587 w 2227634"/>
              <a:gd name="connsiteY22" fmla="*/ 1040859 h 1305847"/>
              <a:gd name="connsiteX23" fmla="*/ 1177047 w 2227634"/>
              <a:gd name="connsiteY23" fmla="*/ 1089497 h 1305847"/>
              <a:gd name="connsiteX24" fmla="*/ 1206230 w 2227634"/>
              <a:gd name="connsiteY24" fmla="*/ 1099225 h 1305847"/>
              <a:gd name="connsiteX25" fmla="*/ 1254868 w 2227634"/>
              <a:gd name="connsiteY25" fmla="*/ 1118680 h 1305847"/>
              <a:gd name="connsiteX26" fmla="*/ 1293779 w 2227634"/>
              <a:gd name="connsiteY26" fmla="*/ 1128408 h 1305847"/>
              <a:gd name="connsiteX27" fmla="*/ 1371600 w 2227634"/>
              <a:gd name="connsiteY27" fmla="*/ 1167319 h 1305847"/>
              <a:gd name="connsiteX28" fmla="*/ 1498060 w 2227634"/>
              <a:gd name="connsiteY28" fmla="*/ 1215957 h 1305847"/>
              <a:gd name="connsiteX29" fmla="*/ 1527243 w 2227634"/>
              <a:gd name="connsiteY29" fmla="*/ 1225685 h 1305847"/>
              <a:gd name="connsiteX30" fmla="*/ 1712068 w 2227634"/>
              <a:gd name="connsiteY30" fmla="*/ 1245140 h 1305847"/>
              <a:gd name="connsiteX31" fmla="*/ 1867711 w 2227634"/>
              <a:gd name="connsiteY31" fmla="*/ 1264595 h 1305847"/>
              <a:gd name="connsiteX32" fmla="*/ 2227634 w 2227634"/>
              <a:gd name="connsiteY32" fmla="*/ 1245140 h 130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7634" h="1305847">
                <a:moveTo>
                  <a:pt x="0" y="0"/>
                </a:moveTo>
                <a:cubicBezTo>
                  <a:pt x="6485" y="19455"/>
                  <a:pt x="10284" y="40023"/>
                  <a:pt x="19455" y="58365"/>
                </a:cubicBezTo>
                <a:cubicBezTo>
                  <a:pt x="23557" y="66568"/>
                  <a:pt x="33182" y="70659"/>
                  <a:pt x="38911" y="77821"/>
                </a:cubicBezTo>
                <a:cubicBezTo>
                  <a:pt x="46214" y="86950"/>
                  <a:pt x="51881" y="97276"/>
                  <a:pt x="58366" y="107004"/>
                </a:cubicBezTo>
                <a:cubicBezTo>
                  <a:pt x="77135" y="200844"/>
                  <a:pt x="54151" y="118029"/>
                  <a:pt x="87549" y="184825"/>
                </a:cubicBezTo>
                <a:cubicBezTo>
                  <a:pt x="95358" y="200443"/>
                  <a:pt x="97749" y="218656"/>
                  <a:pt x="107004" y="233463"/>
                </a:cubicBezTo>
                <a:cubicBezTo>
                  <a:pt x="114295" y="245129"/>
                  <a:pt x="127234" y="252201"/>
                  <a:pt x="136187" y="262646"/>
                </a:cubicBezTo>
                <a:cubicBezTo>
                  <a:pt x="146738" y="274956"/>
                  <a:pt x="155946" y="288364"/>
                  <a:pt x="165370" y="301557"/>
                </a:cubicBezTo>
                <a:cubicBezTo>
                  <a:pt x="188376" y="333765"/>
                  <a:pt x="210934" y="366291"/>
                  <a:pt x="233464" y="398834"/>
                </a:cubicBezTo>
                <a:cubicBezTo>
                  <a:pt x="249837" y="422484"/>
                  <a:pt x="275639" y="468016"/>
                  <a:pt x="301558" y="476655"/>
                </a:cubicBezTo>
                <a:lnTo>
                  <a:pt x="330741" y="486382"/>
                </a:lnTo>
                <a:cubicBezTo>
                  <a:pt x="415040" y="612833"/>
                  <a:pt x="282108" y="421538"/>
                  <a:pt x="379379" y="535021"/>
                </a:cubicBezTo>
                <a:cubicBezTo>
                  <a:pt x="441264" y="607221"/>
                  <a:pt x="372623" y="562690"/>
                  <a:pt x="447472" y="622570"/>
                </a:cubicBezTo>
                <a:cubicBezTo>
                  <a:pt x="465730" y="637177"/>
                  <a:pt x="489304" y="644946"/>
                  <a:pt x="505838" y="661480"/>
                </a:cubicBezTo>
                <a:cubicBezTo>
                  <a:pt x="525293" y="680935"/>
                  <a:pt x="542719" y="702658"/>
                  <a:pt x="564204" y="719846"/>
                </a:cubicBezTo>
                <a:cubicBezTo>
                  <a:pt x="580417" y="732816"/>
                  <a:pt x="598162" y="744076"/>
                  <a:pt x="612843" y="758757"/>
                </a:cubicBezTo>
                <a:cubicBezTo>
                  <a:pt x="621110" y="767024"/>
                  <a:pt x="623500" y="780241"/>
                  <a:pt x="632298" y="787940"/>
                </a:cubicBezTo>
                <a:cubicBezTo>
                  <a:pt x="673467" y="823963"/>
                  <a:pt x="679764" y="823218"/>
                  <a:pt x="719847" y="836578"/>
                </a:cubicBezTo>
                <a:cubicBezTo>
                  <a:pt x="729575" y="843063"/>
                  <a:pt x="739981" y="848631"/>
                  <a:pt x="749030" y="856034"/>
                </a:cubicBezTo>
                <a:cubicBezTo>
                  <a:pt x="775707" y="877861"/>
                  <a:pt x="798447" y="904600"/>
                  <a:pt x="826851" y="924127"/>
                </a:cubicBezTo>
                <a:cubicBezTo>
                  <a:pt x="904705" y="977652"/>
                  <a:pt x="885200" y="946004"/>
                  <a:pt x="943583" y="982493"/>
                </a:cubicBezTo>
                <a:cubicBezTo>
                  <a:pt x="969523" y="998706"/>
                  <a:pt x="994549" y="1016483"/>
                  <a:pt x="1021404" y="1031131"/>
                </a:cubicBezTo>
                <a:cubicBezTo>
                  <a:pt x="1030406" y="1036041"/>
                  <a:pt x="1040986" y="1037259"/>
                  <a:pt x="1050587" y="1040859"/>
                </a:cubicBezTo>
                <a:lnTo>
                  <a:pt x="1177047" y="1089497"/>
                </a:lnTo>
                <a:cubicBezTo>
                  <a:pt x="1186648" y="1093097"/>
                  <a:pt x="1196629" y="1095625"/>
                  <a:pt x="1206230" y="1099225"/>
                </a:cubicBezTo>
                <a:cubicBezTo>
                  <a:pt x="1222580" y="1105356"/>
                  <a:pt x="1238303" y="1113158"/>
                  <a:pt x="1254868" y="1118680"/>
                </a:cubicBezTo>
                <a:cubicBezTo>
                  <a:pt x="1267551" y="1122908"/>
                  <a:pt x="1281096" y="1124180"/>
                  <a:pt x="1293779" y="1128408"/>
                </a:cubicBezTo>
                <a:cubicBezTo>
                  <a:pt x="1458839" y="1183428"/>
                  <a:pt x="1257206" y="1117271"/>
                  <a:pt x="1371600" y="1167319"/>
                </a:cubicBezTo>
                <a:cubicBezTo>
                  <a:pt x="1412977" y="1185421"/>
                  <a:pt x="1455772" y="1200099"/>
                  <a:pt x="1498060" y="1215957"/>
                </a:cubicBezTo>
                <a:cubicBezTo>
                  <a:pt x="1507661" y="1219557"/>
                  <a:pt x="1517083" y="1224300"/>
                  <a:pt x="1527243" y="1225685"/>
                </a:cubicBezTo>
                <a:cubicBezTo>
                  <a:pt x="1588624" y="1234055"/>
                  <a:pt x="1650520" y="1238106"/>
                  <a:pt x="1712068" y="1245140"/>
                </a:cubicBezTo>
                <a:cubicBezTo>
                  <a:pt x="1764015" y="1251077"/>
                  <a:pt x="1815830" y="1258110"/>
                  <a:pt x="1867711" y="1264595"/>
                </a:cubicBezTo>
                <a:cubicBezTo>
                  <a:pt x="2230875" y="1254780"/>
                  <a:pt x="2227634" y="1374886"/>
                  <a:pt x="2227634" y="1245140"/>
                </a:cubicBezTo>
              </a:path>
            </a:pathLst>
          </a:cu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7" name="テキスト ボックス 6">
            <a:extLst>
              <a:ext uri="{FF2B5EF4-FFF2-40B4-BE49-F238E27FC236}">
                <a16:creationId xmlns:a16="http://schemas.microsoft.com/office/drawing/2014/main" id="{BE0E3AAA-B15A-47A2-948D-280C7171034F}"/>
              </a:ext>
            </a:extLst>
          </p:cNvPr>
          <p:cNvSpPr txBox="1"/>
          <p:nvPr/>
        </p:nvSpPr>
        <p:spPr>
          <a:xfrm>
            <a:off x="6412781" y="4201366"/>
            <a:ext cx="1740407" cy="646331"/>
          </a:xfrm>
          <a:prstGeom prst="rect">
            <a:avLst/>
          </a:prstGeom>
          <a:noFill/>
        </p:spPr>
        <p:txBody>
          <a:bodyPr wrap="square" rtlCol="0">
            <a:spAutoFit/>
          </a:bodyPr>
          <a:lstStyle/>
          <a:p>
            <a:r>
              <a:rPr kumimoji="1" lang="ja-JP" altLang="en-US" sz="3600" b="1" dirty="0">
                <a:solidFill>
                  <a:schemeClr val="accent2">
                    <a:lumMod val="75000"/>
                  </a:schemeClr>
                </a:solidFill>
                <a:latin typeface="ＭＳ Ｐゴシック" panose="020B0600070205080204" pitchFamily="50" charset="-128"/>
                <a:ea typeface="ＭＳ Ｐゴシック" panose="020B0600070205080204" pitchFamily="50" charset="-128"/>
              </a:rPr>
              <a:t>日本</a:t>
            </a:r>
          </a:p>
        </p:txBody>
      </p:sp>
      <p:sp>
        <p:nvSpPr>
          <p:cNvPr id="10" name="テキスト ボックス 9">
            <a:extLst>
              <a:ext uri="{FF2B5EF4-FFF2-40B4-BE49-F238E27FC236}">
                <a16:creationId xmlns:a16="http://schemas.microsoft.com/office/drawing/2014/main" id="{935E8FFB-9CE1-43C7-9E20-331400E9E285}"/>
              </a:ext>
            </a:extLst>
          </p:cNvPr>
          <p:cNvSpPr txBox="1"/>
          <p:nvPr/>
        </p:nvSpPr>
        <p:spPr>
          <a:xfrm>
            <a:off x="1193683" y="3634877"/>
            <a:ext cx="1740407" cy="646331"/>
          </a:xfrm>
          <a:prstGeom prst="rect">
            <a:avLst/>
          </a:prstGeom>
          <a:noFill/>
        </p:spPr>
        <p:txBody>
          <a:bodyPr wrap="square" rtlCol="0">
            <a:spAutoFit/>
          </a:bodyPr>
          <a:lstStyle/>
          <a:p>
            <a:r>
              <a:rPr kumimoji="1" lang="ja-JP" altLang="en-US" sz="3600" b="1" dirty="0">
                <a:solidFill>
                  <a:schemeClr val="accent2">
                    <a:lumMod val="75000"/>
                  </a:schemeClr>
                </a:solidFill>
                <a:latin typeface="ＭＳ Ｐゴシック" panose="020B0600070205080204" pitchFamily="50" charset="-128"/>
                <a:ea typeface="ＭＳ Ｐゴシック" panose="020B0600070205080204" pitchFamily="50" charset="-128"/>
              </a:rPr>
              <a:t>例えば</a:t>
            </a:r>
          </a:p>
        </p:txBody>
      </p:sp>
      <p:sp>
        <p:nvSpPr>
          <p:cNvPr id="11" name="テキスト ボックス 10">
            <a:extLst>
              <a:ext uri="{FF2B5EF4-FFF2-40B4-BE49-F238E27FC236}">
                <a16:creationId xmlns:a16="http://schemas.microsoft.com/office/drawing/2014/main" id="{670C538F-9F3B-4F2C-AB5A-0333B1C8B47B}"/>
              </a:ext>
            </a:extLst>
          </p:cNvPr>
          <p:cNvSpPr txBox="1"/>
          <p:nvPr/>
        </p:nvSpPr>
        <p:spPr>
          <a:xfrm>
            <a:off x="2297435" y="4780464"/>
            <a:ext cx="902313" cy="646331"/>
          </a:xfrm>
          <a:prstGeom prst="rect">
            <a:avLst/>
          </a:prstGeom>
          <a:noFill/>
        </p:spPr>
        <p:txBody>
          <a:bodyPr wrap="square" rtlCol="0">
            <a:spAutoFit/>
          </a:bodyPr>
          <a:lstStyle/>
          <a:p>
            <a:r>
              <a:rPr kumimoji="1" lang="ja-JP" altLang="en-US" sz="3600" b="1" dirty="0">
                <a:solidFill>
                  <a:schemeClr val="accent2">
                    <a:lumMod val="75000"/>
                  </a:schemeClr>
                </a:solidFill>
                <a:latin typeface="ＭＳ Ｐゴシック" panose="020B0600070205080204" pitchFamily="50" charset="-128"/>
                <a:ea typeface="ＭＳ Ｐゴシック" panose="020B0600070205080204" pitchFamily="50" charset="-128"/>
              </a:rPr>
              <a:t>清</a:t>
            </a:r>
          </a:p>
        </p:txBody>
      </p:sp>
    </p:spTree>
    <p:extLst>
      <p:ext uri="{BB962C8B-B14F-4D97-AF65-F5344CB8AC3E}">
        <p14:creationId xmlns:p14="http://schemas.microsoft.com/office/powerpoint/2010/main" val="369871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BF0969D8-0CD9-51FF-FC3F-E8F71142C2DD}"/>
              </a:ext>
            </a:extLst>
          </p:cNvPr>
          <p:cNvSpPr>
            <a:spLocks noGrp="1" noChangeArrowheads="1"/>
          </p:cNvSpPr>
          <p:nvPr>
            <p:ph type="title"/>
          </p:nvPr>
        </p:nvSpPr>
        <p:spPr>
          <a:xfrm>
            <a:off x="357187" y="242888"/>
            <a:ext cx="8562975" cy="744537"/>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沖縄分割の危機</a:t>
            </a:r>
            <a:r>
              <a:rPr lang="en-US" altLang="ja-JP" dirty="0">
                <a:latin typeface="ＭＳ Ｐゴシック" panose="020B0600070205080204" pitchFamily="34" charset="-128"/>
                <a:ea typeface="ＭＳ Ｐゴシック" panose="020B0600070205080204" pitchFamily="34" charset="-128"/>
              </a:rPr>
              <a:t>⁉</a:t>
            </a:r>
            <a:r>
              <a:rPr lang="ja-JP" altLang="en-US" dirty="0">
                <a:latin typeface="ＭＳ Ｐゴシック" panose="020B0600070205080204" pitchFamily="34" charset="-128"/>
                <a:ea typeface="ＭＳ Ｐゴシック" panose="020B0600070205080204" pitchFamily="34" charset="-128"/>
              </a:rPr>
              <a:t>琉球王国復活</a:t>
            </a:r>
            <a:r>
              <a:rPr lang="en-US" altLang="ja-JP" dirty="0">
                <a:latin typeface="ＭＳ Ｐゴシック" panose="020B0600070205080204" pitchFamily="34" charset="-128"/>
                <a:ea typeface="ＭＳ Ｐゴシック" panose="020B0600070205080204" pitchFamily="34" charset="-128"/>
              </a:rPr>
              <a:t>⁉</a:t>
            </a:r>
            <a:br>
              <a:rPr lang="en-US" altLang="ja-JP" dirty="0">
                <a:latin typeface="ＭＳ Ｐゴシック" panose="020B0600070205080204" pitchFamily="34" charset="-128"/>
                <a:ea typeface="ＭＳ Ｐゴシック" panose="020B0600070205080204" pitchFamily="34" charset="-128"/>
              </a:rPr>
            </a:br>
            <a:r>
              <a:rPr lang="ja-JP" altLang="en-US" dirty="0">
                <a:solidFill>
                  <a:srgbClr val="FF0000"/>
                </a:solidFill>
                <a:latin typeface="ＭＳ Ｐゴシック" panose="020B0600070205080204" pitchFamily="34" charset="-128"/>
                <a:ea typeface="ＭＳ Ｐゴシック" panose="020B0600070205080204" pitchFamily="34" charset="-128"/>
              </a:rPr>
              <a:t>分島・増約（改約）</a:t>
            </a:r>
          </a:p>
        </p:txBody>
      </p:sp>
      <p:pic>
        <p:nvPicPr>
          <p:cNvPr id="16387" name="図 7">
            <a:extLst>
              <a:ext uri="{FF2B5EF4-FFF2-40B4-BE49-F238E27FC236}">
                <a16:creationId xmlns:a16="http://schemas.microsoft.com/office/drawing/2014/main" id="{172C0B8D-4BDE-2C8E-97AF-A49EC9217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90688"/>
            <a:ext cx="76962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フリーフォーム: 図形 9">
            <a:extLst>
              <a:ext uri="{FF2B5EF4-FFF2-40B4-BE49-F238E27FC236}">
                <a16:creationId xmlns:a16="http://schemas.microsoft.com/office/drawing/2014/main" id="{0F6CE768-3018-64FF-FD3B-9AF442A2F8CD}"/>
              </a:ext>
            </a:extLst>
          </p:cNvPr>
          <p:cNvSpPr/>
          <p:nvPr/>
        </p:nvSpPr>
        <p:spPr>
          <a:xfrm>
            <a:off x="4572000" y="1408113"/>
            <a:ext cx="3943350" cy="3257550"/>
          </a:xfrm>
          <a:custGeom>
            <a:avLst/>
            <a:gdLst>
              <a:gd name="connsiteX0" fmla="*/ 2110618 w 3856290"/>
              <a:gd name="connsiteY0" fmla="*/ 0 h 3473100"/>
              <a:gd name="connsiteX1" fmla="*/ 1263 w 3856290"/>
              <a:gd name="connsiteY1" fmla="*/ 3418609 h 3473100"/>
              <a:gd name="connsiteX2" fmla="*/ 2370390 w 3856290"/>
              <a:gd name="connsiteY2" fmla="*/ 1969077 h 3473100"/>
              <a:gd name="connsiteX3" fmla="*/ 3856290 w 3856290"/>
              <a:gd name="connsiteY3" fmla="*/ 187037 h 3473100"/>
              <a:gd name="connsiteX4" fmla="*/ 3856290 w 3856290"/>
              <a:gd name="connsiteY4" fmla="*/ 187037 h 3473100"/>
              <a:gd name="connsiteX0" fmla="*/ 2246238 w 3991910"/>
              <a:gd name="connsiteY0" fmla="*/ 0 h 3572632"/>
              <a:gd name="connsiteX1" fmla="*/ 136883 w 3991910"/>
              <a:gd name="connsiteY1" fmla="*/ 3418609 h 3572632"/>
              <a:gd name="connsiteX2" fmla="*/ 2506010 w 3991910"/>
              <a:gd name="connsiteY2" fmla="*/ 1969077 h 3572632"/>
              <a:gd name="connsiteX3" fmla="*/ 3991910 w 3991910"/>
              <a:gd name="connsiteY3" fmla="*/ 187037 h 3572632"/>
              <a:gd name="connsiteX4" fmla="*/ 3991910 w 3991910"/>
              <a:gd name="connsiteY4" fmla="*/ 187037 h 3572632"/>
              <a:gd name="connsiteX0" fmla="*/ 2246238 w 3991910"/>
              <a:gd name="connsiteY0" fmla="*/ 0 h 3575575"/>
              <a:gd name="connsiteX1" fmla="*/ 136883 w 3991910"/>
              <a:gd name="connsiteY1" fmla="*/ 3418609 h 3575575"/>
              <a:gd name="connsiteX2" fmla="*/ 2506010 w 3991910"/>
              <a:gd name="connsiteY2" fmla="*/ 1969077 h 3575575"/>
              <a:gd name="connsiteX3" fmla="*/ 3991910 w 3991910"/>
              <a:gd name="connsiteY3" fmla="*/ 187037 h 3575575"/>
              <a:gd name="connsiteX4" fmla="*/ 3991910 w 3991910"/>
              <a:gd name="connsiteY4" fmla="*/ 187037 h 3575575"/>
              <a:gd name="connsiteX0" fmla="*/ 2110874 w 3856546"/>
              <a:gd name="connsiteY0" fmla="*/ 0 h 3477236"/>
              <a:gd name="connsiteX1" fmla="*/ 1519 w 3856546"/>
              <a:gd name="connsiteY1" fmla="*/ 3418609 h 3477236"/>
              <a:gd name="connsiteX2" fmla="*/ 2396623 w 3856546"/>
              <a:gd name="connsiteY2" fmla="*/ 2000250 h 3477236"/>
              <a:gd name="connsiteX3" fmla="*/ 3856546 w 3856546"/>
              <a:gd name="connsiteY3" fmla="*/ 187037 h 3477236"/>
              <a:gd name="connsiteX4" fmla="*/ 3856546 w 3856546"/>
              <a:gd name="connsiteY4" fmla="*/ 187037 h 3477236"/>
              <a:gd name="connsiteX0" fmla="*/ 2167950 w 3913622"/>
              <a:gd name="connsiteY0" fmla="*/ 0 h 3515928"/>
              <a:gd name="connsiteX1" fmla="*/ 1445 w 3913622"/>
              <a:gd name="connsiteY1" fmla="*/ 3460173 h 3515928"/>
              <a:gd name="connsiteX2" fmla="*/ 2453699 w 3913622"/>
              <a:gd name="connsiteY2" fmla="*/ 2000250 h 3515928"/>
              <a:gd name="connsiteX3" fmla="*/ 3913622 w 3913622"/>
              <a:gd name="connsiteY3" fmla="*/ 187037 h 3515928"/>
              <a:gd name="connsiteX4" fmla="*/ 3913622 w 3913622"/>
              <a:gd name="connsiteY4" fmla="*/ 187037 h 3515928"/>
              <a:gd name="connsiteX0" fmla="*/ 2284848 w 4030520"/>
              <a:gd name="connsiteY0" fmla="*/ 0 h 3566957"/>
              <a:gd name="connsiteX1" fmla="*/ 118343 w 4030520"/>
              <a:gd name="connsiteY1" fmla="*/ 3460173 h 3566957"/>
              <a:gd name="connsiteX2" fmla="*/ 2570597 w 4030520"/>
              <a:gd name="connsiteY2" fmla="*/ 2000250 h 3566957"/>
              <a:gd name="connsiteX3" fmla="*/ 4030520 w 4030520"/>
              <a:gd name="connsiteY3" fmla="*/ 187037 h 3566957"/>
              <a:gd name="connsiteX4" fmla="*/ 4030520 w 4030520"/>
              <a:gd name="connsiteY4" fmla="*/ 187037 h 3566957"/>
              <a:gd name="connsiteX0" fmla="*/ 2284848 w 4030520"/>
              <a:gd name="connsiteY0" fmla="*/ 0 h 3569000"/>
              <a:gd name="connsiteX1" fmla="*/ 118343 w 4030520"/>
              <a:gd name="connsiteY1" fmla="*/ 3460173 h 3569000"/>
              <a:gd name="connsiteX2" fmla="*/ 2570597 w 4030520"/>
              <a:gd name="connsiteY2" fmla="*/ 2000250 h 3569000"/>
              <a:gd name="connsiteX3" fmla="*/ 4030520 w 4030520"/>
              <a:gd name="connsiteY3" fmla="*/ 187037 h 3569000"/>
              <a:gd name="connsiteX4" fmla="*/ 4030520 w 4030520"/>
              <a:gd name="connsiteY4" fmla="*/ 187037 h 3569000"/>
              <a:gd name="connsiteX0" fmla="*/ 2284848 w 4030520"/>
              <a:gd name="connsiteY0" fmla="*/ 0 h 3570503"/>
              <a:gd name="connsiteX1" fmla="*/ 118343 w 4030520"/>
              <a:gd name="connsiteY1" fmla="*/ 3460173 h 3570503"/>
              <a:gd name="connsiteX2" fmla="*/ 2570597 w 4030520"/>
              <a:gd name="connsiteY2" fmla="*/ 2000250 h 3570503"/>
              <a:gd name="connsiteX3" fmla="*/ 4030520 w 4030520"/>
              <a:gd name="connsiteY3" fmla="*/ 187037 h 3570503"/>
              <a:gd name="connsiteX4" fmla="*/ 4030520 w 4030520"/>
              <a:gd name="connsiteY4" fmla="*/ 187037 h 3570503"/>
              <a:gd name="connsiteX0" fmla="*/ 2169326 w 3914998"/>
              <a:gd name="connsiteY0" fmla="*/ 0 h 3530335"/>
              <a:gd name="connsiteX1" fmla="*/ 2821 w 3914998"/>
              <a:gd name="connsiteY1" fmla="*/ 3460173 h 3530335"/>
              <a:gd name="connsiteX2" fmla="*/ 2574571 w 3914998"/>
              <a:gd name="connsiteY2" fmla="*/ 2130136 h 3530335"/>
              <a:gd name="connsiteX3" fmla="*/ 3914998 w 3914998"/>
              <a:gd name="connsiteY3" fmla="*/ 187037 h 3530335"/>
              <a:gd name="connsiteX4" fmla="*/ 3914998 w 3914998"/>
              <a:gd name="connsiteY4" fmla="*/ 187037 h 3530335"/>
              <a:gd name="connsiteX0" fmla="*/ 2367646 w 4113318"/>
              <a:gd name="connsiteY0" fmla="*/ 0 h 3662369"/>
              <a:gd name="connsiteX1" fmla="*/ 201141 w 4113318"/>
              <a:gd name="connsiteY1" fmla="*/ 3460173 h 3662369"/>
              <a:gd name="connsiteX2" fmla="*/ 2772891 w 4113318"/>
              <a:gd name="connsiteY2" fmla="*/ 2130136 h 3662369"/>
              <a:gd name="connsiteX3" fmla="*/ 4113318 w 4113318"/>
              <a:gd name="connsiteY3" fmla="*/ 187037 h 3662369"/>
              <a:gd name="connsiteX4" fmla="*/ 4113318 w 4113318"/>
              <a:gd name="connsiteY4" fmla="*/ 187037 h 3662369"/>
              <a:gd name="connsiteX0" fmla="*/ 2108053 w 3916070"/>
              <a:gd name="connsiteY0" fmla="*/ 0 h 3535795"/>
              <a:gd name="connsiteX1" fmla="*/ 3893 w 3916070"/>
              <a:gd name="connsiteY1" fmla="*/ 3465369 h 3535795"/>
              <a:gd name="connsiteX2" fmla="*/ 2575643 w 3916070"/>
              <a:gd name="connsiteY2" fmla="*/ 2135332 h 3535795"/>
              <a:gd name="connsiteX3" fmla="*/ 3916070 w 3916070"/>
              <a:gd name="connsiteY3" fmla="*/ 192233 h 3535795"/>
              <a:gd name="connsiteX4" fmla="*/ 3916070 w 3916070"/>
              <a:gd name="connsiteY4" fmla="*/ 192233 h 3535795"/>
              <a:gd name="connsiteX0" fmla="*/ 2108053 w 4196624"/>
              <a:gd name="connsiteY0" fmla="*/ 0 h 3535795"/>
              <a:gd name="connsiteX1" fmla="*/ 3893 w 4196624"/>
              <a:gd name="connsiteY1" fmla="*/ 3465369 h 3535795"/>
              <a:gd name="connsiteX2" fmla="*/ 2575643 w 4196624"/>
              <a:gd name="connsiteY2" fmla="*/ 2135332 h 3535795"/>
              <a:gd name="connsiteX3" fmla="*/ 3916070 w 4196624"/>
              <a:gd name="connsiteY3" fmla="*/ 192233 h 3535795"/>
              <a:gd name="connsiteX4" fmla="*/ 4196624 w 4196624"/>
              <a:gd name="connsiteY4" fmla="*/ 410442 h 3535795"/>
              <a:gd name="connsiteX0" fmla="*/ 2108053 w 3916070"/>
              <a:gd name="connsiteY0" fmla="*/ 0 h 3535795"/>
              <a:gd name="connsiteX1" fmla="*/ 3893 w 3916070"/>
              <a:gd name="connsiteY1" fmla="*/ 3465369 h 3535795"/>
              <a:gd name="connsiteX2" fmla="*/ 2575643 w 3916070"/>
              <a:gd name="connsiteY2" fmla="*/ 2135332 h 3535795"/>
              <a:gd name="connsiteX3" fmla="*/ 3916070 w 3916070"/>
              <a:gd name="connsiteY3" fmla="*/ 192233 h 3535795"/>
              <a:gd name="connsiteX0" fmla="*/ 2108053 w 4014784"/>
              <a:gd name="connsiteY0" fmla="*/ 0 h 3532401"/>
              <a:gd name="connsiteX1" fmla="*/ 3893 w 4014784"/>
              <a:gd name="connsiteY1" fmla="*/ 3465369 h 3532401"/>
              <a:gd name="connsiteX2" fmla="*/ 2575643 w 4014784"/>
              <a:gd name="connsiteY2" fmla="*/ 2135332 h 3532401"/>
              <a:gd name="connsiteX3" fmla="*/ 4014784 w 4014784"/>
              <a:gd name="connsiteY3" fmla="*/ 259774 h 3532401"/>
              <a:gd name="connsiteX0" fmla="*/ 2270323 w 4177054"/>
              <a:gd name="connsiteY0" fmla="*/ 0 h 3580170"/>
              <a:gd name="connsiteX1" fmla="*/ 166163 w 4177054"/>
              <a:gd name="connsiteY1" fmla="*/ 3465369 h 3580170"/>
              <a:gd name="connsiteX2" fmla="*/ 2737913 w 4177054"/>
              <a:gd name="connsiteY2" fmla="*/ 2135332 h 3580170"/>
              <a:gd name="connsiteX3" fmla="*/ 4177054 w 4177054"/>
              <a:gd name="connsiteY3" fmla="*/ 259774 h 3580170"/>
              <a:gd name="connsiteX0" fmla="*/ 2270323 w 4177054"/>
              <a:gd name="connsiteY0" fmla="*/ 0 h 3584562"/>
              <a:gd name="connsiteX1" fmla="*/ 166163 w 4177054"/>
              <a:gd name="connsiteY1" fmla="*/ 3465369 h 3584562"/>
              <a:gd name="connsiteX2" fmla="*/ 2737913 w 4177054"/>
              <a:gd name="connsiteY2" fmla="*/ 2135332 h 3584562"/>
              <a:gd name="connsiteX3" fmla="*/ 4177054 w 4177054"/>
              <a:gd name="connsiteY3" fmla="*/ 259774 h 3584562"/>
              <a:gd name="connsiteX0" fmla="*/ 2270323 w 4177054"/>
              <a:gd name="connsiteY0" fmla="*/ 0 h 3588890"/>
              <a:gd name="connsiteX1" fmla="*/ 166163 w 4177054"/>
              <a:gd name="connsiteY1" fmla="*/ 3465369 h 3588890"/>
              <a:gd name="connsiteX2" fmla="*/ 2737913 w 4177054"/>
              <a:gd name="connsiteY2" fmla="*/ 2135332 h 3588890"/>
              <a:gd name="connsiteX3" fmla="*/ 4177054 w 4177054"/>
              <a:gd name="connsiteY3" fmla="*/ 259774 h 3588890"/>
              <a:gd name="connsiteX0" fmla="*/ 2315726 w 4222457"/>
              <a:gd name="connsiteY0" fmla="*/ 0 h 3671126"/>
              <a:gd name="connsiteX1" fmla="*/ 211566 w 4222457"/>
              <a:gd name="connsiteY1" fmla="*/ 3465369 h 3671126"/>
              <a:gd name="connsiteX2" fmla="*/ 2783316 w 4222457"/>
              <a:gd name="connsiteY2" fmla="*/ 2135332 h 3671126"/>
              <a:gd name="connsiteX3" fmla="*/ 4222457 w 4222457"/>
              <a:gd name="connsiteY3" fmla="*/ 259774 h 3671126"/>
              <a:gd name="connsiteX0" fmla="*/ 2331225 w 4237956"/>
              <a:gd name="connsiteY0" fmla="*/ 0 h 3671126"/>
              <a:gd name="connsiteX1" fmla="*/ 227065 w 4237956"/>
              <a:gd name="connsiteY1" fmla="*/ 3465369 h 3671126"/>
              <a:gd name="connsiteX2" fmla="*/ 2798815 w 4237956"/>
              <a:gd name="connsiteY2" fmla="*/ 2135332 h 3671126"/>
              <a:gd name="connsiteX3" fmla="*/ 4237956 w 4237956"/>
              <a:gd name="connsiteY3" fmla="*/ 259774 h 3671126"/>
              <a:gd name="connsiteX0" fmla="*/ 2109381 w 4016112"/>
              <a:gd name="connsiteY0" fmla="*/ 0 h 3543174"/>
              <a:gd name="connsiteX1" fmla="*/ 5221 w 4016112"/>
              <a:gd name="connsiteY1" fmla="*/ 3465369 h 3543174"/>
              <a:gd name="connsiteX2" fmla="*/ 2608144 w 4016112"/>
              <a:gd name="connsiteY2" fmla="*/ 2176895 h 3543174"/>
              <a:gd name="connsiteX3" fmla="*/ 4016112 w 4016112"/>
              <a:gd name="connsiteY3" fmla="*/ 259774 h 3543174"/>
              <a:gd name="connsiteX0" fmla="*/ 2310167 w 4216898"/>
              <a:gd name="connsiteY0" fmla="*/ 0 h 3638493"/>
              <a:gd name="connsiteX1" fmla="*/ 206007 w 4216898"/>
              <a:gd name="connsiteY1" fmla="*/ 3465369 h 3638493"/>
              <a:gd name="connsiteX2" fmla="*/ 2808930 w 4216898"/>
              <a:gd name="connsiteY2" fmla="*/ 2176895 h 3638493"/>
              <a:gd name="connsiteX3" fmla="*/ 4216898 w 4216898"/>
              <a:gd name="connsiteY3" fmla="*/ 259774 h 3638493"/>
              <a:gd name="connsiteX0" fmla="*/ 2338963 w 4245694"/>
              <a:gd name="connsiteY0" fmla="*/ 0 h 3692267"/>
              <a:gd name="connsiteX1" fmla="*/ 234803 w 4245694"/>
              <a:gd name="connsiteY1" fmla="*/ 3465369 h 3692267"/>
              <a:gd name="connsiteX2" fmla="*/ 2837726 w 4245694"/>
              <a:gd name="connsiteY2" fmla="*/ 2176895 h 3692267"/>
              <a:gd name="connsiteX3" fmla="*/ 4245694 w 4245694"/>
              <a:gd name="connsiteY3" fmla="*/ 259774 h 3692267"/>
            </a:gdLst>
            <a:ahLst/>
            <a:cxnLst>
              <a:cxn ang="0">
                <a:pos x="connsiteX0" y="connsiteY0"/>
              </a:cxn>
              <a:cxn ang="0">
                <a:pos x="connsiteX1" y="connsiteY1"/>
              </a:cxn>
              <a:cxn ang="0">
                <a:pos x="connsiteX2" y="connsiteY2"/>
              </a:cxn>
              <a:cxn ang="0">
                <a:pos x="connsiteX3" y="connsiteY3"/>
              </a:cxn>
            </a:cxnLst>
            <a:rect l="l" t="t" r="r" b="b"/>
            <a:pathLst>
              <a:path w="4245694" h="3692267">
                <a:moveTo>
                  <a:pt x="2338963" y="0"/>
                </a:moveTo>
                <a:cubicBezTo>
                  <a:pt x="1070406" y="1498455"/>
                  <a:pt x="-627642" y="2692112"/>
                  <a:pt x="234803" y="3465369"/>
                </a:cubicBezTo>
                <a:cubicBezTo>
                  <a:pt x="1097248" y="4238626"/>
                  <a:pt x="2236785" y="2841047"/>
                  <a:pt x="2837726" y="2176895"/>
                </a:cubicBezTo>
                <a:cubicBezTo>
                  <a:pt x="3438667" y="1512743"/>
                  <a:pt x="4245694" y="259774"/>
                  <a:pt x="4245694" y="259774"/>
                </a:cubicBezTo>
              </a:path>
            </a:pathLst>
          </a:cu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81851A70-CE2E-BC57-0675-310D2E29E678}"/>
              </a:ext>
            </a:extLst>
          </p:cNvPr>
          <p:cNvSpPr/>
          <p:nvPr/>
        </p:nvSpPr>
        <p:spPr>
          <a:xfrm>
            <a:off x="223838" y="4724400"/>
            <a:ext cx="3714750" cy="1768475"/>
          </a:xfrm>
          <a:custGeom>
            <a:avLst/>
            <a:gdLst>
              <a:gd name="connsiteX0" fmla="*/ 3342093 w 3343963"/>
              <a:gd name="connsiteY0" fmla="*/ 93539 h 1321684"/>
              <a:gd name="connsiteX1" fmla="*/ 1960102 w 3343963"/>
              <a:gd name="connsiteY1" fmla="*/ 1293689 h 1321684"/>
              <a:gd name="connsiteX2" fmla="*/ 1416 w 3343963"/>
              <a:gd name="connsiteY2" fmla="*/ 878052 h 1321684"/>
              <a:gd name="connsiteX3" fmla="*/ 1674352 w 3343963"/>
              <a:gd name="connsiteY3" fmla="*/ 171471 h 1321684"/>
              <a:gd name="connsiteX4" fmla="*/ 3342093 w 3343963"/>
              <a:gd name="connsiteY4" fmla="*/ 93539 h 1321684"/>
              <a:gd name="connsiteX0" fmla="*/ 3342093 w 3370662"/>
              <a:gd name="connsiteY0" fmla="*/ 310310 h 1538455"/>
              <a:gd name="connsiteX1" fmla="*/ 1960102 w 3370662"/>
              <a:gd name="connsiteY1" fmla="*/ 1510460 h 1538455"/>
              <a:gd name="connsiteX2" fmla="*/ 1416 w 3370662"/>
              <a:gd name="connsiteY2" fmla="*/ 1094823 h 1538455"/>
              <a:gd name="connsiteX3" fmla="*/ 1674352 w 3370662"/>
              <a:gd name="connsiteY3" fmla="*/ 388242 h 1538455"/>
              <a:gd name="connsiteX4" fmla="*/ 3342093 w 3370662"/>
              <a:gd name="connsiteY4" fmla="*/ 310310 h 1538455"/>
              <a:gd name="connsiteX0" fmla="*/ 3342093 w 3370662"/>
              <a:gd name="connsiteY0" fmla="*/ 310310 h 1599438"/>
              <a:gd name="connsiteX1" fmla="*/ 1960102 w 3370662"/>
              <a:gd name="connsiteY1" fmla="*/ 1510460 h 1599438"/>
              <a:gd name="connsiteX2" fmla="*/ 1416 w 3370662"/>
              <a:gd name="connsiteY2" fmla="*/ 1094823 h 1599438"/>
              <a:gd name="connsiteX3" fmla="*/ 1674352 w 3370662"/>
              <a:gd name="connsiteY3" fmla="*/ 388242 h 1599438"/>
              <a:gd name="connsiteX4" fmla="*/ 3342093 w 3370662"/>
              <a:gd name="connsiteY4" fmla="*/ 310310 h 1599438"/>
              <a:gd name="connsiteX0" fmla="*/ 3340677 w 3369246"/>
              <a:gd name="connsiteY0" fmla="*/ 310310 h 1599438"/>
              <a:gd name="connsiteX1" fmla="*/ 1958686 w 3369246"/>
              <a:gd name="connsiteY1" fmla="*/ 1510460 h 1599438"/>
              <a:gd name="connsiteX2" fmla="*/ 0 w 3369246"/>
              <a:gd name="connsiteY2" fmla="*/ 1094823 h 1599438"/>
              <a:gd name="connsiteX3" fmla="*/ 1672936 w 3369246"/>
              <a:gd name="connsiteY3" fmla="*/ 388242 h 1599438"/>
              <a:gd name="connsiteX4" fmla="*/ 3340677 w 3369246"/>
              <a:gd name="connsiteY4" fmla="*/ 310310 h 1599438"/>
              <a:gd name="connsiteX0" fmla="*/ 3340677 w 3369246"/>
              <a:gd name="connsiteY0" fmla="*/ 328971 h 1618099"/>
              <a:gd name="connsiteX1" fmla="*/ 1958686 w 3369246"/>
              <a:gd name="connsiteY1" fmla="*/ 1529121 h 1618099"/>
              <a:gd name="connsiteX2" fmla="*/ 0 w 3369246"/>
              <a:gd name="connsiteY2" fmla="*/ 1113484 h 1618099"/>
              <a:gd name="connsiteX3" fmla="*/ 1672936 w 3369246"/>
              <a:gd name="connsiteY3" fmla="*/ 406903 h 1618099"/>
              <a:gd name="connsiteX4" fmla="*/ 3340677 w 3369246"/>
              <a:gd name="connsiteY4" fmla="*/ 328971 h 1618099"/>
              <a:gd name="connsiteX0" fmla="*/ 3340677 w 3369246"/>
              <a:gd name="connsiteY0" fmla="*/ 328971 h 1618099"/>
              <a:gd name="connsiteX1" fmla="*/ 1958686 w 3369246"/>
              <a:gd name="connsiteY1" fmla="*/ 1529121 h 1618099"/>
              <a:gd name="connsiteX2" fmla="*/ 0 w 3369246"/>
              <a:gd name="connsiteY2" fmla="*/ 1113484 h 1618099"/>
              <a:gd name="connsiteX3" fmla="*/ 1672936 w 3369246"/>
              <a:gd name="connsiteY3" fmla="*/ 406903 h 1618099"/>
              <a:gd name="connsiteX4" fmla="*/ 3340677 w 3369246"/>
              <a:gd name="connsiteY4" fmla="*/ 328971 h 161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246" h="1618099">
                <a:moveTo>
                  <a:pt x="3340677" y="328971"/>
                </a:moveTo>
                <a:cubicBezTo>
                  <a:pt x="3554556" y="1004380"/>
                  <a:pt x="2515465" y="1398369"/>
                  <a:pt x="1958686" y="1529121"/>
                </a:cubicBezTo>
                <a:cubicBezTo>
                  <a:pt x="1401906" y="1659873"/>
                  <a:pt x="6062" y="1731743"/>
                  <a:pt x="0" y="1113484"/>
                </a:cubicBezTo>
                <a:cubicBezTo>
                  <a:pt x="-867" y="313385"/>
                  <a:pt x="967220" y="620783"/>
                  <a:pt x="1672936" y="406903"/>
                </a:cubicBezTo>
                <a:cubicBezTo>
                  <a:pt x="2378652" y="193023"/>
                  <a:pt x="3126798" y="-346438"/>
                  <a:pt x="3340677" y="328971"/>
                </a:cubicBezTo>
                <a:close/>
              </a:path>
            </a:pathLst>
          </a:cu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2" name="フリーフォーム: 図形 11">
            <a:extLst>
              <a:ext uri="{FF2B5EF4-FFF2-40B4-BE49-F238E27FC236}">
                <a16:creationId xmlns:a16="http://schemas.microsoft.com/office/drawing/2014/main" id="{FF57194B-4A65-A946-165A-5072735F8BA1}"/>
              </a:ext>
            </a:extLst>
          </p:cNvPr>
          <p:cNvSpPr/>
          <p:nvPr/>
        </p:nvSpPr>
        <p:spPr>
          <a:xfrm>
            <a:off x="357188" y="4875828"/>
            <a:ext cx="3448050" cy="1526999"/>
          </a:xfrm>
          <a:custGeom>
            <a:avLst/>
            <a:gdLst>
              <a:gd name="connsiteX0" fmla="*/ 3342093 w 3343963"/>
              <a:gd name="connsiteY0" fmla="*/ 93539 h 1321684"/>
              <a:gd name="connsiteX1" fmla="*/ 1960102 w 3343963"/>
              <a:gd name="connsiteY1" fmla="*/ 1293689 h 1321684"/>
              <a:gd name="connsiteX2" fmla="*/ 1416 w 3343963"/>
              <a:gd name="connsiteY2" fmla="*/ 878052 h 1321684"/>
              <a:gd name="connsiteX3" fmla="*/ 1674352 w 3343963"/>
              <a:gd name="connsiteY3" fmla="*/ 171471 h 1321684"/>
              <a:gd name="connsiteX4" fmla="*/ 3342093 w 3343963"/>
              <a:gd name="connsiteY4" fmla="*/ 93539 h 1321684"/>
              <a:gd name="connsiteX0" fmla="*/ 3342093 w 3370662"/>
              <a:gd name="connsiteY0" fmla="*/ 310310 h 1538455"/>
              <a:gd name="connsiteX1" fmla="*/ 1960102 w 3370662"/>
              <a:gd name="connsiteY1" fmla="*/ 1510460 h 1538455"/>
              <a:gd name="connsiteX2" fmla="*/ 1416 w 3370662"/>
              <a:gd name="connsiteY2" fmla="*/ 1094823 h 1538455"/>
              <a:gd name="connsiteX3" fmla="*/ 1674352 w 3370662"/>
              <a:gd name="connsiteY3" fmla="*/ 388242 h 1538455"/>
              <a:gd name="connsiteX4" fmla="*/ 3342093 w 3370662"/>
              <a:gd name="connsiteY4" fmla="*/ 310310 h 1538455"/>
              <a:gd name="connsiteX0" fmla="*/ 3342093 w 3370662"/>
              <a:gd name="connsiteY0" fmla="*/ 310310 h 1599438"/>
              <a:gd name="connsiteX1" fmla="*/ 1960102 w 3370662"/>
              <a:gd name="connsiteY1" fmla="*/ 1510460 h 1599438"/>
              <a:gd name="connsiteX2" fmla="*/ 1416 w 3370662"/>
              <a:gd name="connsiteY2" fmla="*/ 1094823 h 1599438"/>
              <a:gd name="connsiteX3" fmla="*/ 1674352 w 3370662"/>
              <a:gd name="connsiteY3" fmla="*/ 388242 h 1599438"/>
              <a:gd name="connsiteX4" fmla="*/ 3342093 w 3370662"/>
              <a:gd name="connsiteY4" fmla="*/ 310310 h 1599438"/>
              <a:gd name="connsiteX0" fmla="*/ 3340677 w 3369246"/>
              <a:gd name="connsiteY0" fmla="*/ 310310 h 1599438"/>
              <a:gd name="connsiteX1" fmla="*/ 1958686 w 3369246"/>
              <a:gd name="connsiteY1" fmla="*/ 1510460 h 1599438"/>
              <a:gd name="connsiteX2" fmla="*/ 0 w 3369246"/>
              <a:gd name="connsiteY2" fmla="*/ 1094823 h 1599438"/>
              <a:gd name="connsiteX3" fmla="*/ 1672936 w 3369246"/>
              <a:gd name="connsiteY3" fmla="*/ 388242 h 1599438"/>
              <a:gd name="connsiteX4" fmla="*/ 3340677 w 3369246"/>
              <a:gd name="connsiteY4" fmla="*/ 310310 h 1599438"/>
              <a:gd name="connsiteX0" fmla="*/ 3340677 w 3369246"/>
              <a:gd name="connsiteY0" fmla="*/ 328971 h 1618099"/>
              <a:gd name="connsiteX1" fmla="*/ 1958686 w 3369246"/>
              <a:gd name="connsiteY1" fmla="*/ 1529121 h 1618099"/>
              <a:gd name="connsiteX2" fmla="*/ 0 w 3369246"/>
              <a:gd name="connsiteY2" fmla="*/ 1113484 h 1618099"/>
              <a:gd name="connsiteX3" fmla="*/ 1672936 w 3369246"/>
              <a:gd name="connsiteY3" fmla="*/ 406903 h 1618099"/>
              <a:gd name="connsiteX4" fmla="*/ 3340677 w 3369246"/>
              <a:gd name="connsiteY4" fmla="*/ 328971 h 1618099"/>
              <a:gd name="connsiteX0" fmla="*/ 3340677 w 3369246"/>
              <a:gd name="connsiteY0" fmla="*/ 328971 h 1618099"/>
              <a:gd name="connsiteX1" fmla="*/ 1958686 w 3369246"/>
              <a:gd name="connsiteY1" fmla="*/ 1529121 h 1618099"/>
              <a:gd name="connsiteX2" fmla="*/ 0 w 3369246"/>
              <a:gd name="connsiteY2" fmla="*/ 1113484 h 1618099"/>
              <a:gd name="connsiteX3" fmla="*/ 1672936 w 3369246"/>
              <a:gd name="connsiteY3" fmla="*/ 406903 h 1618099"/>
              <a:gd name="connsiteX4" fmla="*/ 3340677 w 3369246"/>
              <a:gd name="connsiteY4" fmla="*/ 328971 h 161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246" h="1618099">
                <a:moveTo>
                  <a:pt x="3340677" y="328971"/>
                </a:moveTo>
                <a:cubicBezTo>
                  <a:pt x="3554556" y="1004380"/>
                  <a:pt x="2515465" y="1398369"/>
                  <a:pt x="1958686" y="1529121"/>
                </a:cubicBezTo>
                <a:cubicBezTo>
                  <a:pt x="1401906" y="1659873"/>
                  <a:pt x="6062" y="1731743"/>
                  <a:pt x="0" y="1113484"/>
                </a:cubicBezTo>
                <a:cubicBezTo>
                  <a:pt x="-867" y="313385"/>
                  <a:pt x="967220" y="620783"/>
                  <a:pt x="1672936" y="406903"/>
                </a:cubicBezTo>
                <a:cubicBezTo>
                  <a:pt x="2378652" y="193023"/>
                  <a:pt x="3126798" y="-346438"/>
                  <a:pt x="3340677" y="328971"/>
                </a:cubicBezTo>
                <a:close/>
              </a:path>
            </a:pathLst>
          </a:cu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楕円 12">
            <a:extLst>
              <a:ext uri="{FF2B5EF4-FFF2-40B4-BE49-F238E27FC236}">
                <a16:creationId xmlns:a16="http://schemas.microsoft.com/office/drawing/2014/main" id="{05643398-4BB7-CC38-36B7-35290D209D9F}"/>
              </a:ext>
            </a:extLst>
          </p:cNvPr>
          <p:cNvSpPr/>
          <p:nvPr/>
        </p:nvSpPr>
        <p:spPr>
          <a:xfrm rot="3302184">
            <a:off x="4788693" y="3044032"/>
            <a:ext cx="1370013" cy="1651000"/>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フリーフォーム: 図形 14">
            <a:extLst>
              <a:ext uri="{FF2B5EF4-FFF2-40B4-BE49-F238E27FC236}">
                <a16:creationId xmlns:a16="http://schemas.microsoft.com/office/drawing/2014/main" id="{2B0F4C4F-7B43-8B67-AC06-77644A322228}"/>
              </a:ext>
            </a:extLst>
          </p:cNvPr>
          <p:cNvSpPr/>
          <p:nvPr/>
        </p:nvSpPr>
        <p:spPr>
          <a:xfrm>
            <a:off x="5818188" y="1187450"/>
            <a:ext cx="2713037" cy="2128838"/>
          </a:xfrm>
          <a:custGeom>
            <a:avLst/>
            <a:gdLst>
              <a:gd name="connsiteX0" fmla="*/ 2110618 w 3856290"/>
              <a:gd name="connsiteY0" fmla="*/ 0 h 3473100"/>
              <a:gd name="connsiteX1" fmla="*/ 1263 w 3856290"/>
              <a:gd name="connsiteY1" fmla="*/ 3418609 h 3473100"/>
              <a:gd name="connsiteX2" fmla="*/ 2370390 w 3856290"/>
              <a:gd name="connsiteY2" fmla="*/ 1969077 h 3473100"/>
              <a:gd name="connsiteX3" fmla="*/ 3856290 w 3856290"/>
              <a:gd name="connsiteY3" fmla="*/ 187037 h 3473100"/>
              <a:gd name="connsiteX4" fmla="*/ 3856290 w 3856290"/>
              <a:gd name="connsiteY4" fmla="*/ 187037 h 3473100"/>
              <a:gd name="connsiteX0" fmla="*/ 2246238 w 3991910"/>
              <a:gd name="connsiteY0" fmla="*/ 0 h 3572632"/>
              <a:gd name="connsiteX1" fmla="*/ 136883 w 3991910"/>
              <a:gd name="connsiteY1" fmla="*/ 3418609 h 3572632"/>
              <a:gd name="connsiteX2" fmla="*/ 2506010 w 3991910"/>
              <a:gd name="connsiteY2" fmla="*/ 1969077 h 3572632"/>
              <a:gd name="connsiteX3" fmla="*/ 3991910 w 3991910"/>
              <a:gd name="connsiteY3" fmla="*/ 187037 h 3572632"/>
              <a:gd name="connsiteX4" fmla="*/ 3991910 w 3991910"/>
              <a:gd name="connsiteY4" fmla="*/ 187037 h 3572632"/>
              <a:gd name="connsiteX0" fmla="*/ 2246238 w 3991910"/>
              <a:gd name="connsiteY0" fmla="*/ 0 h 3575575"/>
              <a:gd name="connsiteX1" fmla="*/ 136883 w 3991910"/>
              <a:gd name="connsiteY1" fmla="*/ 3418609 h 3575575"/>
              <a:gd name="connsiteX2" fmla="*/ 2506010 w 3991910"/>
              <a:gd name="connsiteY2" fmla="*/ 1969077 h 3575575"/>
              <a:gd name="connsiteX3" fmla="*/ 3991910 w 3991910"/>
              <a:gd name="connsiteY3" fmla="*/ 187037 h 3575575"/>
              <a:gd name="connsiteX4" fmla="*/ 3991910 w 3991910"/>
              <a:gd name="connsiteY4" fmla="*/ 187037 h 3575575"/>
              <a:gd name="connsiteX0" fmla="*/ 2110874 w 3856546"/>
              <a:gd name="connsiteY0" fmla="*/ 0 h 3477236"/>
              <a:gd name="connsiteX1" fmla="*/ 1519 w 3856546"/>
              <a:gd name="connsiteY1" fmla="*/ 3418609 h 3477236"/>
              <a:gd name="connsiteX2" fmla="*/ 2396623 w 3856546"/>
              <a:gd name="connsiteY2" fmla="*/ 2000250 h 3477236"/>
              <a:gd name="connsiteX3" fmla="*/ 3856546 w 3856546"/>
              <a:gd name="connsiteY3" fmla="*/ 187037 h 3477236"/>
              <a:gd name="connsiteX4" fmla="*/ 3856546 w 3856546"/>
              <a:gd name="connsiteY4" fmla="*/ 187037 h 3477236"/>
              <a:gd name="connsiteX0" fmla="*/ 2167950 w 3913622"/>
              <a:gd name="connsiteY0" fmla="*/ 0 h 3515928"/>
              <a:gd name="connsiteX1" fmla="*/ 1445 w 3913622"/>
              <a:gd name="connsiteY1" fmla="*/ 3460173 h 3515928"/>
              <a:gd name="connsiteX2" fmla="*/ 2453699 w 3913622"/>
              <a:gd name="connsiteY2" fmla="*/ 2000250 h 3515928"/>
              <a:gd name="connsiteX3" fmla="*/ 3913622 w 3913622"/>
              <a:gd name="connsiteY3" fmla="*/ 187037 h 3515928"/>
              <a:gd name="connsiteX4" fmla="*/ 3913622 w 3913622"/>
              <a:gd name="connsiteY4" fmla="*/ 187037 h 3515928"/>
              <a:gd name="connsiteX0" fmla="*/ 2284848 w 4030520"/>
              <a:gd name="connsiteY0" fmla="*/ 0 h 3566957"/>
              <a:gd name="connsiteX1" fmla="*/ 118343 w 4030520"/>
              <a:gd name="connsiteY1" fmla="*/ 3460173 h 3566957"/>
              <a:gd name="connsiteX2" fmla="*/ 2570597 w 4030520"/>
              <a:gd name="connsiteY2" fmla="*/ 2000250 h 3566957"/>
              <a:gd name="connsiteX3" fmla="*/ 4030520 w 4030520"/>
              <a:gd name="connsiteY3" fmla="*/ 187037 h 3566957"/>
              <a:gd name="connsiteX4" fmla="*/ 4030520 w 4030520"/>
              <a:gd name="connsiteY4" fmla="*/ 187037 h 3566957"/>
              <a:gd name="connsiteX0" fmla="*/ 2284848 w 4030520"/>
              <a:gd name="connsiteY0" fmla="*/ 0 h 3569000"/>
              <a:gd name="connsiteX1" fmla="*/ 118343 w 4030520"/>
              <a:gd name="connsiteY1" fmla="*/ 3460173 h 3569000"/>
              <a:gd name="connsiteX2" fmla="*/ 2570597 w 4030520"/>
              <a:gd name="connsiteY2" fmla="*/ 2000250 h 3569000"/>
              <a:gd name="connsiteX3" fmla="*/ 4030520 w 4030520"/>
              <a:gd name="connsiteY3" fmla="*/ 187037 h 3569000"/>
              <a:gd name="connsiteX4" fmla="*/ 4030520 w 4030520"/>
              <a:gd name="connsiteY4" fmla="*/ 187037 h 3569000"/>
              <a:gd name="connsiteX0" fmla="*/ 2284848 w 4030520"/>
              <a:gd name="connsiteY0" fmla="*/ 0 h 3570503"/>
              <a:gd name="connsiteX1" fmla="*/ 118343 w 4030520"/>
              <a:gd name="connsiteY1" fmla="*/ 3460173 h 3570503"/>
              <a:gd name="connsiteX2" fmla="*/ 2570597 w 4030520"/>
              <a:gd name="connsiteY2" fmla="*/ 2000250 h 3570503"/>
              <a:gd name="connsiteX3" fmla="*/ 4030520 w 4030520"/>
              <a:gd name="connsiteY3" fmla="*/ 187037 h 3570503"/>
              <a:gd name="connsiteX4" fmla="*/ 4030520 w 4030520"/>
              <a:gd name="connsiteY4" fmla="*/ 187037 h 3570503"/>
              <a:gd name="connsiteX0" fmla="*/ 2169326 w 3914998"/>
              <a:gd name="connsiteY0" fmla="*/ 0 h 3530335"/>
              <a:gd name="connsiteX1" fmla="*/ 2821 w 3914998"/>
              <a:gd name="connsiteY1" fmla="*/ 3460173 h 3530335"/>
              <a:gd name="connsiteX2" fmla="*/ 2574571 w 3914998"/>
              <a:gd name="connsiteY2" fmla="*/ 2130136 h 3530335"/>
              <a:gd name="connsiteX3" fmla="*/ 3914998 w 3914998"/>
              <a:gd name="connsiteY3" fmla="*/ 187037 h 3530335"/>
              <a:gd name="connsiteX4" fmla="*/ 3914998 w 3914998"/>
              <a:gd name="connsiteY4" fmla="*/ 187037 h 3530335"/>
              <a:gd name="connsiteX0" fmla="*/ 2367646 w 4113318"/>
              <a:gd name="connsiteY0" fmla="*/ 0 h 3662369"/>
              <a:gd name="connsiteX1" fmla="*/ 201141 w 4113318"/>
              <a:gd name="connsiteY1" fmla="*/ 3460173 h 3662369"/>
              <a:gd name="connsiteX2" fmla="*/ 2772891 w 4113318"/>
              <a:gd name="connsiteY2" fmla="*/ 2130136 h 3662369"/>
              <a:gd name="connsiteX3" fmla="*/ 4113318 w 4113318"/>
              <a:gd name="connsiteY3" fmla="*/ 187037 h 3662369"/>
              <a:gd name="connsiteX4" fmla="*/ 4113318 w 4113318"/>
              <a:gd name="connsiteY4" fmla="*/ 187037 h 3662369"/>
              <a:gd name="connsiteX0" fmla="*/ 2108053 w 3916070"/>
              <a:gd name="connsiteY0" fmla="*/ 0 h 3535795"/>
              <a:gd name="connsiteX1" fmla="*/ 3893 w 3916070"/>
              <a:gd name="connsiteY1" fmla="*/ 3465369 h 3535795"/>
              <a:gd name="connsiteX2" fmla="*/ 2575643 w 3916070"/>
              <a:gd name="connsiteY2" fmla="*/ 2135332 h 3535795"/>
              <a:gd name="connsiteX3" fmla="*/ 3916070 w 3916070"/>
              <a:gd name="connsiteY3" fmla="*/ 192233 h 3535795"/>
              <a:gd name="connsiteX4" fmla="*/ 3916070 w 3916070"/>
              <a:gd name="connsiteY4" fmla="*/ 192233 h 3535795"/>
              <a:gd name="connsiteX0" fmla="*/ 2108053 w 4196624"/>
              <a:gd name="connsiteY0" fmla="*/ 0 h 3535795"/>
              <a:gd name="connsiteX1" fmla="*/ 3893 w 4196624"/>
              <a:gd name="connsiteY1" fmla="*/ 3465369 h 3535795"/>
              <a:gd name="connsiteX2" fmla="*/ 2575643 w 4196624"/>
              <a:gd name="connsiteY2" fmla="*/ 2135332 h 3535795"/>
              <a:gd name="connsiteX3" fmla="*/ 3916070 w 4196624"/>
              <a:gd name="connsiteY3" fmla="*/ 192233 h 3535795"/>
              <a:gd name="connsiteX4" fmla="*/ 4196624 w 4196624"/>
              <a:gd name="connsiteY4" fmla="*/ 410442 h 3535795"/>
              <a:gd name="connsiteX0" fmla="*/ 2108053 w 3916070"/>
              <a:gd name="connsiteY0" fmla="*/ 0 h 3535795"/>
              <a:gd name="connsiteX1" fmla="*/ 3893 w 3916070"/>
              <a:gd name="connsiteY1" fmla="*/ 3465369 h 3535795"/>
              <a:gd name="connsiteX2" fmla="*/ 2575643 w 3916070"/>
              <a:gd name="connsiteY2" fmla="*/ 2135332 h 3535795"/>
              <a:gd name="connsiteX3" fmla="*/ 3916070 w 3916070"/>
              <a:gd name="connsiteY3" fmla="*/ 192233 h 3535795"/>
              <a:gd name="connsiteX0" fmla="*/ 2108053 w 4014784"/>
              <a:gd name="connsiteY0" fmla="*/ 0 h 3532401"/>
              <a:gd name="connsiteX1" fmla="*/ 3893 w 4014784"/>
              <a:gd name="connsiteY1" fmla="*/ 3465369 h 3532401"/>
              <a:gd name="connsiteX2" fmla="*/ 2575643 w 4014784"/>
              <a:gd name="connsiteY2" fmla="*/ 2135332 h 3532401"/>
              <a:gd name="connsiteX3" fmla="*/ 4014784 w 4014784"/>
              <a:gd name="connsiteY3" fmla="*/ 259774 h 3532401"/>
              <a:gd name="connsiteX0" fmla="*/ 2270323 w 4177054"/>
              <a:gd name="connsiteY0" fmla="*/ 0 h 3580170"/>
              <a:gd name="connsiteX1" fmla="*/ 166163 w 4177054"/>
              <a:gd name="connsiteY1" fmla="*/ 3465369 h 3580170"/>
              <a:gd name="connsiteX2" fmla="*/ 2737913 w 4177054"/>
              <a:gd name="connsiteY2" fmla="*/ 2135332 h 3580170"/>
              <a:gd name="connsiteX3" fmla="*/ 4177054 w 4177054"/>
              <a:gd name="connsiteY3" fmla="*/ 259774 h 3580170"/>
              <a:gd name="connsiteX0" fmla="*/ 2270323 w 4177054"/>
              <a:gd name="connsiteY0" fmla="*/ 0 h 3584562"/>
              <a:gd name="connsiteX1" fmla="*/ 166163 w 4177054"/>
              <a:gd name="connsiteY1" fmla="*/ 3465369 h 3584562"/>
              <a:gd name="connsiteX2" fmla="*/ 2737913 w 4177054"/>
              <a:gd name="connsiteY2" fmla="*/ 2135332 h 3584562"/>
              <a:gd name="connsiteX3" fmla="*/ 4177054 w 4177054"/>
              <a:gd name="connsiteY3" fmla="*/ 259774 h 3584562"/>
              <a:gd name="connsiteX0" fmla="*/ 2270323 w 4177054"/>
              <a:gd name="connsiteY0" fmla="*/ 0 h 3588890"/>
              <a:gd name="connsiteX1" fmla="*/ 166163 w 4177054"/>
              <a:gd name="connsiteY1" fmla="*/ 3465369 h 3588890"/>
              <a:gd name="connsiteX2" fmla="*/ 2737913 w 4177054"/>
              <a:gd name="connsiteY2" fmla="*/ 2135332 h 3588890"/>
              <a:gd name="connsiteX3" fmla="*/ 4177054 w 4177054"/>
              <a:gd name="connsiteY3" fmla="*/ 259774 h 3588890"/>
              <a:gd name="connsiteX0" fmla="*/ 2315726 w 4222457"/>
              <a:gd name="connsiteY0" fmla="*/ 0 h 3671126"/>
              <a:gd name="connsiteX1" fmla="*/ 211566 w 4222457"/>
              <a:gd name="connsiteY1" fmla="*/ 3465369 h 3671126"/>
              <a:gd name="connsiteX2" fmla="*/ 2783316 w 4222457"/>
              <a:gd name="connsiteY2" fmla="*/ 2135332 h 3671126"/>
              <a:gd name="connsiteX3" fmla="*/ 4222457 w 4222457"/>
              <a:gd name="connsiteY3" fmla="*/ 259774 h 3671126"/>
              <a:gd name="connsiteX0" fmla="*/ 2331225 w 4237956"/>
              <a:gd name="connsiteY0" fmla="*/ 0 h 3671126"/>
              <a:gd name="connsiteX1" fmla="*/ 227065 w 4237956"/>
              <a:gd name="connsiteY1" fmla="*/ 3465369 h 3671126"/>
              <a:gd name="connsiteX2" fmla="*/ 2798815 w 4237956"/>
              <a:gd name="connsiteY2" fmla="*/ 2135332 h 3671126"/>
              <a:gd name="connsiteX3" fmla="*/ 4237956 w 4237956"/>
              <a:gd name="connsiteY3" fmla="*/ 259774 h 3671126"/>
              <a:gd name="connsiteX0" fmla="*/ 2109381 w 4016112"/>
              <a:gd name="connsiteY0" fmla="*/ 0 h 3543174"/>
              <a:gd name="connsiteX1" fmla="*/ 5221 w 4016112"/>
              <a:gd name="connsiteY1" fmla="*/ 3465369 h 3543174"/>
              <a:gd name="connsiteX2" fmla="*/ 2608144 w 4016112"/>
              <a:gd name="connsiteY2" fmla="*/ 2176895 h 3543174"/>
              <a:gd name="connsiteX3" fmla="*/ 4016112 w 4016112"/>
              <a:gd name="connsiteY3" fmla="*/ 259774 h 3543174"/>
              <a:gd name="connsiteX0" fmla="*/ 2310167 w 4216898"/>
              <a:gd name="connsiteY0" fmla="*/ 0 h 3638493"/>
              <a:gd name="connsiteX1" fmla="*/ 206007 w 4216898"/>
              <a:gd name="connsiteY1" fmla="*/ 3465369 h 3638493"/>
              <a:gd name="connsiteX2" fmla="*/ 2808930 w 4216898"/>
              <a:gd name="connsiteY2" fmla="*/ 2176895 h 3638493"/>
              <a:gd name="connsiteX3" fmla="*/ 4216898 w 4216898"/>
              <a:gd name="connsiteY3" fmla="*/ 259774 h 3638493"/>
              <a:gd name="connsiteX0" fmla="*/ 2338963 w 4245694"/>
              <a:gd name="connsiteY0" fmla="*/ 0 h 3692267"/>
              <a:gd name="connsiteX1" fmla="*/ 234803 w 4245694"/>
              <a:gd name="connsiteY1" fmla="*/ 3465369 h 3692267"/>
              <a:gd name="connsiteX2" fmla="*/ 2837726 w 4245694"/>
              <a:gd name="connsiteY2" fmla="*/ 2176895 h 3692267"/>
              <a:gd name="connsiteX3" fmla="*/ 4245694 w 4245694"/>
              <a:gd name="connsiteY3" fmla="*/ 259774 h 3692267"/>
              <a:gd name="connsiteX0" fmla="*/ 2226871 w 4133602"/>
              <a:gd name="connsiteY0" fmla="*/ 0 h 3610350"/>
              <a:gd name="connsiteX1" fmla="*/ 247063 w 4133602"/>
              <a:gd name="connsiteY1" fmla="*/ 3389435 h 3610350"/>
              <a:gd name="connsiteX2" fmla="*/ 2725634 w 4133602"/>
              <a:gd name="connsiteY2" fmla="*/ 2176895 h 3610350"/>
              <a:gd name="connsiteX3" fmla="*/ 4133602 w 4133602"/>
              <a:gd name="connsiteY3" fmla="*/ 259774 h 3610350"/>
              <a:gd name="connsiteX0" fmla="*/ 1891289 w 3895723"/>
              <a:gd name="connsiteY0" fmla="*/ 0 h 3463882"/>
              <a:gd name="connsiteX1" fmla="*/ 9184 w 3895723"/>
              <a:gd name="connsiteY1" fmla="*/ 3389435 h 3463882"/>
              <a:gd name="connsiteX2" fmla="*/ 2487755 w 3895723"/>
              <a:gd name="connsiteY2" fmla="*/ 2176895 h 3463882"/>
              <a:gd name="connsiteX3" fmla="*/ 3895723 w 3895723"/>
              <a:gd name="connsiteY3" fmla="*/ 259774 h 3463882"/>
              <a:gd name="connsiteX0" fmla="*/ 1886423 w 3890857"/>
              <a:gd name="connsiteY0" fmla="*/ 0 h 3461878"/>
              <a:gd name="connsiteX1" fmla="*/ 4318 w 3890857"/>
              <a:gd name="connsiteY1" fmla="*/ 3389435 h 3461878"/>
              <a:gd name="connsiteX2" fmla="*/ 2278599 w 3890857"/>
              <a:gd name="connsiteY2" fmla="*/ 2157911 h 3461878"/>
              <a:gd name="connsiteX3" fmla="*/ 3890857 w 3890857"/>
              <a:gd name="connsiteY3" fmla="*/ 259774 h 3461878"/>
              <a:gd name="connsiteX0" fmla="*/ 2065696 w 4070130"/>
              <a:gd name="connsiteY0" fmla="*/ 0 h 3591787"/>
              <a:gd name="connsiteX1" fmla="*/ 183591 w 4070130"/>
              <a:gd name="connsiteY1" fmla="*/ 3389435 h 3591787"/>
              <a:gd name="connsiteX2" fmla="*/ 2457872 w 4070130"/>
              <a:gd name="connsiteY2" fmla="*/ 2157911 h 3591787"/>
              <a:gd name="connsiteX3" fmla="*/ 4070130 w 4070130"/>
              <a:gd name="connsiteY3" fmla="*/ 259774 h 3591787"/>
              <a:gd name="connsiteX0" fmla="*/ 2065696 w 4070130"/>
              <a:gd name="connsiteY0" fmla="*/ 0 h 3609660"/>
              <a:gd name="connsiteX1" fmla="*/ 183591 w 4070130"/>
              <a:gd name="connsiteY1" fmla="*/ 3389435 h 3609660"/>
              <a:gd name="connsiteX2" fmla="*/ 2457872 w 4070130"/>
              <a:gd name="connsiteY2" fmla="*/ 2157911 h 3609660"/>
              <a:gd name="connsiteX3" fmla="*/ 4070130 w 4070130"/>
              <a:gd name="connsiteY3" fmla="*/ 259774 h 3609660"/>
              <a:gd name="connsiteX0" fmla="*/ 1887356 w 3891790"/>
              <a:gd name="connsiteY0" fmla="*/ 0 h 3481925"/>
              <a:gd name="connsiteX1" fmla="*/ 5251 w 3891790"/>
              <a:gd name="connsiteY1" fmla="*/ 3389435 h 3481925"/>
              <a:gd name="connsiteX2" fmla="*/ 2323943 w 3891790"/>
              <a:gd name="connsiteY2" fmla="*/ 2233844 h 3481925"/>
              <a:gd name="connsiteX3" fmla="*/ 3891790 w 3891790"/>
              <a:gd name="connsiteY3" fmla="*/ 259774 h 3481925"/>
              <a:gd name="connsiteX0" fmla="*/ 1887356 w 3891790"/>
              <a:gd name="connsiteY0" fmla="*/ 0 h 3475637"/>
              <a:gd name="connsiteX1" fmla="*/ 5251 w 3891790"/>
              <a:gd name="connsiteY1" fmla="*/ 3389435 h 3475637"/>
              <a:gd name="connsiteX2" fmla="*/ 2323943 w 3891790"/>
              <a:gd name="connsiteY2" fmla="*/ 2233844 h 3475637"/>
              <a:gd name="connsiteX3" fmla="*/ 3891790 w 3891790"/>
              <a:gd name="connsiteY3" fmla="*/ 259774 h 3475637"/>
              <a:gd name="connsiteX0" fmla="*/ 2061832 w 4066266"/>
              <a:gd name="connsiteY0" fmla="*/ 0 h 3628833"/>
              <a:gd name="connsiteX1" fmla="*/ 179727 w 4066266"/>
              <a:gd name="connsiteY1" fmla="*/ 3389435 h 3628833"/>
              <a:gd name="connsiteX2" fmla="*/ 2498419 w 4066266"/>
              <a:gd name="connsiteY2" fmla="*/ 2233844 h 3628833"/>
              <a:gd name="connsiteX3" fmla="*/ 4066266 w 4066266"/>
              <a:gd name="connsiteY3" fmla="*/ 259774 h 3628833"/>
              <a:gd name="connsiteX0" fmla="*/ 2061832 w 4066266"/>
              <a:gd name="connsiteY0" fmla="*/ 0 h 3636364"/>
              <a:gd name="connsiteX1" fmla="*/ 179727 w 4066266"/>
              <a:gd name="connsiteY1" fmla="*/ 3389435 h 3636364"/>
              <a:gd name="connsiteX2" fmla="*/ 2498419 w 4066266"/>
              <a:gd name="connsiteY2" fmla="*/ 2233844 h 3636364"/>
              <a:gd name="connsiteX3" fmla="*/ 4066266 w 4066266"/>
              <a:gd name="connsiteY3" fmla="*/ 259774 h 3636364"/>
            </a:gdLst>
            <a:ahLst/>
            <a:cxnLst>
              <a:cxn ang="0">
                <a:pos x="connsiteX0" y="connsiteY0"/>
              </a:cxn>
              <a:cxn ang="0">
                <a:pos x="connsiteX1" y="connsiteY1"/>
              </a:cxn>
              <a:cxn ang="0">
                <a:pos x="connsiteX2" y="connsiteY2"/>
              </a:cxn>
              <a:cxn ang="0">
                <a:pos x="connsiteX3" y="connsiteY3"/>
              </a:cxn>
            </a:cxnLst>
            <a:rect l="l" t="t" r="r" b="b"/>
            <a:pathLst>
              <a:path w="4066266" h="3636364">
                <a:moveTo>
                  <a:pt x="2061832" y="0"/>
                </a:moveTo>
                <a:cubicBezTo>
                  <a:pt x="793275" y="1498455"/>
                  <a:pt x="-479262" y="2608985"/>
                  <a:pt x="179727" y="3389435"/>
                </a:cubicBezTo>
                <a:cubicBezTo>
                  <a:pt x="838716" y="4169885"/>
                  <a:pt x="1931392" y="2910849"/>
                  <a:pt x="2498419" y="2233844"/>
                </a:cubicBezTo>
                <a:cubicBezTo>
                  <a:pt x="3065446" y="1556839"/>
                  <a:pt x="3543650" y="917797"/>
                  <a:pt x="4066266" y="259774"/>
                </a:cubicBezTo>
              </a:path>
            </a:pathLst>
          </a:custGeom>
          <a:noFill/>
          <a:ln w="508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graphicFrame>
        <p:nvGraphicFramePr>
          <p:cNvPr id="16" name="表 16">
            <a:extLst>
              <a:ext uri="{FF2B5EF4-FFF2-40B4-BE49-F238E27FC236}">
                <a16:creationId xmlns:a16="http://schemas.microsoft.com/office/drawing/2014/main" id="{4A8A9106-4210-3AB2-1966-38375A129ED6}"/>
              </a:ext>
            </a:extLst>
          </p:cNvPr>
          <p:cNvGraphicFramePr>
            <a:graphicFrameLocks noGrp="1"/>
          </p:cNvGraphicFramePr>
          <p:nvPr>
            <p:extLst>
              <p:ext uri="{D42A27DB-BD31-4B8C-83A1-F6EECF244321}">
                <p14:modId xmlns:p14="http://schemas.microsoft.com/office/powerpoint/2010/main" val="3583296157"/>
              </p:ext>
            </p:extLst>
          </p:nvPr>
        </p:nvGraphicFramePr>
        <p:xfrm>
          <a:off x="400647" y="1408113"/>
          <a:ext cx="3454400" cy="1485900"/>
        </p:xfrm>
        <a:graphic>
          <a:graphicData uri="http://schemas.openxmlformats.org/drawingml/2006/table">
            <a:tbl>
              <a:tblPr firstRow="1" bandRow="1">
                <a:tableStyleId>{5940675A-B579-460E-94D1-54222C63F5DA}</a:tableStyleId>
              </a:tblPr>
              <a:tblGrid>
                <a:gridCol w="1159690">
                  <a:extLst>
                    <a:ext uri="{9D8B030D-6E8A-4147-A177-3AD203B41FA5}">
                      <a16:colId xmlns:a16="http://schemas.microsoft.com/office/drawing/2014/main" val="20000"/>
                    </a:ext>
                  </a:extLst>
                </a:gridCol>
                <a:gridCol w="1180841">
                  <a:extLst>
                    <a:ext uri="{9D8B030D-6E8A-4147-A177-3AD203B41FA5}">
                      <a16:colId xmlns:a16="http://schemas.microsoft.com/office/drawing/2014/main" val="20001"/>
                    </a:ext>
                  </a:extLst>
                </a:gridCol>
                <a:gridCol w="1113869">
                  <a:extLst>
                    <a:ext uri="{9D8B030D-6E8A-4147-A177-3AD203B41FA5}">
                      <a16:colId xmlns:a16="http://schemas.microsoft.com/office/drawing/2014/main" val="20002"/>
                    </a:ext>
                  </a:extLst>
                </a:gridCol>
              </a:tblGrid>
              <a:tr h="370909">
                <a:tc>
                  <a:txBody>
                    <a:bodyPr/>
                    <a:lstStyle/>
                    <a:p>
                      <a:endParaRPr kumimoji="1" lang="ja-JP" altLang="en-US" sz="1800" dirty="0"/>
                    </a:p>
                  </a:txBody>
                  <a:tcPr marL="91425" marR="91425" marT="45728" marB="45728">
                    <a:solidFill>
                      <a:schemeClr val="accent1">
                        <a:lumMod val="20000"/>
                        <a:lumOff val="80000"/>
                      </a:schemeClr>
                    </a:solidFill>
                  </a:tcPr>
                </a:tc>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日本案</a:t>
                      </a:r>
                    </a:p>
                  </a:txBody>
                  <a:tcPr marL="91425" marR="91425" marT="45728" marB="45728">
                    <a:solidFill>
                      <a:schemeClr val="accent1">
                        <a:lumMod val="20000"/>
                        <a:lumOff val="80000"/>
                      </a:schemeClr>
                    </a:solidFill>
                  </a:tcPr>
                </a:tc>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清　案</a:t>
                      </a:r>
                    </a:p>
                  </a:txBody>
                  <a:tcPr marL="91425" marR="91425" marT="45728" marB="45728">
                    <a:solidFill>
                      <a:schemeClr val="accent1">
                        <a:lumMod val="20000"/>
                        <a:lumOff val="80000"/>
                      </a:schemeClr>
                    </a:solidFill>
                  </a:tcPr>
                </a:tc>
                <a:extLst>
                  <a:ext uri="{0D108BD9-81ED-4DB2-BD59-A6C34878D82A}">
                    <a16:rowId xmlns:a16="http://schemas.microsoft.com/office/drawing/2014/main" val="10000"/>
                  </a:ext>
                </a:extLst>
              </a:tr>
              <a:tr h="373173">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日本領</a:t>
                      </a:r>
                    </a:p>
                  </a:txBody>
                  <a:tcPr marL="91425" marR="91425" marT="45728" marB="45728">
                    <a:solidFill>
                      <a:schemeClr val="accent1">
                        <a:lumMod val="20000"/>
                        <a:lumOff val="80000"/>
                      </a:schemeClr>
                    </a:solidFill>
                  </a:tcPr>
                </a:tc>
                <a:tc>
                  <a:txBody>
                    <a:bodyPr/>
                    <a:lstStyle/>
                    <a:p>
                      <a:endParaRPr kumimoji="1" lang="ja-JP" altLang="en-US" sz="1800"/>
                    </a:p>
                  </a:txBody>
                  <a:tcPr marL="91425" marR="91425" marT="45728" marB="45728"/>
                </a:tc>
                <a:tc>
                  <a:txBody>
                    <a:bodyPr/>
                    <a:lstStyle/>
                    <a:p>
                      <a:endParaRPr kumimoji="1" lang="ja-JP" altLang="en-US" sz="1800"/>
                    </a:p>
                  </a:txBody>
                  <a:tcPr marL="91425" marR="91425" marT="45728" marB="45728"/>
                </a:tc>
                <a:extLst>
                  <a:ext uri="{0D108BD9-81ED-4DB2-BD59-A6C34878D82A}">
                    <a16:rowId xmlns:a16="http://schemas.microsoft.com/office/drawing/2014/main" val="10001"/>
                  </a:ext>
                </a:extLst>
              </a:tr>
              <a:tr h="370909">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清　領</a:t>
                      </a:r>
                    </a:p>
                  </a:txBody>
                  <a:tcPr marL="91425" marR="91425" marT="45728" marB="45728">
                    <a:solidFill>
                      <a:schemeClr val="accent1">
                        <a:lumMod val="20000"/>
                        <a:lumOff val="80000"/>
                      </a:schemeClr>
                    </a:solidFill>
                  </a:tcPr>
                </a:tc>
                <a:tc>
                  <a:txBody>
                    <a:bodyPr/>
                    <a:lstStyle/>
                    <a:p>
                      <a:endParaRPr kumimoji="1" lang="ja-JP" altLang="en-US" sz="1800"/>
                    </a:p>
                  </a:txBody>
                  <a:tcPr marL="91425" marR="91425" marT="45728" marB="45728"/>
                </a:tc>
                <a:tc>
                  <a:txBody>
                    <a:bodyPr/>
                    <a:lstStyle/>
                    <a:p>
                      <a:endParaRPr kumimoji="1" lang="ja-JP" altLang="en-US" sz="1800" dirty="0"/>
                    </a:p>
                  </a:txBody>
                  <a:tcPr marL="91425" marR="91425" marT="45728" marB="45728"/>
                </a:tc>
                <a:extLst>
                  <a:ext uri="{0D108BD9-81ED-4DB2-BD59-A6C34878D82A}">
                    <a16:rowId xmlns:a16="http://schemas.microsoft.com/office/drawing/2014/main" val="10002"/>
                  </a:ext>
                </a:extLst>
              </a:tr>
              <a:tr h="370909">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琉球領</a:t>
                      </a:r>
                    </a:p>
                  </a:txBody>
                  <a:tcPr marL="91425" marR="91425" marT="45728" marB="45728">
                    <a:solidFill>
                      <a:schemeClr val="accent1">
                        <a:lumMod val="20000"/>
                        <a:lumOff val="80000"/>
                      </a:schemeClr>
                    </a:solidFill>
                  </a:tcPr>
                </a:tc>
                <a:tc>
                  <a:txBody>
                    <a:bodyPr/>
                    <a:lstStyle/>
                    <a:p>
                      <a:pPr algn="ctr"/>
                      <a:endParaRPr kumimoji="1" lang="ja-JP" altLang="en-US" sz="1800" dirty="0"/>
                    </a:p>
                  </a:txBody>
                  <a:tcPr marL="91425" marR="91425" marT="45728" marB="45728"/>
                </a:tc>
                <a:tc>
                  <a:txBody>
                    <a:bodyPr/>
                    <a:lstStyle/>
                    <a:p>
                      <a:endParaRPr kumimoji="1" lang="ja-JP" altLang="en-US" sz="1800" dirty="0"/>
                    </a:p>
                  </a:txBody>
                  <a:tcPr marL="91425" marR="91425" marT="45728" marB="45728"/>
                </a:tc>
                <a:extLst>
                  <a:ext uri="{0D108BD9-81ED-4DB2-BD59-A6C34878D82A}">
                    <a16:rowId xmlns:a16="http://schemas.microsoft.com/office/drawing/2014/main" val="10003"/>
                  </a:ext>
                </a:extLst>
              </a:tr>
            </a:tbl>
          </a:graphicData>
        </a:graphic>
      </p:graphicFrame>
      <p:cxnSp>
        <p:nvCxnSpPr>
          <p:cNvPr id="18" name="直線コネクタ 17">
            <a:extLst>
              <a:ext uri="{FF2B5EF4-FFF2-40B4-BE49-F238E27FC236}">
                <a16:creationId xmlns:a16="http://schemas.microsoft.com/office/drawing/2014/main" id="{C8595F26-D44B-7ED3-4EF4-C7DAA980E2FD}"/>
              </a:ext>
            </a:extLst>
          </p:cNvPr>
          <p:cNvCxnSpPr/>
          <p:nvPr/>
        </p:nvCxnSpPr>
        <p:spPr>
          <a:xfrm>
            <a:off x="1805584" y="1971676"/>
            <a:ext cx="690563"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DD3F52B-8257-3EE9-8EEF-BC85CF4ED209}"/>
              </a:ext>
            </a:extLst>
          </p:cNvPr>
          <p:cNvCxnSpPr/>
          <p:nvPr/>
        </p:nvCxnSpPr>
        <p:spPr>
          <a:xfrm>
            <a:off x="1805584" y="2338388"/>
            <a:ext cx="690563"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5DD7F27-93BC-B544-DB6E-BDD59DE4B2FD}"/>
              </a:ext>
            </a:extLst>
          </p:cNvPr>
          <p:cNvCxnSpPr/>
          <p:nvPr/>
        </p:nvCxnSpPr>
        <p:spPr>
          <a:xfrm>
            <a:off x="2942234" y="1973263"/>
            <a:ext cx="690563" cy="0"/>
          </a:xfrm>
          <a:prstGeom prst="line">
            <a:avLst/>
          </a:prstGeom>
          <a:ln w="508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9A66197-D9D7-9DE9-F463-0FEB148501C2}"/>
              </a:ext>
            </a:extLst>
          </p:cNvPr>
          <p:cNvCxnSpPr/>
          <p:nvPr/>
        </p:nvCxnSpPr>
        <p:spPr>
          <a:xfrm>
            <a:off x="2942234" y="2338388"/>
            <a:ext cx="690563" cy="0"/>
          </a:xfrm>
          <a:prstGeom prst="line">
            <a:avLst/>
          </a:prstGeom>
          <a:ln w="508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FD48DDA-9DC8-F225-D188-8CB4CF6ADFB7}"/>
              </a:ext>
            </a:extLst>
          </p:cNvPr>
          <p:cNvCxnSpPr/>
          <p:nvPr/>
        </p:nvCxnSpPr>
        <p:spPr>
          <a:xfrm>
            <a:off x="2942234" y="2692401"/>
            <a:ext cx="690563" cy="0"/>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6015785F-50BF-0EBE-90DE-FDF07EB88919}"/>
              </a:ext>
            </a:extLst>
          </p:cNvPr>
          <p:cNvSpPr txBox="1">
            <a:spLocks noChangeArrowheads="1"/>
          </p:cNvSpPr>
          <p:nvPr/>
        </p:nvSpPr>
        <p:spPr bwMode="auto">
          <a:xfrm>
            <a:off x="1837334" y="253047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b="1" dirty="0">
                <a:solidFill>
                  <a:srgbClr val="FF0000"/>
                </a:solidFill>
                <a:latin typeface="ＭＳ Ｐゴシック" panose="020B0600070205080204" pitchFamily="34" charset="-128"/>
                <a:ea typeface="ＭＳ Ｐゴシック" panose="020B0600070205080204" pitchFamily="34" charset="-128"/>
              </a:rPr>
              <a:t>なし</a:t>
            </a:r>
          </a:p>
        </p:txBody>
      </p:sp>
      <p:sp>
        <p:nvSpPr>
          <p:cNvPr id="16421" name="テキスト ボックス 2">
            <a:extLst>
              <a:ext uri="{FF2B5EF4-FFF2-40B4-BE49-F238E27FC236}">
                <a16:creationId xmlns:a16="http://schemas.microsoft.com/office/drawing/2014/main" id="{0FE0A93D-42AC-14F0-4477-103F7720AE68}"/>
              </a:ext>
            </a:extLst>
          </p:cNvPr>
          <p:cNvSpPr txBox="1">
            <a:spLocks noChangeArrowheads="1"/>
          </p:cNvSpPr>
          <p:nvPr/>
        </p:nvSpPr>
        <p:spPr bwMode="auto">
          <a:xfrm>
            <a:off x="4770985" y="609979"/>
            <a:ext cx="3878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b="1" dirty="0">
                <a:solidFill>
                  <a:srgbClr val="FF0000"/>
                </a:solidFill>
                <a:latin typeface="ＭＳ Ｐゴシック" panose="020B0600070205080204" pitchFamily="34" charset="-128"/>
                <a:ea typeface="ＭＳ Ｐゴシック" panose="020B0600070205080204" pitchFamily="34" charset="-128"/>
              </a:rPr>
              <a:t>琉球の解体を認めない中国（清）に対し、日本が提示した条約案</a:t>
            </a:r>
          </a:p>
        </p:txBody>
      </p:sp>
      <p:sp>
        <p:nvSpPr>
          <p:cNvPr id="5" name="吹き出し: 四角形 4">
            <a:extLst>
              <a:ext uri="{FF2B5EF4-FFF2-40B4-BE49-F238E27FC236}">
                <a16:creationId xmlns:a16="http://schemas.microsoft.com/office/drawing/2014/main" id="{96A0AF30-7979-C63A-DB0F-39012922A33F}"/>
              </a:ext>
            </a:extLst>
          </p:cNvPr>
          <p:cNvSpPr/>
          <p:nvPr/>
        </p:nvSpPr>
        <p:spPr>
          <a:xfrm>
            <a:off x="280527" y="3086100"/>
            <a:ext cx="2401158" cy="1469837"/>
          </a:xfrm>
          <a:prstGeom prst="wedgeRectCallout">
            <a:avLst>
              <a:gd name="adj1" fmla="val 17692"/>
              <a:gd name="adj2" fmla="val -6714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kumimoji="1" lang="ja-JP" altLang="en-US" sz="1600" b="1" dirty="0">
                <a:solidFill>
                  <a:srgbClr val="0070C0"/>
                </a:solidFill>
                <a:latin typeface="ＭＳ Ｐゴシック" panose="020B0600070205080204" pitchFamily="50" charset="-128"/>
                <a:ea typeface="ＭＳ Ｐゴシック" panose="020B0600070205080204" pitchFamily="50" charset="-128"/>
              </a:rPr>
              <a:t>さらに、</a:t>
            </a:r>
            <a:r>
              <a:rPr kumimoji="1" lang="en-US" altLang="ja-JP" sz="1600" b="1" dirty="0">
                <a:solidFill>
                  <a:srgbClr val="0070C0"/>
                </a:solidFill>
                <a:latin typeface="ＭＳ Ｐゴシック" panose="020B0600070205080204" pitchFamily="50" charset="-128"/>
                <a:ea typeface="ＭＳ Ｐゴシック" panose="020B0600070205080204" pitchFamily="50" charset="-128"/>
              </a:rPr>
              <a:t>1871</a:t>
            </a:r>
            <a:r>
              <a:rPr kumimoji="1" lang="ja-JP" altLang="en-US" sz="1600" b="1" dirty="0">
                <a:solidFill>
                  <a:srgbClr val="0070C0"/>
                </a:solidFill>
                <a:latin typeface="ＭＳ Ｐゴシック" panose="020B0600070205080204" pitchFamily="50" charset="-128"/>
                <a:ea typeface="ＭＳ Ｐゴシック" panose="020B0600070205080204" pitchFamily="50" charset="-128"/>
              </a:rPr>
              <a:t>年締結の日清修好条規に、「日本商人が中国内地で欧米諸国並みの商業活動ができる」よう条文を追加（増約）</a:t>
            </a:r>
          </a:p>
        </p:txBody>
      </p:sp>
      <p:sp>
        <p:nvSpPr>
          <p:cNvPr id="3" name="テキスト ボックス 2"/>
          <p:cNvSpPr txBox="1"/>
          <p:nvPr/>
        </p:nvSpPr>
        <p:spPr>
          <a:xfrm>
            <a:off x="7111380" y="2072045"/>
            <a:ext cx="802584"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奄美大島</a:t>
            </a:r>
          </a:p>
        </p:txBody>
      </p:sp>
      <p:sp>
        <p:nvSpPr>
          <p:cNvPr id="23" name="テキスト ボックス 22"/>
          <p:cNvSpPr txBox="1"/>
          <p:nvPr/>
        </p:nvSpPr>
        <p:spPr>
          <a:xfrm>
            <a:off x="6710117" y="2559388"/>
            <a:ext cx="802584"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徳之島</a:t>
            </a:r>
          </a:p>
        </p:txBody>
      </p:sp>
      <p:sp>
        <p:nvSpPr>
          <p:cNvPr id="24" name="テキスト ボックス 23"/>
          <p:cNvSpPr txBox="1"/>
          <p:nvPr/>
        </p:nvSpPr>
        <p:spPr>
          <a:xfrm>
            <a:off x="6397683" y="2846907"/>
            <a:ext cx="1023573"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沖永良部島</a:t>
            </a:r>
          </a:p>
        </p:txBody>
      </p:sp>
      <p:sp>
        <p:nvSpPr>
          <p:cNvPr id="25" name="テキスト ボックス 24"/>
          <p:cNvSpPr txBox="1"/>
          <p:nvPr/>
        </p:nvSpPr>
        <p:spPr>
          <a:xfrm>
            <a:off x="6163618" y="3203597"/>
            <a:ext cx="1023573"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与論島</a:t>
            </a:r>
          </a:p>
        </p:txBody>
      </p:sp>
      <p:sp>
        <p:nvSpPr>
          <p:cNvPr id="26" name="テキスト ボックス 25"/>
          <p:cNvSpPr txBox="1"/>
          <p:nvPr/>
        </p:nvSpPr>
        <p:spPr>
          <a:xfrm>
            <a:off x="7680031" y="1798159"/>
            <a:ext cx="802584"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喜界島</a:t>
            </a:r>
          </a:p>
        </p:txBody>
      </p:sp>
      <p:sp>
        <p:nvSpPr>
          <p:cNvPr id="27" name="テキスト ボックス 26"/>
          <p:cNvSpPr txBox="1"/>
          <p:nvPr/>
        </p:nvSpPr>
        <p:spPr>
          <a:xfrm>
            <a:off x="5750231" y="3749780"/>
            <a:ext cx="1023573"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沖縄島</a:t>
            </a:r>
          </a:p>
        </p:txBody>
      </p:sp>
      <p:sp>
        <p:nvSpPr>
          <p:cNvPr id="28" name="テキスト ボックス 27"/>
          <p:cNvSpPr txBox="1"/>
          <p:nvPr/>
        </p:nvSpPr>
        <p:spPr>
          <a:xfrm>
            <a:off x="2978084" y="5607270"/>
            <a:ext cx="706787"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宮古島</a:t>
            </a:r>
          </a:p>
        </p:txBody>
      </p:sp>
      <p:sp>
        <p:nvSpPr>
          <p:cNvPr id="29" name="テキスト ボックス 28"/>
          <p:cNvSpPr txBox="1"/>
          <p:nvPr/>
        </p:nvSpPr>
        <p:spPr>
          <a:xfrm>
            <a:off x="1682984" y="5889070"/>
            <a:ext cx="663044"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石垣島</a:t>
            </a:r>
          </a:p>
        </p:txBody>
      </p:sp>
      <p:sp>
        <p:nvSpPr>
          <p:cNvPr id="30" name="テキスト ボックス 29"/>
          <p:cNvSpPr txBox="1"/>
          <p:nvPr/>
        </p:nvSpPr>
        <p:spPr>
          <a:xfrm>
            <a:off x="817341" y="5880229"/>
            <a:ext cx="646346"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西表島</a:t>
            </a:r>
          </a:p>
        </p:txBody>
      </p:sp>
      <p:sp>
        <p:nvSpPr>
          <p:cNvPr id="31" name="テキスト ボックス 30"/>
          <p:cNvSpPr txBox="1"/>
          <p:nvPr/>
        </p:nvSpPr>
        <p:spPr>
          <a:xfrm>
            <a:off x="148094" y="5711825"/>
            <a:ext cx="815597"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与那国島</a:t>
            </a:r>
          </a:p>
        </p:txBody>
      </p:sp>
      <p:sp>
        <p:nvSpPr>
          <p:cNvPr id="32" name="テキスト ボックス 31"/>
          <p:cNvSpPr txBox="1"/>
          <p:nvPr/>
        </p:nvSpPr>
        <p:spPr>
          <a:xfrm>
            <a:off x="4294480" y="4026779"/>
            <a:ext cx="641363"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久米島</a:t>
            </a:r>
          </a:p>
        </p:txBody>
      </p:sp>
      <p:sp>
        <p:nvSpPr>
          <p:cNvPr id="33" name="テキスト ボックス 32"/>
          <p:cNvSpPr txBox="1"/>
          <p:nvPr/>
        </p:nvSpPr>
        <p:spPr>
          <a:xfrm>
            <a:off x="2146027" y="5641014"/>
            <a:ext cx="857796"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多良間島</a:t>
            </a:r>
          </a:p>
        </p:txBody>
      </p:sp>
      <p:sp>
        <p:nvSpPr>
          <p:cNvPr id="34" name="テキスト ボックス 33"/>
          <p:cNvSpPr txBox="1"/>
          <p:nvPr/>
        </p:nvSpPr>
        <p:spPr>
          <a:xfrm>
            <a:off x="5067771" y="2926598"/>
            <a:ext cx="805510" cy="276999"/>
          </a:xfrm>
          <a:prstGeom prst="rect">
            <a:avLst/>
          </a:prstGeom>
          <a:no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伊平屋島</a:t>
            </a:r>
          </a:p>
        </p:txBody>
      </p:sp>
      <p:sp>
        <p:nvSpPr>
          <p:cNvPr id="4" name="四角形吹き出し 3"/>
          <p:cNvSpPr/>
          <p:nvPr/>
        </p:nvSpPr>
        <p:spPr>
          <a:xfrm>
            <a:off x="2791847" y="3086100"/>
            <a:ext cx="1473618" cy="1469837"/>
          </a:xfrm>
          <a:prstGeom prst="wedgeRectCallout">
            <a:avLst>
              <a:gd name="adj1" fmla="val -19183"/>
              <a:gd name="adj2" fmla="val -67806"/>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accent4">
                    <a:lumMod val="75000"/>
                  </a:schemeClr>
                </a:solidFill>
                <a:latin typeface="ＭＳ Ｐゴシック" panose="020B0600070205080204" pitchFamily="50" charset="-128"/>
                <a:ea typeface="ＭＳ Ｐゴシック" panose="020B0600070205080204" pitchFamily="50" charset="-128"/>
              </a:rPr>
              <a:t>日本に全く受け入れられず、</a:t>
            </a:r>
            <a:endParaRPr kumimoji="1" lang="en-US" altLang="ja-JP" sz="1600" b="1" dirty="0">
              <a:solidFill>
                <a:schemeClr val="accent4">
                  <a:lumMod val="75000"/>
                </a:schemeClr>
              </a:solidFill>
              <a:latin typeface="ＭＳ Ｐゴシック" panose="020B0600070205080204" pitchFamily="50" charset="-128"/>
              <a:ea typeface="ＭＳ Ｐゴシック" panose="020B0600070205080204" pitchFamily="50" charset="-128"/>
            </a:endParaRPr>
          </a:p>
          <a:p>
            <a:r>
              <a:rPr kumimoji="1" lang="ja-JP" altLang="en-US" sz="1600" b="1" dirty="0">
                <a:solidFill>
                  <a:schemeClr val="accent4">
                    <a:lumMod val="75000"/>
                  </a:schemeClr>
                </a:solidFill>
                <a:latin typeface="ＭＳ Ｐゴシック" panose="020B0600070205080204" pitchFamily="50" charset="-128"/>
                <a:ea typeface="ＭＳ Ｐゴシック" panose="020B0600070205080204" pitchFamily="50" charset="-128"/>
              </a:rPr>
              <a:t>日本案で交渉することに</a:t>
            </a:r>
          </a:p>
        </p:txBody>
      </p:sp>
    </p:spTree>
    <p:extLst>
      <p:ext uri="{BB962C8B-B14F-4D97-AF65-F5344CB8AC3E}">
        <p14:creationId xmlns:p14="http://schemas.microsoft.com/office/powerpoint/2010/main" val="138500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37"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out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37"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37"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out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anim calcmode="lin" valueType="num">
                                      <p:cBhvr>
                                        <p:cTn id="78" dur="500" fill="hold"/>
                                        <p:tgtEl>
                                          <p:spTgt spid="4"/>
                                        </p:tgtEl>
                                        <p:attrNameLst>
                                          <p:attrName>ppt_x</p:attrName>
                                        </p:attrNameLst>
                                      </p:cBhvr>
                                      <p:tavLst>
                                        <p:tav tm="0">
                                          <p:val>
                                            <p:strVal val="#ppt_x"/>
                                          </p:val>
                                        </p:tav>
                                        <p:tav tm="100000">
                                          <p:val>
                                            <p:strVal val="#ppt_x"/>
                                          </p:val>
                                        </p:tav>
                                      </p:tavLst>
                                    </p:anim>
                                    <p:anim calcmode="lin" valueType="num">
                                      <p:cBhvr>
                                        <p:cTn id="7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par>
                                <p:cTn id="85" presetID="10"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2" grpId="1"/>
      <p:bldP spid="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DBD8C59-637A-0FFE-F1BA-C6A0A1BA10CF}"/>
              </a:ext>
            </a:extLst>
          </p:cNvPr>
          <p:cNvSpPr>
            <a:spLocks noGrp="1" noChangeArrowheads="1"/>
          </p:cNvSpPr>
          <p:nvPr>
            <p:ph type="title"/>
          </p:nvPr>
        </p:nvSpPr>
        <p:spPr>
          <a:xfrm>
            <a:off x="144379" y="228599"/>
            <a:ext cx="8823158" cy="2016147"/>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問５</a:t>
            </a: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琉球は、この「分島・増約（改約）案」に対して、どう思っていたのだろう？</a:t>
            </a:r>
          </a:p>
        </p:txBody>
      </p:sp>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44379" y="3231981"/>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endParaRPr lang="ja-JP" altLang="en-US" sz="3200" dirty="0">
              <a:latin typeface="ＭＳ 明朝" panose="02020609040205080304" pitchFamily="17" charset="-128"/>
              <a:ea typeface="ＭＳ 明朝" panose="02020609040205080304" pitchFamily="17" charset="-128"/>
            </a:endParaRPr>
          </a:p>
        </p:txBody>
      </p:sp>
      <p:sp>
        <p:nvSpPr>
          <p:cNvPr id="6"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320842" y="2468880"/>
            <a:ext cx="8518357"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4000" dirty="0">
                <a:latin typeface="ＭＳ Ｐゴシック" panose="020B0600070205080204" pitchFamily="34" charset="-128"/>
                <a:ea typeface="ＭＳ Ｐゴシック" panose="020B0600070205080204" pitchFamily="34" charset="-128"/>
              </a:rPr>
              <a:t>①琉球王国が復活するので賛成</a:t>
            </a:r>
            <a:endParaRPr lang="en-US" altLang="ja-JP" sz="4000" dirty="0">
              <a:latin typeface="ＭＳ Ｐゴシック" panose="020B0600070205080204" pitchFamily="34" charset="-128"/>
              <a:ea typeface="ＭＳ Ｐゴシック" panose="020B0600070205080204" pitchFamily="34" charset="-128"/>
            </a:endParaRPr>
          </a:p>
          <a:p>
            <a:pPr defTabSz="914400" eaLnBrk="1" hangingPunct="1"/>
            <a:endParaRPr lang="ja-JP" altLang="en-US" sz="4000" dirty="0">
              <a:latin typeface="ＭＳ Ｐゴシック" panose="020B0600070205080204" pitchFamily="34" charset="-128"/>
              <a:ea typeface="ＭＳ Ｐゴシック" panose="020B0600070205080204" pitchFamily="34" charset="-128"/>
            </a:endParaRPr>
          </a:p>
          <a:p>
            <a:pPr defTabSz="914400" eaLnBrk="1" hangingPunct="1"/>
            <a:r>
              <a:rPr lang="ja-JP" altLang="en-US" sz="4000" dirty="0">
                <a:latin typeface="ＭＳ Ｐゴシック" panose="020B0600070205080204" pitchFamily="34" charset="-128"/>
                <a:ea typeface="ＭＳ Ｐゴシック" panose="020B0600070205080204" pitchFamily="34" charset="-128"/>
              </a:rPr>
              <a:t>②沖縄諸島の人は賛成。宮古・八重山</a:t>
            </a:r>
            <a:endParaRPr lang="en-US" altLang="ja-JP" sz="4000" dirty="0">
              <a:latin typeface="ＭＳ Ｐゴシック" panose="020B0600070205080204" pitchFamily="34" charset="-128"/>
              <a:ea typeface="ＭＳ Ｐゴシック" panose="020B0600070205080204" pitchFamily="34" charset="-128"/>
            </a:endParaRPr>
          </a:p>
          <a:p>
            <a:pPr defTabSz="914400" eaLnBrk="1" hangingPunct="1"/>
            <a:r>
              <a:rPr lang="ja-JP" altLang="en-US" sz="4000" dirty="0">
                <a:latin typeface="ＭＳ Ｐゴシック" panose="020B0600070205080204" pitchFamily="34" charset="-128"/>
                <a:ea typeface="ＭＳ Ｐゴシック" panose="020B0600070205080204" pitchFamily="34" charset="-128"/>
              </a:rPr>
              <a:t>　諸島の人は反対</a:t>
            </a:r>
          </a:p>
          <a:p>
            <a:pPr defTabSz="914400" eaLnBrk="1" hangingPunct="1"/>
            <a:endParaRPr lang="en-US" altLang="ja-JP" sz="4000" dirty="0">
              <a:latin typeface="ＭＳ Ｐゴシック" panose="020B0600070205080204" pitchFamily="34" charset="-128"/>
              <a:ea typeface="ＭＳ Ｐゴシック" panose="020B0600070205080204" pitchFamily="34" charset="-128"/>
            </a:endParaRPr>
          </a:p>
          <a:p>
            <a:pPr defTabSz="914400" eaLnBrk="1" hangingPunct="1"/>
            <a:r>
              <a:rPr lang="ja-JP" altLang="en-US" sz="4000" dirty="0">
                <a:latin typeface="ＭＳ Ｐゴシック" panose="020B0600070205080204" pitchFamily="34" charset="-128"/>
                <a:ea typeface="ＭＳ Ｐゴシック" panose="020B0600070205080204" pitchFamily="34" charset="-128"/>
              </a:rPr>
              <a:t>③琉球が二分割されてしまうので反対</a:t>
            </a:r>
          </a:p>
          <a:p>
            <a:pPr defTabSz="914400" eaLnBrk="1" hangingPunct="1"/>
            <a:endParaRPr lang="ja-JP" altLang="en-US" sz="4000" dirty="0">
              <a:latin typeface="ＭＳ Ｐゴシック" panose="020B0600070205080204" pitchFamily="34" charset="-128"/>
              <a:ea typeface="ＭＳ Ｐゴシック" panose="020B0600070205080204" pitchFamily="34" charset="-128"/>
            </a:endParaRPr>
          </a:p>
        </p:txBody>
      </p:sp>
      <p:sp>
        <p:nvSpPr>
          <p:cNvPr id="4" name="角丸四角形 3"/>
          <p:cNvSpPr/>
          <p:nvPr/>
        </p:nvSpPr>
        <p:spPr>
          <a:xfrm>
            <a:off x="144379" y="5151120"/>
            <a:ext cx="8527181"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60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44379" y="3231981"/>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endParaRPr lang="ja-JP" altLang="en-US" sz="3200" dirty="0">
              <a:latin typeface="ＭＳ 明朝" panose="02020609040205080304" pitchFamily="17" charset="-128"/>
              <a:ea typeface="ＭＳ 明朝" panose="02020609040205080304" pitchFamily="17" charset="-128"/>
            </a:endParaRPr>
          </a:p>
        </p:txBody>
      </p:sp>
      <p:sp>
        <p:nvSpPr>
          <p:cNvPr id="5" name="フローチャート: 代替処理 4"/>
          <p:cNvSpPr/>
          <p:nvPr/>
        </p:nvSpPr>
        <p:spPr>
          <a:xfrm>
            <a:off x="410678" y="289208"/>
            <a:ext cx="8215162" cy="5791551"/>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結果、日本案で合意をみたものの、清に亡命した林世功ら脱清人の反対などにより、清は条約調印の段階でこれを棚上げ、交渉は決裂した。もし、そのまま調停されていたら、琉球は分割され、宮古・八重山諸島は中国領となっていたかも？</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432" y="5107507"/>
            <a:ext cx="1740408" cy="1489304"/>
          </a:xfrm>
          <a:prstGeom prst="rect">
            <a:avLst/>
          </a:prstGeom>
        </p:spPr>
      </p:pic>
    </p:spTree>
    <p:extLst>
      <p:ext uri="{BB962C8B-B14F-4D97-AF65-F5344CB8AC3E}">
        <p14:creationId xmlns:p14="http://schemas.microsoft.com/office/powerpoint/2010/main" val="4664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0" y="18311"/>
            <a:ext cx="8823158" cy="13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3200" dirty="0">
                <a:latin typeface="ＭＳ Ｐゴシック" panose="020B0600070205080204" pitchFamily="50" charset="-128"/>
                <a:ea typeface="ＭＳ Ｐゴシック" panose="020B0600070205080204" pitchFamily="50" charset="-128"/>
              </a:rPr>
              <a:t>「分島・増約（改約）案」の後は？</a:t>
            </a:r>
            <a:endParaRPr lang="en-US" altLang="ja-JP" sz="3200" dirty="0">
              <a:latin typeface="ＭＳ Ｐゴシック" panose="020B0600070205080204" pitchFamily="50" charset="-128"/>
              <a:ea typeface="ＭＳ Ｐゴシック" panose="020B0600070205080204" pitchFamily="50" charset="-128"/>
            </a:endParaRPr>
          </a:p>
          <a:p>
            <a:pPr defTabSz="914400" eaLnBrk="1" hangingPunct="1"/>
            <a:r>
              <a:rPr lang="ja-JP" altLang="en-US" sz="3200" dirty="0">
                <a:latin typeface="ＭＳ Ｐゴシック" panose="020B0600070205080204" pitchFamily="50" charset="-128"/>
                <a:ea typeface="ＭＳ Ｐゴシック" panose="020B0600070205080204" pitchFamily="50" charset="-128"/>
              </a:rPr>
              <a:t>　　　　　　　　　　　　　　→年表を見てみよう。</a:t>
            </a:r>
          </a:p>
        </p:txBody>
      </p:sp>
      <p:sp>
        <p:nvSpPr>
          <p:cNvPr id="10"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08886" y="880325"/>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3200" dirty="0">
                <a:latin typeface="ＭＳ Ｐゴシック" panose="020B0600070205080204" pitchFamily="50" charset="-128"/>
                <a:ea typeface="ＭＳ Ｐゴシック" panose="020B0600070205080204" pitchFamily="50" charset="-128"/>
              </a:rPr>
              <a:t>琉球の帰属に関して、日清間の交渉は続いた。</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46731" b="12483"/>
          <a:stretch/>
        </p:blipFill>
        <p:spPr>
          <a:xfrm>
            <a:off x="6924834" y="4046251"/>
            <a:ext cx="1898323" cy="1957187"/>
          </a:xfrm>
          <a:prstGeom prst="rect">
            <a:avLst/>
          </a:prstGeom>
        </p:spPr>
      </p:pic>
      <p:sp>
        <p:nvSpPr>
          <p:cNvPr id="2" name="テキスト ボックス 1"/>
          <p:cNvSpPr txBox="1"/>
          <p:nvPr/>
        </p:nvSpPr>
        <p:spPr>
          <a:xfrm>
            <a:off x="6764412" y="6129735"/>
            <a:ext cx="2219166" cy="338554"/>
          </a:xfrm>
          <a:prstGeom prst="rect">
            <a:avLst/>
          </a:prstGeom>
          <a:noFill/>
        </p:spPr>
        <p:txBody>
          <a:bodyPr wrap="square" rtlCol="0">
            <a:spAutoFit/>
          </a:bodyPr>
          <a:lstStyle/>
          <a:p>
            <a:r>
              <a:rPr kumimoji="1" lang="ja-JP" altLang="en-US" sz="1600" dirty="0"/>
              <a:t>那覇市歴史博物館提供</a:t>
            </a:r>
          </a:p>
        </p:txBody>
      </p:sp>
      <p:sp>
        <p:nvSpPr>
          <p:cNvPr id="12" name="角丸四角形 11"/>
          <p:cNvSpPr/>
          <p:nvPr/>
        </p:nvSpPr>
        <p:spPr>
          <a:xfrm>
            <a:off x="182880" y="1995183"/>
            <a:ext cx="8675170" cy="1586217"/>
          </a:xfrm>
          <a:prstGeom prst="round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清からの提案：</a:t>
            </a:r>
            <a:endParaRPr kumimoji="1" lang="en-US" altLang="ja-JP" sz="3200" dirty="0">
              <a:solidFill>
                <a:schemeClr val="tx1"/>
              </a:solidFill>
            </a:endParaRPr>
          </a:p>
          <a:p>
            <a:pPr algn="ctr"/>
            <a:r>
              <a:rPr kumimoji="1" lang="ja-JP" altLang="en-US" sz="3200" dirty="0">
                <a:solidFill>
                  <a:schemeClr val="tx1"/>
                </a:solidFill>
              </a:rPr>
              <a:t>宮古・八重山諸島に沖縄島南部を加えて琉球王国復活</a:t>
            </a:r>
          </a:p>
        </p:txBody>
      </p:sp>
      <p:sp>
        <p:nvSpPr>
          <p:cNvPr id="13" name="角丸四角形 12"/>
          <p:cNvSpPr/>
          <p:nvPr/>
        </p:nvSpPr>
        <p:spPr>
          <a:xfrm>
            <a:off x="182880" y="3821235"/>
            <a:ext cx="6344252" cy="1226500"/>
          </a:xfrm>
          <a:prstGeom prst="round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琉球の一部の士族層：</a:t>
            </a:r>
            <a:endParaRPr kumimoji="1" lang="en-US" altLang="ja-JP" sz="3600" dirty="0">
              <a:solidFill>
                <a:schemeClr val="tx1"/>
              </a:solidFill>
            </a:endParaRPr>
          </a:p>
          <a:p>
            <a:pPr algn="ctr"/>
            <a:r>
              <a:rPr kumimoji="1" lang="ja-JP" altLang="en-US" sz="3600" dirty="0">
                <a:solidFill>
                  <a:schemeClr val="tx1"/>
                </a:solidFill>
              </a:rPr>
              <a:t>全面返還を訴える。</a:t>
            </a:r>
            <a:endParaRPr kumimoji="1" lang="en-US" altLang="ja-JP" sz="3600" dirty="0">
              <a:solidFill>
                <a:schemeClr val="tx1"/>
              </a:solidFill>
            </a:endParaRPr>
          </a:p>
        </p:txBody>
      </p:sp>
      <p:sp>
        <p:nvSpPr>
          <p:cNvPr id="7" name="角丸四角形吹き出し 6"/>
          <p:cNvSpPr/>
          <p:nvPr/>
        </p:nvSpPr>
        <p:spPr>
          <a:xfrm>
            <a:off x="304800" y="5455919"/>
            <a:ext cx="5989320" cy="1097495"/>
          </a:xfrm>
          <a:prstGeom prst="wedgeRoundRectCallout">
            <a:avLst>
              <a:gd name="adj1" fmla="val 57793"/>
              <a:gd name="adj2" fmla="val -8237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旧三司官の富川成奎が中国へ渡り、全面返還を訴える</a:t>
            </a:r>
          </a:p>
        </p:txBody>
      </p:sp>
    </p:spTree>
    <p:extLst>
      <p:ext uri="{BB962C8B-B14F-4D97-AF65-F5344CB8AC3E}">
        <p14:creationId xmlns:p14="http://schemas.microsoft.com/office/powerpoint/2010/main" val="136552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2" grpId="0" animBg="1"/>
      <p:bldP spid="1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DBD8C59-637A-0FFE-F1BA-C6A0A1BA10CF}"/>
              </a:ext>
            </a:extLst>
          </p:cNvPr>
          <p:cNvSpPr>
            <a:spLocks noGrp="1" noChangeArrowheads="1"/>
          </p:cNvSpPr>
          <p:nvPr>
            <p:ph type="title"/>
          </p:nvPr>
        </p:nvSpPr>
        <p:spPr>
          <a:xfrm>
            <a:off x="144379" y="470381"/>
            <a:ext cx="8823158" cy="2941320"/>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問６</a:t>
            </a:r>
            <a:br>
              <a:rPr lang="ja-JP" altLang="en-US"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日清間の領土問題に決着がついたのは、いつなのだろう。年表から探して、ワークシートに書いてみよう。</a:t>
            </a:r>
          </a:p>
        </p:txBody>
      </p:sp>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44379" y="3231981"/>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endParaRPr lang="ja-JP" altLang="en-US" sz="3200" dirty="0">
              <a:latin typeface="ＭＳ 明朝" panose="02020609040205080304" pitchFamily="17" charset="-128"/>
              <a:ea typeface="ＭＳ 明朝" panose="02020609040205080304" pitchFamily="17"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560" y="4158461"/>
            <a:ext cx="2532888" cy="2167446"/>
          </a:xfrm>
          <a:prstGeom prst="rect">
            <a:avLst/>
          </a:prstGeom>
        </p:spPr>
      </p:pic>
      <p:sp>
        <p:nvSpPr>
          <p:cNvPr id="6"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320842" y="3594581"/>
            <a:ext cx="8823158" cy="29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dirty="0">
                <a:latin typeface="ＭＳ Ｐゴシック" panose="020B0600070205080204" pitchFamily="34" charset="-128"/>
                <a:ea typeface="ＭＳ Ｐゴシック" panose="020B0600070205080204" pitchFamily="34" charset="-128"/>
              </a:rPr>
              <a:t>答え：日清戦争</a:t>
            </a:r>
          </a:p>
        </p:txBody>
      </p:sp>
    </p:spTree>
    <p:extLst>
      <p:ext uri="{BB962C8B-B14F-4D97-AF65-F5344CB8AC3E}">
        <p14:creationId xmlns:p14="http://schemas.microsoft.com/office/powerpoint/2010/main" val="260705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82880" y="126354"/>
            <a:ext cx="8823158" cy="13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en-US" altLang="ja-JP" sz="3200" dirty="0">
                <a:latin typeface="ＭＳ Ｐゴシック" panose="020B0600070205080204" pitchFamily="50" charset="-128"/>
                <a:ea typeface="ＭＳ Ｐゴシック" panose="020B0600070205080204" pitchFamily="50" charset="-128"/>
              </a:rPr>
              <a:t>1894</a:t>
            </a:r>
            <a:r>
              <a:rPr lang="ja-JP" altLang="en-US" sz="3200" dirty="0">
                <a:latin typeface="ＭＳ Ｐゴシック" panose="020B0600070205080204" pitchFamily="50" charset="-128"/>
                <a:ea typeface="ＭＳ Ｐゴシック" panose="020B0600070205080204" pitchFamily="50" charset="-128"/>
              </a:rPr>
              <a:t>～</a:t>
            </a:r>
            <a:r>
              <a:rPr lang="en-US" altLang="ja-JP" sz="3200" dirty="0">
                <a:latin typeface="ＭＳ Ｐゴシック" panose="020B0600070205080204" pitchFamily="50" charset="-128"/>
                <a:ea typeface="ＭＳ Ｐゴシック" panose="020B0600070205080204" pitchFamily="50" charset="-128"/>
              </a:rPr>
              <a:t>95</a:t>
            </a:r>
            <a:r>
              <a:rPr lang="ja-JP" altLang="en-US" sz="3200" dirty="0">
                <a:latin typeface="ＭＳ Ｐゴシック" panose="020B0600070205080204" pitchFamily="50" charset="-128"/>
                <a:ea typeface="ＭＳ Ｐゴシック" panose="020B0600070205080204" pitchFamily="50" charset="-128"/>
              </a:rPr>
              <a:t>年の日清戦争後も、脱清人の活動や、復藩運動である「公同会運動」などが起こった。</a:t>
            </a:r>
          </a:p>
        </p:txBody>
      </p:sp>
      <p:sp>
        <p:nvSpPr>
          <p:cNvPr id="10"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320842" y="5370608"/>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3200" dirty="0">
                <a:latin typeface="ＭＳ Ｐゴシック" panose="020B0600070205080204" pitchFamily="50" charset="-128"/>
                <a:ea typeface="ＭＳ Ｐゴシック" panose="020B0600070205080204" pitchFamily="50" charset="-128"/>
              </a:rPr>
              <a:t>しかし、士族層を中心とする抵抗運動は徐々に終息していった。</a:t>
            </a:r>
          </a:p>
        </p:txBody>
      </p:sp>
      <p:grpSp>
        <p:nvGrpSpPr>
          <p:cNvPr id="6" name="グループ化 5"/>
          <p:cNvGrpSpPr/>
          <p:nvPr/>
        </p:nvGrpSpPr>
        <p:grpSpPr>
          <a:xfrm>
            <a:off x="1991632" y="1524000"/>
            <a:ext cx="4605284" cy="3846608"/>
            <a:chOff x="3942352" y="1494070"/>
            <a:chExt cx="4605284" cy="3846608"/>
          </a:xfrm>
        </p:grpSpPr>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4083723" y="4700598"/>
              <a:ext cx="4411579"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en-US" altLang="ja-JP" sz="2400" b="1" dirty="0">
                  <a:latin typeface="ＭＳ Ｐゴシック" panose="020B0600070205080204" pitchFamily="50" charset="-128"/>
                  <a:ea typeface="ＭＳ Ｐゴシック" panose="020B0600070205080204" pitchFamily="50" charset="-128"/>
                </a:rPr>
                <a:t>1896</a:t>
              </a:r>
              <a:r>
                <a:rPr lang="ja-JP" altLang="en-US" sz="2400" b="1" dirty="0">
                  <a:latin typeface="ＭＳ Ｐゴシック" panose="020B0600070205080204" pitchFamily="50" charset="-128"/>
                  <a:ea typeface="ＭＳ Ｐゴシック" panose="020B0600070205080204" pitchFamily="50" charset="-128"/>
                </a:rPr>
                <a:t>年（明治</a:t>
              </a:r>
              <a:r>
                <a:rPr lang="en-US" altLang="ja-JP" sz="2400" b="1" dirty="0">
                  <a:latin typeface="ＭＳ Ｐゴシック" panose="020B0600070205080204" pitchFamily="50" charset="-128"/>
                  <a:ea typeface="ＭＳ Ｐゴシック" panose="020B0600070205080204" pitchFamily="50" charset="-128"/>
                </a:rPr>
                <a:t>29</a:t>
              </a:r>
              <a:r>
                <a:rPr lang="ja-JP" altLang="en-US" sz="2400" b="1" dirty="0">
                  <a:latin typeface="ＭＳ Ｐゴシック" panose="020B0600070205080204" pitchFamily="50" charset="-128"/>
                  <a:ea typeface="ＭＳ Ｐゴシック" panose="020B0600070205080204" pitchFamily="50" charset="-128"/>
                </a:rPr>
                <a:t>）に脱清した琉球の人々</a:t>
              </a:r>
            </a:p>
          </p:txBody>
        </p:sp>
        <p:grpSp>
          <p:nvGrpSpPr>
            <p:cNvPr id="3" name="グループ化 2"/>
            <p:cNvGrpSpPr/>
            <p:nvPr/>
          </p:nvGrpSpPr>
          <p:grpSpPr>
            <a:xfrm>
              <a:off x="3942352" y="1494070"/>
              <a:ext cx="4605284" cy="3220744"/>
              <a:chOff x="4064272" y="2504978"/>
              <a:chExt cx="4605284" cy="3220744"/>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272" y="2504978"/>
                <a:ext cx="4552950" cy="3220744"/>
              </a:xfrm>
              <a:prstGeom prst="rect">
                <a:avLst/>
              </a:prstGeom>
            </p:spPr>
          </p:pic>
          <p:sp>
            <p:nvSpPr>
              <p:cNvPr id="11" name="テキスト ボックス 10"/>
              <p:cNvSpPr txBox="1"/>
              <p:nvPr/>
            </p:nvSpPr>
            <p:spPr>
              <a:xfrm>
                <a:off x="6340746" y="5329703"/>
                <a:ext cx="2328810" cy="338554"/>
              </a:xfrm>
              <a:prstGeom prst="rect">
                <a:avLst/>
              </a:prstGeom>
              <a:noFill/>
            </p:spPr>
            <p:txBody>
              <a:bodyPr wrap="square" rtlCol="0">
                <a:spAutoFit/>
              </a:bodyPr>
              <a:lstStyle/>
              <a:p>
                <a:r>
                  <a:rPr kumimoji="1" lang="ja-JP" altLang="en-US" sz="1600" b="1" dirty="0">
                    <a:solidFill>
                      <a:schemeClr val="bg1"/>
                    </a:solidFill>
                    <a:latin typeface="ＭＳ Ｐゴシック" panose="020B0600070205080204" pitchFamily="50" charset="-128"/>
                    <a:ea typeface="ＭＳ Ｐゴシック" panose="020B0600070205080204" pitchFamily="50" charset="-128"/>
                  </a:rPr>
                  <a:t>那覇市歴史博物館提供</a:t>
                </a:r>
              </a:p>
            </p:txBody>
          </p:sp>
        </p:grpSp>
      </p:grpSp>
    </p:spTree>
    <p:extLst>
      <p:ext uri="{BB962C8B-B14F-4D97-AF65-F5344CB8AC3E}">
        <p14:creationId xmlns:p14="http://schemas.microsoft.com/office/powerpoint/2010/main" val="23980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91883" y="2545282"/>
            <a:ext cx="576652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沖縄県の教育と勧業に力を入れた。</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1880</a:t>
            </a: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年（明治</a:t>
            </a: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13</a:t>
            </a: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）、県庁内に「会話伝習所（のちの師範学校）」設立。標準語普及のためにテキスト</a:t>
            </a: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沖縄対話</a:t>
            </a: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が用いられた。</a:t>
            </a: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175396" y="130847"/>
            <a:ext cx="8785724" cy="107721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defTabSz="914400" eaLnBrk="1" fontAlgn="auto" hangingPunct="1">
              <a:spcBef>
                <a:spcPts val="0"/>
              </a:spcBef>
              <a:spcAft>
                <a:spcPts val="0"/>
              </a:spcAft>
            </a:pPr>
            <a:r>
              <a:rPr kumimoji="1" lang="ja-JP" altLang="en-US" sz="3200" b="1" i="0" u="none" strike="noStrike" kern="12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rPr>
              <a:t>「旧慣温存政策」：</a:t>
            </a:r>
            <a:endParaRPr kumimoji="1" lang="en-US" altLang="ja-JP" sz="3200" b="1" i="0" u="none" strike="noStrike" kern="12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endParaRPr>
          </a:p>
          <a:p>
            <a:pPr lvl="0" defTabSz="914400" eaLnBrk="1" fontAlgn="auto" hangingPunct="1">
              <a:spcBef>
                <a:spcPts val="0"/>
              </a:spcBef>
              <a:spcAft>
                <a:spcPts val="0"/>
              </a:spcAft>
            </a:pPr>
            <a:r>
              <a:rPr lang="ja-JP" altLang="ja-JP" sz="3200" dirty="0">
                <a:solidFill>
                  <a:schemeClr val="tx1"/>
                </a:solidFill>
                <a:latin typeface="UD デジタル 教科書体 NP-B" panose="02020700000000000000" pitchFamily="18" charset="-128"/>
                <a:ea typeface="UD デジタル 教科書体 NP-B" panose="02020700000000000000" pitchFamily="18" charset="-128"/>
              </a:rPr>
              <a:t>王国時代の土地・税制・地方制度を</a:t>
            </a: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存続</a:t>
            </a:r>
            <a:endParaRPr kumimoji="1" lang="ja-JP" altLang="en-US" sz="3200" b="1" i="0" u="none" strike="noStrike" kern="12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3180483" y="1553508"/>
            <a:ext cx="4130909" cy="646331"/>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初代県令：鍋島直彬</a:t>
            </a:r>
            <a:endParaRPr kumimoji="1" lang="ja-JP" altLang="ja-JP"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524292" y="5166612"/>
            <a:ext cx="8087931" cy="1200329"/>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lvl="0" defTabSz="914400" eaLnBrk="1" fontAlgn="auto" hangingPunct="1">
              <a:spcBef>
                <a:spcPts val="0"/>
              </a:spcBef>
              <a:spcAft>
                <a:spcPts val="0"/>
              </a:spcAft>
            </a:pPr>
            <a:r>
              <a:rPr kumimoji="1" lang="ja-JP" altLang="en-US" sz="3600" dirty="0">
                <a:solidFill>
                  <a:prstClr val="black"/>
                </a:solidFill>
              </a:rPr>
              <a:t>沖縄の言語や風俗を日本本土と一致させるために教育を重視する施策</a:t>
            </a:r>
            <a:endParaRPr kumimoji="1" lang="ja-JP" altLang="ja-JP"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3" name="グループ化 2"/>
          <p:cNvGrpSpPr/>
          <p:nvPr/>
        </p:nvGrpSpPr>
        <p:grpSpPr>
          <a:xfrm>
            <a:off x="295290" y="1208065"/>
            <a:ext cx="2696593" cy="3818382"/>
            <a:chOff x="295290" y="1208065"/>
            <a:chExt cx="2696593" cy="3818382"/>
          </a:xfrm>
        </p:grpSpPr>
        <p:pic>
          <p:nvPicPr>
            <p:cNvPr id="6" name="図 5" descr="\\SAVANAS3_HENSYU\Sava3share\73 旧編集物－編集保存\732各論編\2011各論近代\2011近代版下\12　近代写真図\211　秋山勝\02000049 初代沖縄県令鍋島直彬／1843～1915.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90" y="1208065"/>
              <a:ext cx="2696593" cy="3479828"/>
            </a:xfrm>
            <a:prstGeom prst="rect">
              <a:avLst/>
            </a:prstGeom>
            <a:noFill/>
            <a:ln>
              <a:noFill/>
            </a:ln>
          </p:spPr>
        </p:pic>
        <p:sp>
          <p:nvSpPr>
            <p:cNvPr id="7" name="テキスト ボックス 6"/>
            <p:cNvSpPr txBox="1"/>
            <p:nvPr/>
          </p:nvSpPr>
          <p:spPr>
            <a:xfrm>
              <a:off x="479182" y="4687893"/>
              <a:ext cx="2328810" cy="338554"/>
            </a:xfrm>
            <a:prstGeom prst="rect">
              <a:avLst/>
            </a:prstGeom>
            <a:noFill/>
          </p:spPr>
          <p:txBody>
            <a:bodyPr wrap="square" rtlCol="0">
              <a:spAutoFit/>
            </a:bodyPr>
            <a:lstStyle/>
            <a:p>
              <a:r>
                <a:rPr kumimoji="1" lang="ja-JP" altLang="en-US" sz="1600" b="1" dirty="0">
                  <a:latin typeface="ＭＳ Ｐゴシック" panose="020B0600070205080204" pitchFamily="50" charset="-128"/>
                  <a:ea typeface="ＭＳ Ｐゴシック" panose="020B0600070205080204" pitchFamily="50" charset="-128"/>
                </a:rPr>
                <a:t>那覇市歴史博物館提供</a:t>
              </a:r>
            </a:p>
          </p:txBody>
        </p:sp>
      </p:grpSp>
    </p:spTree>
    <p:extLst>
      <p:ext uri="{BB962C8B-B14F-4D97-AF65-F5344CB8AC3E}">
        <p14:creationId xmlns:p14="http://schemas.microsoft.com/office/powerpoint/2010/main" val="14289101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DBD8C59-637A-0FFE-F1BA-C6A0A1BA10CF}"/>
              </a:ext>
            </a:extLst>
          </p:cNvPr>
          <p:cNvSpPr>
            <a:spLocks noGrp="1" noChangeArrowheads="1"/>
          </p:cNvSpPr>
          <p:nvPr>
            <p:ph type="title"/>
          </p:nvPr>
        </p:nvSpPr>
        <p:spPr>
          <a:xfrm>
            <a:off x="144379" y="1171421"/>
            <a:ext cx="8823158" cy="4087164"/>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問７　まとめ</a:t>
            </a:r>
            <a:br>
              <a:rPr lang="ja-JP" altLang="en-US"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①今日の授業で分かったこと</a:t>
            </a: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②最初の予想と比べてどうだったか</a:t>
            </a: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③今日の授業を通して考えたこと</a:t>
            </a: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文章でまとめてみましょう。</a:t>
            </a:r>
          </a:p>
        </p:txBody>
      </p:sp>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44379" y="3635683"/>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endParaRPr lang="ja-JP" altLang="en-US" sz="3200" dirty="0">
              <a:latin typeface="ＭＳ 明朝" panose="02020609040205080304" pitchFamily="17" charset="-128"/>
              <a:ea typeface="ＭＳ 明朝" panose="02020609040205080304" pitchFamily="17"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649" y="4463261"/>
            <a:ext cx="2532888" cy="2167446"/>
          </a:xfrm>
          <a:prstGeom prst="rect">
            <a:avLst/>
          </a:prstGeom>
        </p:spPr>
      </p:pic>
    </p:spTree>
    <p:extLst>
      <p:ext uri="{BB962C8B-B14F-4D97-AF65-F5344CB8AC3E}">
        <p14:creationId xmlns:p14="http://schemas.microsoft.com/office/powerpoint/2010/main" val="263124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F8D7670-4A68-DE91-93F1-9899A3F84010}"/>
              </a:ext>
            </a:extLst>
          </p:cNvPr>
          <p:cNvSpPr/>
          <p:nvPr/>
        </p:nvSpPr>
        <p:spPr>
          <a:xfrm>
            <a:off x="392173" y="293696"/>
            <a:ext cx="8359654" cy="2363889"/>
          </a:xfrm>
          <a:prstGeom prst="roundRect">
            <a:avLst/>
          </a:prstGeom>
          <a:solidFill>
            <a:schemeClr val="accent2">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Ctr="1"/>
          <a:lstStyle/>
          <a:p>
            <a:pPr algn="ctr">
              <a:defRPr/>
            </a:pPr>
            <a:endParaRPr kumimoji="1" lang="ja-JP" altLang="en-US" sz="8000" b="1" dirty="0">
              <a:solidFill>
                <a:schemeClr val="accent2">
                  <a:lumMod val="40000"/>
                  <a:lumOff val="60000"/>
                </a:schemeClr>
              </a:solidFill>
              <a:latin typeface="ＭＳ Ｐゴシック" panose="020B0600070205080204" pitchFamily="50" charset="-128"/>
              <a:ea typeface="ＭＳ Ｐゴシック" panose="020B0600070205080204" pitchFamily="50" charset="-128"/>
            </a:endParaRPr>
          </a:p>
        </p:txBody>
      </p:sp>
      <p:sp>
        <p:nvSpPr>
          <p:cNvPr id="10"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558504" y="348669"/>
            <a:ext cx="77418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明治政府</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①琉球を説得するのは困難</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None/>
            </a:pPr>
            <a:r>
              <a:rPr lang="ja-JP" altLang="en-US" sz="3200" dirty="0">
                <a:latin typeface="ＭＳ Ｐゴシック" panose="020B0600070205080204" pitchFamily="34" charset="-128"/>
                <a:ea typeface="ＭＳ Ｐゴシック" panose="020B0600070205080204" pitchFamily="34" charset="-128"/>
              </a:rPr>
              <a:t>②琉球の帰属が国際問題になっては困る</a:t>
            </a:r>
            <a:endParaRPr lang="en-US" altLang="ja-JP" sz="3200" dirty="0">
              <a:latin typeface="ＭＳ Ｐゴシック" panose="020B0600070205080204" pitchFamily="34" charset="-128"/>
              <a:ea typeface="ＭＳ Ｐゴシック" panose="020B0600070205080204" pitchFamily="34" charset="-128"/>
            </a:endParaRPr>
          </a:p>
        </p:txBody>
      </p:sp>
      <p:sp>
        <p:nvSpPr>
          <p:cNvPr id="17"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4339031" y="2824018"/>
            <a:ext cx="4721298" cy="2554545"/>
          </a:xfrm>
          <a:prstGeom prst="rect">
            <a:avLst/>
          </a:prstGeom>
          <a:solidFill>
            <a:schemeClr val="bg1">
              <a:alpha val="90000"/>
            </a:schemeClr>
          </a:solid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3200" dirty="0">
                <a:solidFill>
                  <a:srgbClr val="FF0000"/>
                </a:solidFill>
                <a:latin typeface="ＭＳ Ｐゴシック" panose="020B0600070205080204" pitchFamily="34" charset="-128"/>
                <a:ea typeface="ＭＳ Ｐゴシック" panose="020B0600070205080204" pitchFamily="34" charset="-128"/>
              </a:rPr>
              <a:t>1879</a:t>
            </a:r>
            <a:r>
              <a:rPr lang="ja-JP" altLang="en-US" sz="3200" dirty="0">
                <a:solidFill>
                  <a:srgbClr val="FF0000"/>
                </a:solidFill>
                <a:latin typeface="ＭＳ Ｐゴシック" panose="020B0600070205080204" pitchFamily="34" charset="-128"/>
                <a:ea typeface="ＭＳ Ｐゴシック" panose="020B0600070205080204" pitchFamily="34" charset="-128"/>
              </a:rPr>
              <a:t>年（明治</a:t>
            </a:r>
            <a:r>
              <a:rPr lang="en-US" altLang="ja-JP" sz="3200" dirty="0">
                <a:solidFill>
                  <a:srgbClr val="FF0000"/>
                </a:solidFill>
                <a:latin typeface="ＭＳ Ｐゴシック" panose="020B0600070205080204" pitchFamily="34" charset="-128"/>
                <a:ea typeface="ＭＳ Ｐゴシック" panose="020B0600070205080204" pitchFamily="34" charset="-128"/>
              </a:rPr>
              <a:t>12</a:t>
            </a:r>
            <a:r>
              <a:rPr lang="ja-JP" altLang="en-US" sz="3200" dirty="0">
                <a:solidFill>
                  <a:srgbClr val="FF0000"/>
                </a:solidFill>
                <a:latin typeface="ＭＳ Ｐゴシック" panose="020B0600070205080204" pitchFamily="34" charset="-128"/>
                <a:ea typeface="ＭＳ Ｐゴシック" panose="020B0600070205080204" pitchFamily="34" charset="-128"/>
              </a:rPr>
              <a:t>）</a:t>
            </a:r>
            <a:r>
              <a:rPr lang="en-US" altLang="ja-JP" sz="3200" dirty="0">
                <a:solidFill>
                  <a:srgbClr val="FF0000"/>
                </a:solidFill>
                <a:latin typeface="ＭＳ Ｐゴシック" panose="020B0600070205080204" pitchFamily="34" charset="-128"/>
                <a:ea typeface="ＭＳ Ｐゴシック" panose="020B0600070205080204" pitchFamily="34" charset="-128"/>
              </a:rPr>
              <a:t>3</a:t>
            </a:r>
            <a:r>
              <a:rPr lang="ja-JP" altLang="en-US" sz="3200" dirty="0">
                <a:solidFill>
                  <a:srgbClr val="FF0000"/>
                </a:solidFill>
                <a:latin typeface="ＭＳ Ｐゴシック" panose="020B0600070205080204" pitchFamily="34" charset="-128"/>
                <a:ea typeface="ＭＳ Ｐゴシック" panose="020B0600070205080204" pitchFamily="34" charset="-128"/>
              </a:rPr>
              <a:t>月</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明治政府は琉球処分官・松田道之と内務官僚</a:t>
            </a:r>
            <a:r>
              <a:rPr lang="en-US" altLang="ja-JP" sz="3200" dirty="0">
                <a:latin typeface="ＭＳ Ｐゴシック" panose="020B0600070205080204" pitchFamily="34" charset="-128"/>
                <a:ea typeface="ＭＳ Ｐゴシック" panose="020B0600070205080204" pitchFamily="34" charset="-128"/>
              </a:rPr>
              <a:t>41</a:t>
            </a:r>
            <a:r>
              <a:rPr lang="ja-JP" altLang="en-US" sz="3200" dirty="0">
                <a:latin typeface="ＭＳ Ｐゴシック" panose="020B0600070205080204" pitchFamily="34" charset="-128"/>
                <a:ea typeface="ＭＳ Ｐゴシック" panose="020B0600070205080204" pitchFamily="34" charset="-128"/>
              </a:rPr>
              <a:t>名、約</a:t>
            </a:r>
            <a:r>
              <a:rPr lang="en-US" altLang="ja-JP" sz="3200" dirty="0">
                <a:latin typeface="ＭＳ Ｐゴシック" panose="020B0600070205080204" pitchFamily="34" charset="-128"/>
                <a:ea typeface="ＭＳ Ｐゴシック" panose="020B0600070205080204" pitchFamily="34" charset="-128"/>
              </a:rPr>
              <a:t>400</a:t>
            </a:r>
            <a:r>
              <a:rPr lang="ja-JP" altLang="en-US" sz="3200" dirty="0">
                <a:latin typeface="ＭＳ Ｐゴシック" panose="020B0600070205080204" pitchFamily="34" charset="-128"/>
                <a:ea typeface="ＭＳ Ｐゴシック" panose="020B0600070205080204" pitchFamily="34" charset="-128"/>
              </a:rPr>
              <a:t>名の軍隊、および約</a:t>
            </a:r>
            <a:r>
              <a:rPr lang="en-US" altLang="ja-JP" sz="3200" dirty="0">
                <a:latin typeface="ＭＳ Ｐゴシック" panose="020B0600070205080204" pitchFamily="34" charset="-128"/>
                <a:ea typeface="ＭＳ Ｐゴシック" panose="020B0600070205080204" pitchFamily="34" charset="-128"/>
              </a:rPr>
              <a:t>160</a:t>
            </a:r>
            <a:r>
              <a:rPr lang="ja-JP" altLang="en-US" sz="3200" dirty="0">
                <a:latin typeface="ＭＳ Ｐゴシック" panose="020B0600070205080204" pitchFamily="34" charset="-128"/>
                <a:ea typeface="ＭＳ Ｐゴシック" panose="020B0600070205080204" pitchFamily="34" charset="-128"/>
              </a:rPr>
              <a:t>名の警察官を派遣</a:t>
            </a:r>
            <a:endParaRPr lang="ja-JP" altLang="en-US" sz="1800" dirty="0"/>
          </a:p>
        </p:txBody>
      </p:sp>
      <p:grpSp>
        <p:nvGrpSpPr>
          <p:cNvPr id="3" name="グループ化 2">
            <a:extLst>
              <a:ext uri="{FF2B5EF4-FFF2-40B4-BE49-F238E27FC236}">
                <a16:creationId xmlns:a16="http://schemas.microsoft.com/office/drawing/2014/main" id="{33CD77D9-21C7-9659-BDD3-74D8862CCE44}"/>
              </a:ext>
            </a:extLst>
          </p:cNvPr>
          <p:cNvGrpSpPr/>
          <p:nvPr/>
        </p:nvGrpSpPr>
        <p:grpSpPr>
          <a:xfrm>
            <a:off x="185370" y="5522316"/>
            <a:ext cx="8958630" cy="1335684"/>
            <a:chOff x="185370" y="5522316"/>
            <a:chExt cx="8958630" cy="1335684"/>
          </a:xfrm>
        </p:grpSpPr>
        <p:pic>
          <p:nvPicPr>
            <p:cNvPr id="12" name="図 11">
              <a:extLst>
                <a:ext uri="{FF2B5EF4-FFF2-40B4-BE49-F238E27FC236}">
                  <a16:creationId xmlns:a16="http://schemas.microsoft.com/office/drawing/2014/main" id="{6469C595-5893-53C5-6906-E6FE0103C6CA}"/>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85370" y="5527741"/>
              <a:ext cx="2118293" cy="1330259"/>
            </a:xfrm>
            <a:prstGeom prst="rect">
              <a:avLst/>
            </a:prstGeom>
          </p:spPr>
        </p:pic>
        <p:pic>
          <p:nvPicPr>
            <p:cNvPr id="15" name="図 14">
              <a:extLst>
                <a:ext uri="{FF2B5EF4-FFF2-40B4-BE49-F238E27FC236}">
                  <a16:creationId xmlns:a16="http://schemas.microsoft.com/office/drawing/2014/main" id="{0463D7C8-160B-029E-FF0D-9C4737BBE2CE}"/>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418385" y="5527741"/>
              <a:ext cx="2118293" cy="1330259"/>
            </a:xfrm>
            <a:prstGeom prst="rect">
              <a:avLst/>
            </a:prstGeom>
          </p:spPr>
        </p:pic>
        <p:pic>
          <p:nvPicPr>
            <p:cNvPr id="16" name="図 15">
              <a:extLst>
                <a:ext uri="{FF2B5EF4-FFF2-40B4-BE49-F238E27FC236}">
                  <a16:creationId xmlns:a16="http://schemas.microsoft.com/office/drawing/2014/main" id="{23561983-81A2-414C-6013-66A2FD27444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4722046" y="5522316"/>
              <a:ext cx="2118293" cy="1330259"/>
            </a:xfrm>
            <a:prstGeom prst="rect">
              <a:avLst/>
            </a:prstGeom>
          </p:spPr>
        </p:pic>
        <p:pic>
          <p:nvPicPr>
            <p:cNvPr id="18" name="図 17">
              <a:extLst>
                <a:ext uri="{FF2B5EF4-FFF2-40B4-BE49-F238E27FC236}">
                  <a16:creationId xmlns:a16="http://schemas.microsoft.com/office/drawing/2014/main" id="{2978159A-30CA-F9FE-6128-D657FD3808E5}"/>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7025707" y="5527741"/>
              <a:ext cx="2118293" cy="1330259"/>
            </a:xfrm>
            <a:prstGeom prst="rect">
              <a:avLst/>
            </a:prstGeom>
          </p:spPr>
        </p:pic>
      </p:grpSp>
      <p:sp>
        <p:nvSpPr>
          <p:cNvPr id="2" name="テキスト ボックス 1">
            <a:extLst>
              <a:ext uri="{FF2B5EF4-FFF2-40B4-BE49-F238E27FC236}">
                <a16:creationId xmlns:a16="http://schemas.microsoft.com/office/drawing/2014/main" id="{BEBFE7F3-D46C-C2EC-DD86-482B14EA8F35}"/>
              </a:ext>
            </a:extLst>
          </p:cNvPr>
          <p:cNvSpPr txBox="1"/>
          <p:nvPr/>
        </p:nvSpPr>
        <p:spPr>
          <a:xfrm>
            <a:off x="855349" y="1922677"/>
            <a:ext cx="5952483" cy="584775"/>
          </a:xfrm>
          <a:prstGeom prst="rect">
            <a:avLst/>
          </a:prstGeom>
          <a:noFill/>
        </p:spPr>
        <p:txBody>
          <a:bodyPr wrap="square" rtlCol="0">
            <a:spAutoFit/>
          </a:bodyPr>
          <a:lstStyle/>
          <a:p>
            <a:r>
              <a:rPr lang="ja-JP" altLang="en-US" sz="3200" dirty="0">
                <a:solidFill>
                  <a:srgbClr val="FF0000"/>
                </a:solidFill>
                <a:latin typeface="ＭＳ Ｐゴシック" panose="020B0600070205080204" pitchFamily="34" charset="-128"/>
                <a:ea typeface="ＭＳ Ｐゴシック" panose="020B0600070205080204" pitchFamily="34" charset="-128"/>
              </a:rPr>
              <a:t>→強硬な「</a:t>
            </a:r>
            <a:r>
              <a:rPr lang="ja-JP" altLang="en-US" sz="3200" b="1" dirty="0">
                <a:solidFill>
                  <a:srgbClr val="FF0000"/>
                </a:solidFill>
                <a:latin typeface="ＭＳ Ｐゴシック" panose="020B0600070205080204" pitchFamily="34" charset="-128"/>
                <a:ea typeface="ＭＳ Ｐゴシック" panose="020B0600070205080204" pitchFamily="34" charset="-128"/>
              </a:rPr>
              <a:t>琉球処分</a:t>
            </a:r>
            <a:r>
              <a:rPr lang="ja-JP" altLang="en-US" sz="3200" dirty="0">
                <a:solidFill>
                  <a:srgbClr val="FF0000"/>
                </a:solidFill>
                <a:latin typeface="ＭＳ Ｐゴシック" panose="020B0600070205080204" pitchFamily="34" charset="-128"/>
                <a:ea typeface="ＭＳ Ｐゴシック" panose="020B0600070205080204" pitchFamily="34" charset="-128"/>
              </a:rPr>
              <a:t>」案を策定</a:t>
            </a:r>
            <a:endParaRPr lang="ja-JP" altLang="en-US" dirty="0">
              <a:solidFill>
                <a:srgbClr val="FF0000"/>
              </a:solidFill>
            </a:endParaRPr>
          </a:p>
        </p:txBody>
      </p:sp>
      <p:grpSp>
        <p:nvGrpSpPr>
          <p:cNvPr id="6" name="グループ化 5">
            <a:extLst>
              <a:ext uri="{FF2B5EF4-FFF2-40B4-BE49-F238E27FC236}">
                <a16:creationId xmlns:a16="http://schemas.microsoft.com/office/drawing/2014/main" id="{C8E8B5A7-0721-5791-811C-26634E749B33}"/>
              </a:ext>
            </a:extLst>
          </p:cNvPr>
          <p:cNvGrpSpPr/>
          <p:nvPr/>
        </p:nvGrpSpPr>
        <p:grpSpPr>
          <a:xfrm>
            <a:off x="185370" y="2924839"/>
            <a:ext cx="3975527" cy="2554545"/>
            <a:chOff x="185370" y="2924839"/>
            <a:chExt cx="3975527" cy="2554545"/>
          </a:xfrm>
        </p:grpSpPr>
        <p:pic>
          <p:nvPicPr>
            <p:cNvPr id="9" name="図 3">
              <a:extLst>
                <a:ext uri="{FF2B5EF4-FFF2-40B4-BE49-F238E27FC236}">
                  <a16:creationId xmlns:a16="http://schemas.microsoft.com/office/drawing/2014/main" id="{51E81F9A-C516-EFF1-9ABF-EF49B42B0C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70" y="2924839"/>
              <a:ext cx="396829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1">
              <a:extLst>
                <a:ext uri="{FF2B5EF4-FFF2-40B4-BE49-F238E27FC236}">
                  <a16:creationId xmlns:a16="http://schemas.microsoft.com/office/drawing/2014/main" id="{D3FC0897-8A0C-10C4-FDA0-CC36FB455933}"/>
                </a:ext>
              </a:extLst>
            </p:cNvPr>
            <p:cNvSpPr txBox="1">
              <a:spLocks noChangeArrowheads="1"/>
            </p:cNvSpPr>
            <p:nvPr/>
          </p:nvSpPr>
          <p:spPr bwMode="auto">
            <a:xfrm>
              <a:off x="2169516" y="5171607"/>
              <a:ext cx="1991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400" dirty="0">
                  <a:latin typeface="ＭＳ Ｐゴシック" panose="020B0600070205080204" pitchFamily="50" charset="-128"/>
                  <a:ea typeface="ＭＳ Ｐゴシック" panose="020B0600070205080204" pitchFamily="50" charset="-128"/>
                </a:rPr>
                <a:t>那覇市歴史博物館提供</a:t>
              </a:r>
            </a:p>
          </p:txBody>
        </p:sp>
      </p:grpSp>
    </p:spTree>
    <p:extLst>
      <p:ext uri="{BB962C8B-B14F-4D97-AF65-F5344CB8AC3E}">
        <p14:creationId xmlns:p14="http://schemas.microsoft.com/office/powerpoint/2010/main" val="80687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3">
            <a:extLst>
              <a:ext uri="{FF2B5EF4-FFF2-40B4-BE49-F238E27FC236}">
                <a16:creationId xmlns:a16="http://schemas.microsoft.com/office/drawing/2014/main" id="{3F8D7670-4A68-DE91-93F1-9899A3F84010}"/>
              </a:ext>
            </a:extLst>
          </p:cNvPr>
          <p:cNvSpPr/>
          <p:nvPr/>
        </p:nvSpPr>
        <p:spPr>
          <a:xfrm>
            <a:off x="249594" y="142397"/>
            <a:ext cx="3392766" cy="881997"/>
          </a:xfrm>
          <a:prstGeom prst="roundRect">
            <a:avLst/>
          </a:prstGeom>
          <a:solidFill>
            <a:schemeClr val="accent2">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Ctr="1"/>
          <a:lstStyle/>
          <a:p>
            <a:pPr algn="ctr">
              <a:defRPr/>
            </a:pPr>
            <a:endParaRPr kumimoji="1" lang="ja-JP" altLang="en-US" sz="8000" b="1" dirty="0">
              <a:solidFill>
                <a:schemeClr val="accent2">
                  <a:lumMod val="40000"/>
                  <a:lumOff val="60000"/>
                </a:schemeClr>
              </a:solidFill>
              <a:latin typeface="ＭＳ Ｐゴシック" panose="020B0600070205080204" pitchFamily="50" charset="-128"/>
              <a:ea typeface="ＭＳ Ｐゴシック" panose="020B0600070205080204" pitchFamily="50" charset="-128"/>
            </a:endParaRPr>
          </a:p>
        </p:txBody>
      </p:sp>
      <p:sp>
        <p:nvSpPr>
          <p:cNvPr id="15362" name="タイトル 1">
            <a:extLst>
              <a:ext uri="{FF2B5EF4-FFF2-40B4-BE49-F238E27FC236}">
                <a16:creationId xmlns:a16="http://schemas.microsoft.com/office/drawing/2014/main" id="{3F72C3A0-00B3-0A56-60ED-D0E164A0356B}"/>
              </a:ext>
            </a:extLst>
          </p:cNvPr>
          <p:cNvSpPr>
            <a:spLocks noGrp="1" noChangeArrowheads="1"/>
          </p:cNvSpPr>
          <p:nvPr>
            <p:ph type="title"/>
          </p:nvPr>
        </p:nvSpPr>
        <p:spPr>
          <a:xfrm>
            <a:off x="459755" y="194110"/>
            <a:ext cx="3150108" cy="782031"/>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「琉球処分」</a:t>
            </a:r>
          </a:p>
        </p:txBody>
      </p:sp>
      <p:grpSp>
        <p:nvGrpSpPr>
          <p:cNvPr id="10" name="グループ化 9">
            <a:extLst>
              <a:ext uri="{FF2B5EF4-FFF2-40B4-BE49-F238E27FC236}">
                <a16:creationId xmlns:a16="http://schemas.microsoft.com/office/drawing/2014/main" id="{73B8EF1F-E12C-6A4C-40F2-BAB99D6F65A5}"/>
              </a:ext>
            </a:extLst>
          </p:cNvPr>
          <p:cNvGrpSpPr/>
          <p:nvPr/>
        </p:nvGrpSpPr>
        <p:grpSpPr>
          <a:xfrm>
            <a:off x="5245177" y="4343694"/>
            <a:ext cx="3584028" cy="2277385"/>
            <a:chOff x="1345276" y="3574901"/>
            <a:chExt cx="4141124" cy="2773986"/>
          </a:xfrm>
        </p:grpSpPr>
        <p:pic>
          <p:nvPicPr>
            <p:cNvPr id="9" name="図 8">
              <a:extLst>
                <a:ext uri="{FF2B5EF4-FFF2-40B4-BE49-F238E27FC236}">
                  <a16:creationId xmlns:a16="http://schemas.microsoft.com/office/drawing/2014/main" id="{D62F374D-439F-0F55-8507-458A687E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276" y="3574901"/>
              <a:ext cx="4141124" cy="2773986"/>
            </a:xfrm>
            <a:prstGeom prst="rect">
              <a:avLst/>
            </a:prstGeom>
          </p:spPr>
        </p:pic>
        <p:sp>
          <p:nvSpPr>
            <p:cNvPr id="15365" name="テキスト ボックス 1">
              <a:extLst>
                <a:ext uri="{FF2B5EF4-FFF2-40B4-BE49-F238E27FC236}">
                  <a16:creationId xmlns:a16="http://schemas.microsoft.com/office/drawing/2014/main" id="{4DF4A86A-044D-E32E-0002-31789460A51F}"/>
                </a:ext>
              </a:extLst>
            </p:cNvPr>
            <p:cNvSpPr txBox="1">
              <a:spLocks noChangeArrowheads="1"/>
            </p:cNvSpPr>
            <p:nvPr/>
          </p:nvSpPr>
          <p:spPr bwMode="auto">
            <a:xfrm>
              <a:off x="3485917" y="5997001"/>
              <a:ext cx="2000483" cy="33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200" dirty="0">
                  <a:latin typeface="ＭＳ Ｐゴシック" panose="020B0600070205080204" pitchFamily="50" charset="-128"/>
                  <a:ea typeface="ＭＳ Ｐゴシック" panose="020B0600070205080204" pitchFamily="50" charset="-128"/>
                </a:rPr>
                <a:t>那覇市歴史博物館提供</a:t>
              </a:r>
            </a:p>
          </p:txBody>
        </p:sp>
      </p:grpSp>
      <p:sp>
        <p:nvSpPr>
          <p:cNvPr id="8" name="タイトル 1">
            <a:extLst>
              <a:ext uri="{FF2B5EF4-FFF2-40B4-BE49-F238E27FC236}">
                <a16:creationId xmlns:a16="http://schemas.microsoft.com/office/drawing/2014/main" id="{3F72C3A0-00B3-0A56-60ED-D0E164A0356B}"/>
              </a:ext>
            </a:extLst>
          </p:cNvPr>
          <p:cNvSpPr txBox="1">
            <a:spLocks noChangeArrowheads="1"/>
          </p:cNvSpPr>
          <p:nvPr/>
        </p:nvSpPr>
        <p:spPr bwMode="auto">
          <a:xfrm>
            <a:off x="3820024" y="213252"/>
            <a:ext cx="4193718" cy="78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3600" dirty="0">
                <a:latin typeface="ＭＳ Ｐゴシック" panose="020B0600070205080204" pitchFamily="34" charset="-128"/>
                <a:ea typeface="ＭＳ Ｐゴシック" panose="020B0600070205080204" pitchFamily="34" charset="-128"/>
              </a:rPr>
              <a:t>「廃琉置県」ともいう</a:t>
            </a:r>
          </a:p>
        </p:txBody>
      </p:sp>
      <p:sp>
        <p:nvSpPr>
          <p:cNvPr id="14" name="テキスト ボックス 13">
            <a:extLst>
              <a:ext uri="{FF2B5EF4-FFF2-40B4-BE49-F238E27FC236}">
                <a16:creationId xmlns:a16="http://schemas.microsoft.com/office/drawing/2014/main" id="{C7467E75-41EE-C870-48B6-C67A5CE747F3}"/>
              </a:ext>
            </a:extLst>
          </p:cNvPr>
          <p:cNvSpPr txBox="1"/>
          <p:nvPr/>
        </p:nvSpPr>
        <p:spPr>
          <a:xfrm>
            <a:off x="425394" y="1144020"/>
            <a:ext cx="4712542" cy="1384995"/>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松田道之は、</a:t>
            </a:r>
            <a:r>
              <a:rPr lang="ja-JP" altLang="ja-JP" sz="2800" dirty="0">
                <a:latin typeface="ＭＳ Ｐゴシック" panose="020B0600070205080204" pitchFamily="50" charset="-128"/>
                <a:ea typeface="ＭＳ Ｐゴシック" panose="020B0600070205080204" pitchFamily="50" charset="-128"/>
              </a:rPr>
              <a:t>琉球に対し</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lang="ja-JP" altLang="ja-JP" sz="2800" dirty="0">
                <a:latin typeface="ＭＳ Ｐゴシック" panose="020B0600070205080204" pitchFamily="50" charset="-128"/>
                <a:ea typeface="ＭＳ Ｐゴシック" panose="020B0600070205080204" pitchFamily="50" charset="-128"/>
              </a:rPr>
              <a:t>藩王尚泰の上京、</a:t>
            </a:r>
            <a:endParaRPr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lang="ja-JP" altLang="ja-JP" sz="2800" dirty="0">
                <a:latin typeface="ＭＳ Ｐゴシック" panose="020B0600070205080204" pitchFamily="50" charset="-128"/>
                <a:ea typeface="ＭＳ Ｐゴシック" panose="020B0600070205080204" pitchFamily="50" charset="-128"/>
              </a:rPr>
              <a:t>首里城明け渡し</a:t>
            </a:r>
            <a:r>
              <a:rPr lang="ja-JP" altLang="en-US" sz="2800" dirty="0">
                <a:latin typeface="ＭＳ Ｐゴシック" panose="020B0600070205080204" pitchFamily="50" charset="-128"/>
                <a:ea typeface="ＭＳ Ｐゴシック" panose="020B0600070205080204" pitchFamily="50" charset="-128"/>
              </a:rPr>
              <a:t> </a:t>
            </a:r>
            <a:r>
              <a:rPr lang="ja-JP" altLang="ja-JP" sz="2800" dirty="0">
                <a:latin typeface="ＭＳ Ｐゴシック" panose="020B0600070205080204" pitchFamily="50" charset="-128"/>
                <a:ea typeface="ＭＳ Ｐゴシック" panose="020B0600070205080204" pitchFamily="50" charset="-128"/>
              </a:rPr>
              <a:t>等を命じた</a:t>
            </a:r>
            <a:endParaRPr lang="en-US" altLang="ja-JP" sz="2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C7467E75-41EE-C870-48B6-C67A5CE747F3}"/>
              </a:ext>
            </a:extLst>
          </p:cNvPr>
          <p:cNvSpPr txBox="1"/>
          <p:nvPr/>
        </p:nvSpPr>
        <p:spPr>
          <a:xfrm>
            <a:off x="459754" y="2696685"/>
            <a:ext cx="4339651" cy="954107"/>
          </a:xfrm>
          <a:prstGeom prst="rect">
            <a:avLst/>
          </a:prstGeom>
          <a:noFill/>
        </p:spPr>
        <p:txBody>
          <a:bodyPr wrap="square" rtlCol="0">
            <a:spAutoFit/>
          </a:bodyPr>
          <a:lstStyle/>
          <a:p>
            <a:r>
              <a:rPr kumimoji="1" lang="en-US" altLang="ja-JP" sz="2800" dirty="0">
                <a:latin typeface="ＭＳ Ｐゴシック" panose="020B0600070205080204" pitchFamily="50" charset="-128"/>
                <a:ea typeface="ＭＳ Ｐゴシック" panose="020B0600070205080204" pitchFamily="50" charset="-128"/>
              </a:rPr>
              <a:t>1879</a:t>
            </a:r>
            <a:r>
              <a:rPr kumimoji="1" lang="ja-JP" altLang="en-US" sz="2800" dirty="0">
                <a:latin typeface="ＭＳ Ｐゴシック" panose="020B0600070205080204" pitchFamily="50" charset="-128"/>
                <a:ea typeface="ＭＳ Ｐゴシック" panose="020B0600070205080204" pitchFamily="50" charset="-128"/>
              </a:rPr>
              <a:t>年</a:t>
            </a:r>
            <a:r>
              <a:rPr kumimoji="1" lang="en-US" altLang="ja-JP" sz="2800" dirty="0">
                <a:latin typeface="ＭＳ Ｐゴシック" panose="020B0600070205080204" pitchFamily="50" charset="-128"/>
                <a:ea typeface="ＭＳ Ｐゴシック" panose="020B0600070205080204" pitchFamily="50" charset="-128"/>
              </a:rPr>
              <a:t>3</a:t>
            </a:r>
            <a:r>
              <a:rPr kumimoji="1" lang="ja-JP" altLang="en-US" sz="2800" dirty="0">
                <a:latin typeface="ＭＳ Ｐゴシック" panose="020B0600070205080204" pitchFamily="50" charset="-128"/>
                <a:ea typeface="ＭＳ Ｐゴシック" panose="020B0600070205080204" pitchFamily="50" charset="-128"/>
              </a:rPr>
              <a:t>月</a:t>
            </a:r>
            <a:r>
              <a:rPr kumimoji="1" lang="en-US" altLang="ja-JP" sz="2800" dirty="0">
                <a:latin typeface="ＭＳ Ｐゴシック" panose="020B0600070205080204" pitchFamily="50" charset="-128"/>
                <a:ea typeface="ＭＳ Ｐゴシック" panose="020B0600070205080204" pitchFamily="50" charset="-128"/>
              </a:rPr>
              <a:t>31</a:t>
            </a:r>
            <a:r>
              <a:rPr kumimoji="1" lang="ja-JP" altLang="en-US" sz="2800" dirty="0">
                <a:latin typeface="ＭＳ Ｐゴシック" panose="020B0600070205080204" pitchFamily="50" charset="-128"/>
                <a:ea typeface="ＭＳ Ｐゴシック" panose="020B0600070205080204" pitchFamily="50" charset="-128"/>
              </a:rPr>
              <a:t>日</a:t>
            </a:r>
            <a:endParaRPr kumimoji="1" lang="en-US" altLang="ja-JP" sz="28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　尚泰、首里城を明渡す</a:t>
            </a:r>
          </a:p>
        </p:txBody>
      </p:sp>
      <p:grpSp>
        <p:nvGrpSpPr>
          <p:cNvPr id="7" name="グループ化 6">
            <a:extLst>
              <a:ext uri="{FF2B5EF4-FFF2-40B4-BE49-F238E27FC236}">
                <a16:creationId xmlns:a16="http://schemas.microsoft.com/office/drawing/2014/main" id="{84C45352-D679-68CC-B100-7732893FE58E}"/>
              </a:ext>
            </a:extLst>
          </p:cNvPr>
          <p:cNvGrpSpPr/>
          <p:nvPr/>
        </p:nvGrpSpPr>
        <p:grpSpPr>
          <a:xfrm>
            <a:off x="6927764" y="1216752"/>
            <a:ext cx="1991381" cy="2942009"/>
            <a:chOff x="6927764" y="1216752"/>
            <a:chExt cx="1991381" cy="2942009"/>
          </a:xfrm>
        </p:grpSpPr>
        <p:pic>
          <p:nvPicPr>
            <p:cNvPr id="15364" name="図 5">
              <a:extLst>
                <a:ext uri="{FF2B5EF4-FFF2-40B4-BE49-F238E27FC236}">
                  <a16:creationId xmlns:a16="http://schemas.microsoft.com/office/drawing/2014/main" id="{B92527F5-DB33-0341-9FA4-876E57784D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764" y="1216752"/>
              <a:ext cx="1901441" cy="243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41BD2DB-B9DE-E2AD-4E18-6DC525174145}"/>
                </a:ext>
              </a:extLst>
            </p:cNvPr>
            <p:cNvSpPr txBox="1">
              <a:spLocks noChangeArrowheads="1"/>
            </p:cNvSpPr>
            <p:nvPr/>
          </p:nvSpPr>
          <p:spPr bwMode="auto">
            <a:xfrm>
              <a:off x="6927764" y="3666318"/>
              <a:ext cx="19913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400" dirty="0">
                  <a:latin typeface="ＭＳ Ｐゴシック" panose="020B0600070205080204" pitchFamily="50" charset="-128"/>
                  <a:ea typeface="ＭＳ Ｐゴシック" panose="020B0600070205080204" pitchFamily="50" charset="-128"/>
                </a:rPr>
                <a:t>最後の琉球国王　尚泰</a:t>
              </a:r>
              <a:r>
                <a:rPr kumimoji="1" lang="ja-JP" altLang="en-US" sz="1200" dirty="0">
                  <a:latin typeface="ＭＳ Ｐゴシック" panose="020B0600070205080204" pitchFamily="50" charset="-128"/>
                  <a:ea typeface="ＭＳ Ｐゴシック" panose="020B0600070205080204" pitchFamily="50" charset="-128"/>
                </a:rPr>
                <a:t>那覇市歴史博物館提供</a:t>
              </a:r>
              <a:endParaRPr kumimoji="1" lang="ja-JP" altLang="en-US" sz="1400" dirty="0">
                <a:latin typeface="ＭＳ Ｐゴシック" panose="020B0600070205080204" pitchFamily="50" charset="-128"/>
                <a:ea typeface="ＭＳ Ｐゴシック" panose="020B0600070205080204" pitchFamily="50" charset="-128"/>
              </a:endParaRPr>
            </a:p>
          </p:txBody>
        </p:sp>
      </p:grpSp>
      <p:sp>
        <p:nvSpPr>
          <p:cNvPr id="3" name="テキスト ボックス 2">
            <a:extLst>
              <a:ext uri="{FF2B5EF4-FFF2-40B4-BE49-F238E27FC236}">
                <a16:creationId xmlns:a16="http://schemas.microsoft.com/office/drawing/2014/main" id="{9974CED1-4E3C-A5AD-27E0-EBA55861A6F4}"/>
              </a:ext>
            </a:extLst>
          </p:cNvPr>
          <p:cNvSpPr txBox="1"/>
          <p:nvPr/>
        </p:nvSpPr>
        <p:spPr>
          <a:xfrm>
            <a:off x="459754" y="3818462"/>
            <a:ext cx="4339652" cy="1815882"/>
          </a:xfrm>
          <a:prstGeom prst="rect">
            <a:avLst/>
          </a:prstGeom>
          <a:noFill/>
        </p:spPr>
        <p:txBody>
          <a:bodyPr wrap="square" rtlCol="0">
            <a:spAutoFit/>
          </a:bodyPr>
          <a:lstStyle/>
          <a:p>
            <a:r>
              <a:rPr lang="ja-JP" altLang="ja-JP" sz="2800" dirty="0">
                <a:latin typeface="ＭＳ Ｐゴシック" panose="020B0600070205080204" pitchFamily="50" charset="-128"/>
                <a:ea typeface="ＭＳ Ｐゴシック" panose="020B0600070205080204" pitchFamily="50" charset="-128"/>
              </a:rPr>
              <a:t>同年</a:t>
            </a:r>
            <a:r>
              <a:rPr lang="en-US" altLang="ja-JP" sz="2800" dirty="0">
                <a:latin typeface="ＭＳ Ｐゴシック" panose="020B0600070205080204" pitchFamily="50" charset="-128"/>
                <a:ea typeface="ＭＳ Ｐゴシック" panose="020B0600070205080204" pitchFamily="50" charset="-128"/>
              </a:rPr>
              <a:t>4</a:t>
            </a:r>
            <a:r>
              <a:rPr lang="ja-JP" altLang="ja-JP"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4</a:t>
            </a:r>
            <a:r>
              <a:rPr lang="ja-JP" altLang="ja-JP" sz="2800" dirty="0">
                <a:latin typeface="ＭＳ Ｐゴシック" panose="020B0600070205080204" pitchFamily="50" charset="-128"/>
                <a:ea typeface="ＭＳ Ｐゴシック" panose="020B0600070205080204" pitchFamily="50" charset="-128"/>
              </a:rPr>
              <a:t>日「</a:t>
            </a:r>
            <a:r>
              <a:rPr lang="ja-JP" altLang="ja-JP" sz="2800" b="1" dirty="0">
                <a:solidFill>
                  <a:srgbClr val="FF0000"/>
                </a:solidFill>
                <a:latin typeface="ＭＳ Ｐゴシック" panose="020B0600070205080204" pitchFamily="50" charset="-128"/>
                <a:ea typeface="ＭＳ Ｐゴシック" panose="020B0600070205080204" pitchFamily="50" charset="-128"/>
              </a:rPr>
              <a:t>琉球藩ヲ廃シ沖縄県ヲ置ク</a:t>
            </a:r>
            <a:r>
              <a:rPr lang="ja-JP" altLang="ja-JP" sz="2800" dirty="0">
                <a:latin typeface="ＭＳ Ｐゴシック" panose="020B0600070205080204" pitchFamily="50" charset="-128"/>
                <a:ea typeface="ＭＳ Ｐゴシック" panose="020B0600070205080204" pitchFamily="50" charset="-128"/>
              </a:rPr>
              <a:t>」ことが全国に布告</a:t>
            </a:r>
            <a:r>
              <a:rPr lang="ja-JP" altLang="en-US" sz="2800" dirty="0">
                <a:latin typeface="ＭＳ Ｐゴシック" panose="020B0600070205080204" pitchFamily="50" charset="-128"/>
                <a:ea typeface="ＭＳ Ｐゴシック" panose="020B0600070205080204" pitchFamily="50" charset="-128"/>
              </a:rPr>
              <a:t>され</a:t>
            </a:r>
            <a:r>
              <a:rPr lang="ja-JP" altLang="ja-JP" sz="2800" dirty="0">
                <a:latin typeface="ＭＳ Ｐゴシック" panose="020B0600070205080204" pitchFamily="50" charset="-128"/>
                <a:ea typeface="ＭＳ Ｐゴシック" panose="020B0600070205080204" pitchFamily="50" charset="-128"/>
              </a:rPr>
              <a:t>、約</a:t>
            </a:r>
            <a:r>
              <a:rPr lang="en-US" altLang="ja-JP" sz="2800" dirty="0">
                <a:latin typeface="ＭＳ Ｐゴシック" panose="020B0600070205080204" pitchFamily="50" charset="-128"/>
                <a:ea typeface="ＭＳ Ｐゴシック" panose="020B0600070205080204" pitchFamily="50" charset="-128"/>
              </a:rPr>
              <a:t>450</a:t>
            </a:r>
            <a:r>
              <a:rPr lang="ja-JP" altLang="ja-JP" sz="2800" dirty="0">
                <a:latin typeface="ＭＳ Ｐゴシック" panose="020B0600070205080204" pitchFamily="50" charset="-128"/>
                <a:ea typeface="ＭＳ Ｐゴシック" panose="020B0600070205080204" pitchFamily="50" charset="-128"/>
              </a:rPr>
              <a:t>年間続いた琉球王国は幕を閉じた</a:t>
            </a:r>
            <a:endParaRPr kumimoji="1" lang="ja-JP" altLang="en-US" sz="2800" dirty="0">
              <a:latin typeface="ＭＳ Ｐゴシック" panose="020B0600070205080204" pitchFamily="50" charset="-128"/>
              <a:ea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AF7823EF-5546-7357-8D7F-A07DCFB4F5CF}"/>
              </a:ext>
            </a:extLst>
          </p:cNvPr>
          <p:cNvGrpSpPr/>
          <p:nvPr/>
        </p:nvGrpSpPr>
        <p:grpSpPr>
          <a:xfrm>
            <a:off x="5028509" y="1203434"/>
            <a:ext cx="2008682" cy="2955725"/>
            <a:chOff x="5063220" y="1205685"/>
            <a:chExt cx="2008682" cy="2955725"/>
          </a:xfrm>
        </p:grpSpPr>
        <p:pic>
          <p:nvPicPr>
            <p:cNvPr id="4" name="図 3">
              <a:extLst>
                <a:ext uri="{FF2B5EF4-FFF2-40B4-BE49-F238E27FC236}">
                  <a16:creationId xmlns:a16="http://schemas.microsoft.com/office/drawing/2014/main" id="{FC26E163-CF13-E41F-55AD-4462258BEFE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20396" y="1205685"/>
              <a:ext cx="1494330" cy="2460633"/>
            </a:xfrm>
            <a:prstGeom prst="rect">
              <a:avLst/>
            </a:prstGeom>
          </p:spPr>
        </p:pic>
        <p:sp>
          <p:nvSpPr>
            <p:cNvPr id="5" name="テキスト ボックス 4">
              <a:extLst>
                <a:ext uri="{FF2B5EF4-FFF2-40B4-BE49-F238E27FC236}">
                  <a16:creationId xmlns:a16="http://schemas.microsoft.com/office/drawing/2014/main" id="{DEA3986F-E009-690F-3FDA-C81DB8779BA7}"/>
                </a:ext>
              </a:extLst>
            </p:cNvPr>
            <p:cNvSpPr txBox="1"/>
            <p:nvPr/>
          </p:nvSpPr>
          <p:spPr>
            <a:xfrm>
              <a:off x="5063220" y="3668967"/>
              <a:ext cx="2008682" cy="492443"/>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琉球処分官　松田道之</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那覇市歴史博物館所蔵</a:t>
              </a:r>
            </a:p>
          </p:txBody>
        </p:sp>
      </p:grpSp>
    </p:spTree>
    <p:extLst>
      <p:ext uri="{BB962C8B-B14F-4D97-AF65-F5344CB8AC3E}">
        <p14:creationId xmlns:p14="http://schemas.microsoft.com/office/powerpoint/2010/main" val="164069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320040" y="968142"/>
            <a:ext cx="8366760" cy="5234538"/>
          </a:xfrm>
          <a:prstGeom prst="rect">
            <a:avLst/>
          </a:prstGeom>
        </p:spPr>
      </p:pic>
      <p:sp>
        <p:nvSpPr>
          <p:cNvPr id="6"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746760" y="1770946"/>
            <a:ext cx="780288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4000" dirty="0">
                <a:latin typeface="ＭＳ Ｐゴシック" panose="020B0600070205080204" pitchFamily="34" charset="-128"/>
                <a:ea typeface="ＭＳ Ｐゴシック" panose="020B0600070205080204" pitchFamily="34" charset="-128"/>
              </a:rPr>
              <a:t>【</a:t>
            </a:r>
            <a:r>
              <a:rPr lang="ja-JP" altLang="en-US" sz="4000" dirty="0">
                <a:latin typeface="ＭＳ Ｐゴシック" panose="020B0600070205080204" pitchFamily="34" charset="-128"/>
                <a:ea typeface="ＭＳ Ｐゴシック" panose="020B0600070205080204" pitchFamily="34" charset="-128"/>
              </a:rPr>
              <a:t>発展学習</a:t>
            </a:r>
            <a:r>
              <a:rPr lang="en-US" altLang="ja-JP" sz="4000" dirty="0">
                <a:latin typeface="ＭＳ Ｐゴシック" panose="020B0600070205080204" pitchFamily="34" charset="-128"/>
                <a:ea typeface="ＭＳ Ｐゴシック" panose="020B0600070205080204" pitchFamily="34" charset="-128"/>
              </a:rPr>
              <a:t>】</a:t>
            </a:r>
          </a:p>
          <a:p>
            <a:pPr eaLnBrk="1" hangingPunct="1">
              <a:lnSpc>
                <a:spcPct val="100000"/>
              </a:lnSpc>
              <a:spcBef>
                <a:spcPct val="0"/>
              </a:spcBef>
              <a:buFontTx/>
              <a:buNone/>
            </a:pPr>
            <a:r>
              <a:rPr lang="ja-JP" altLang="en-US" sz="4000" dirty="0">
                <a:latin typeface="ＭＳ Ｐゴシック" panose="020B0600070205080204" pitchFamily="34" charset="-128"/>
                <a:ea typeface="ＭＳ Ｐゴシック" panose="020B0600070205080204" pitchFamily="34" charset="-128"/>
              </a:rPr>
              <a:t>ちゃーすが（どうする）琉球</a:t>
            </a:r>
            <a:r>
              <a:rPr lang="en-US" altLang="ja-JP" sz="4000" dirty="0">
                <a:latin typeface="ＭＳ Ｐゴシック" panose="020B0600070205080204" pitchFamily="34" charset="-128"/>
                <a:ea typeface="ＭＳ Ｐゴシック" panose="020B0600070205080204" pitchFamily="34" charset="-128"/>
              </a:rPr>
              <a:t>⁉Part</a:t>
            </a:r>
            <a:r>
              <a:rPr lang="ja-JP" altLang="en-US" sz="4000" dirty="0">
                <a:latin typeface="ＭＳ Ｐゴシック" panose="020B0600070205080204" pitchFamily="34" charset="-128"/>
                <a:ea typeface="ＭＳ Ｐゴシック" panose="020B0600070205080204" pitchFamily="34" charset="-128"/>
              </a:rPr>
              <a:t>２</a:t>
            </a:r>
            <a:endParaRPr lang="en-US" altLang="ja-JP" sz="40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endParaRPr lang="ja-JP" altLang="en-US" sz="40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sz="4000" dirty="0">
                <a:latin typeface="ＭＳ Ｐゴシック" panose="020B0600070205080204" pitchFamily="34" charset="-128"/>
                <a:ea typeface="ＭＳ Ｐゴシック" panose="020B0600070205080204" pitchFamily="34" charset="-128"/>
              </a:rPr>
              <a:t>～「琉球処分」で、日本・清・琉球の問題は解決したのか～</a:t>
            </a:r>
          </a:p>
        </p:txBody>
      </p:sp>
    </p:spTree>
    <p:extLst>
      <p:ext uri="{BB962C8B-B14F-4D97-AF65-F5344CB8AC3E}">
        <p14:creationId xmlns:p14="http://schemas.microsoft.com/office/powerpoint/2010/main" val="349460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DBD8C59-637A-0FFE-F1BA-C6A0A1BA10CF}"/>
              </a:ext>
            </a:extLst>
          </p:cNvPr>
          <p:cNvSpPr>
            <a:spLocks noGrp="1" noChangeArrowheads="1"/>
          </p:cNvSpPr>
          <p:nvPr>
            <p:ph type="title"/>
          </p:nvPr>
        </p:nvSpPr>
        <p:spPr>
          <a:xfrm>
            <a:off x="320842" y="1217141"/>
            <a:ext cx="8823158" cy="2941320"/>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問１　</a:t>
            </a: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
            </a:r>
            <a:br>
              <a:rPr lang="ja-JP" altLang="en-US"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「琉球処分」で、日本・清・琉球の問題は解決したのか。</a:t>
            </a:r>
            <a:br>
              <a:rPr lang="ja-JP" altLang="en-US" dirty="0">
                <a:latin typeface="ＭＳ Ｐゴシック" panose="020B0600070205080204" pitchFamily="34" charset="-128"/>
                <a:ea typeface="ＭＳ Ｐゴシック" panose="020B0600070205080204" pitchFamily="34" charset="-128"/>
              </a:rPr>
            </a:br>
            <a:endParaRPr lang="ja-JP" altLang="en-US" dirty="0">
              <a:latin typeface="ＭＳ Ｐゴシック" panose="020B0600070205080204" pitchFamily="34" charset="-128"/>
              <a:ea typeface="ＭＳ Ｐゴシック" panose="020B0600070205080204" pitchFamily="34" charset="-128"/>
            </a:endParaRPr>
          </a:p>
        </p:txBody>
      </p:sp>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44379" y="3231981"/>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endParaRPr lang="ja-JP" altLang="en-US" sz="3200" dirty="0">
              <a:latin typeface="ＭＳ 明朝" panose="02020609040205080304" pitchFamily="17" charset="-128"/>
              <a:ea typeface="ＭＳ 明朝" panose="02020609040205080304" pitchFamily="17"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560" y="4158461"/>
            <a:ext cx="2532888" cy="2167446"/>
          </a:xfrm>
          <a:prstGeom prst="rect">
            <a:avLst/>
          </a:prstGeom>
        </p:spPr>
      </p:pic>
    </p:spTree>
    <p:extLst>
      <p:ext uri="{BB962C8B-B14F-4D97-AF65-F5344CB8AC3E}">
        <p14:creationId xmlns:p14="http://schemas.microsoft.com/office/powerpoint/2010/main" val="121231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5688932" y="1494664"/>
            <a:ext cx="2494947" cy="2494947"/>
          </a:xfrm>
          <a:prstGeom prst="ellipse">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accent1">
                    <a:lumMod val="75000"/>
                  </a:schemeClr>
                </a:solidFill>
                <a:latin typeface="ＭＳ Ｐゴシック" panose="020B0600070205080204" pitchFamily="50" charset="-128"/>
                <a:ea typeface="ＭＳ Ｐゴシック" panose="020B0600070205080204" pitchFamily="50" charset="-128"/>
              </a:rPr>
              <a:t>日本</a:t>
            </a:r>
          </a:p>
        </p:txBody>
      </p:sp>
      <p:sp>
        <p:nvSpPr>
          <p:cNvPr id="5" name="楕円 4"/>
          <p:cNvSpPr/>
          <p:nvPr/>
        </p:nvSpPr>
        <p:spPr>
          <a:xfrm>
            <a:off x="3953137" y="4467496"/>
            <a:ext cx="2031274" cy="2031274"/>
          </a:xfrm>
          <a:prstGeom prst="ellipse">
            <a:avLst/>
          </a:prstGeom>
          <a:solidFill>
            <a:schemeClr val="accent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accent2">
                    <a:lumMod val="75000"/>
                  </a:schemeClr>
                </a:solidFill>
                <a:latin typeface="ＭＳ Ｐゴシック" panose="020B0600070205080204" pitchFamily="50" charset="-128"/>
                <a:ea typeface="ＭＳ Ｐゴシック" panose="020B0600070205080204" pitchFamily="50" charset="-128"/>
              </a:rPr>
              <a:t>琉球</a:t>
            </a:r>
          </a:p>
        </p:txBody>
      </p:sp>
      <p:sp>
        <p:nvSpPr>
          <p:cNvPr id="6" name="楕円 5"/>
          <p:cNvSpPr/>
          <p:nvPr/>
        </p:nvSpPr>
        <p:spPr>
          <a:xfrm>
            <a:off x="974149" y="1584960"/>
            <a:ext cx="2882536" cy="2882536"/>
          </a:xfrm>
          <a:prstGeom prst="ellipse">
            <a:avLst/>
          </a:prstGeom>
          <a:solidFill>
            <a:schemeClr val="accent4">
              <a:lumMod val="20000"/>
              <a:lumOff val="8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accent4">
                    <a:lumMod val="75000"/>
                  </a:schemeClr>
                </a:solidFill>
                <a:latin typeface="ＭＳ Ｐゴシック" panose="020B0600070205080204" pitchFamily="50" charset="-128"/>
                <a:ea typeface="ＭＳ Ｐゴシック" panose="020B0600070205080204" pitchFamily="50" charset="-128"/>
              </a:rPr>
              <a:t>清</a:t>
            </a:r>
          </a:p>
        </p:txBody>
      </p:sp>
      <p:sp>
        <p:nvSpPr>
          <p:cNvPr id="8" name="フリーフォーム 7"/>
          <p:cNvSpPr/>
          <p:nvPr/>
        </p:nvSpPr>
        <p:spPr>
          <a:xfrm>
            <a:off x="3760233" y="965696"/>
            <a:ext cx="4885154" cy="5738199"/>
          </a:xfrm>
          <a:custGeom>
            <a:avLst/>
            <a:gdLst>
              <a:gd name="connsiteX0" fmla="*/ 4304790 w 4571508"/>
              <a:gd name="connsiteY0" fmla="*/ 47422 h 5930129"/>
              <a:gd name="connsiteX1" fmla="*/ 843132 w 4571508"/>
              <a:gd name="connsiteY1" fmla="*/ 2124416 h 5930129"/>
              <a:gd name="connsiteX2" fmla="*/ 216115 w 4571508"/>
              <a:gd name="connsiteY2" fmla="*/ 5873456 h 5930129"/>
              <a:gd name="connsiteX3" fmla="*/ 3873715 w 4571508"/>
              <a:gd name="connsiteY3" fmla="*/ 4083845 h 5930129"/>
              <a:gd name="connsiteX4" fmla="*/ 4304790 w 4571508"/>
              <a:gd name="connsiteY4" fmla="*/ 47422 h 5930129"/>
              <a:gd name="connsiteX0" fmla="*/ 4304790 w 5104602"/>
              <a:gd name="connsiteY0" fmla="*/ 250737 h 6133444"/>
              <a:gd name="connsiteX1" fmla="*/ 843132 w 5104602"/>
              <a:gd name="connsiteY1" fmla="*/ 2327731 h 6133444"/>
              <a:gd name="connsiteX2" fmla="*/ 216115 w 5104602"/>
              <a:gd name="connsiteY2" fmla="*/ 6076771 h 6133444"/>
              <a:gd name="connsiteX3" fmla="*/ 3873715 w 5104602"/>
              <a:gd name="connsiteY3" fmla="*/ 4287160 h 6133444"/>
              <a:gd name="connsiteX4" fmla="*/ 4304790 w 5104602"/>
              <a:gd name="connsiteY4" fmla="*/ 250737 h 6133444"/>
              <a:gd name="connsiteX0" fmla="*/ 4089406 w 4940021"/>
              <a:gd name="connsiteY0" fmla="*/ 268131 h 5927579"/>
              <a:gd name="connsiteX1" fmla="*/ 836754 w 4940021"/>
              <a:gd name="connsiteY1" fmla="*/ 2123056 h 5927579"/>
              <a:gd name="connsiteX2" fmla="*/ 209737 w 4940021"/>
              <a:gd name="connsiteY2" fmla="*/ 5872096 h 5927579"/>
              <a:gd name="connsiteX3" fmla="*/ 3867337 w 4940021"/>
              <a:gd name="connsiteY3" fmla="*/ 4082485 h 5927579"/>
              <a:gd name="connsiteX4" fmla="*/ 4089406 w 4940021"/>
              <a:gd name="connsiteY4" fmla="*/ 268131 h 5927579"/>
              <a:gd name="connsiteX0" fmla="*/ 4089406 w 4940021"/>
              <a:gd name="connsiteY0" fmla="*/ 268131 h 6013116"/>
              <a:gd name="connsiteX1" fmla="*/ 836754 w 4940021"/>
              <a:gd name="connsiteY1" fmla="*/ 2123056 h 6013116"/>
              <a:gd name="connsiteX2" fmla="*/ 209737 w 4940021"/>
              <a:gd name="connsiteY2" fmla="*/ 5872096 h 6013116"/>
              <a:gd name="connsiteX3" fmla="*/ 3867337 w 4940021"/>
              <a:gd name="connsiteY3" fmla="*/ 4082485 h 6013116"/>
              <a:gd name="connsiteX4" fmla="*/ 4089406 w 4940021"/>
              <a:gd name="connsiteY4" fmla="*/ 268131 h 6013116"/>
              <a:gd name="connsiteX0" fmla="*/ 4239026 w 5089641"/>
              <a:gd name="connsiteY0" fmla="*/ 268131 h 6013116"/>
              <a:gd name="connsiteX1" fmla="*/ 986374 w 5089641"/>
              <a:gd name="connsiteY1" fmla="*/ 2123056 h 6013116"/>
              <a:gd name="connsiteX2" fmla="*/ 359357 w 5089641"/>
              <a:gd name="connsiteY2" fmla="*/ 5872096 h 6013116"/>
              <a:gd name="connsiteX3" fmla="*/ 4016957 w 5089641"/>
              <a:gd name="connsiteY3" fmla="*/ 4082485 h 6013116"/>
              <a:gd name="connsiteX4" fmla="*/ 4239026 w 5089641"/>
              <a:gd name="connsiteY4" fmla="*/ 268131 h 6013116"/>
              <a:gd name="connsiteX0" fmla="*/ 4373893 w 5191412"/>
              <a:gd name="connsiteY0" fmla="*/ 273702 h 5952652"/>
              <a:gd name="connsiteX1" fmla="*/ 990613 w 5191412"/>
              <a:gd name="connsiteY1" fmla="*/ 2063312 h 5952652"/>
              <a:gd name="connsiteX2" fmla="*/ 363596 w 5191412"/>
              <a:gd name="connsiteY2" fmla="*/ 5812352 h 5952652"/>
              <a:gd name="connsiteX3" fmla="*/ 4021196 w 5191412"/>
              <a:gd name="connsiteY3" fmla="*/ 4022741 h 5952652"/>
              <a:gd name="connsiteX4" fmla="*/ 4373893 w 5191412"/>
              <a:gd name="connsiteY4" fmla="*/ 273702 h 5952652"/>
              <a:gd name="connsiteX0" fmla="*/ 4032058 w 4938646"/>
              <a:gd name="connsiteY0" fmla="*/ 280772 h 5879619"/>
              <a:gd name="connsiteX1" fmla="*/ 980002 w 4938646"/>
              <a:gd name="connsiteY1" fmla="*/ 1991144 h 5879619"/>
              <a:gd name="connsiteX2" fmla="*/ 352985 w 4938646"/>
              <a:gd name="connsiteY2" fmla="*/ 5740184 h 5879619"/>
              <a:gd name="connsiteX3" fmla="*/ 4010585 w 4938646"/>
              <a:gd name="connsiteY3" fmla="*/ 3950573 h 5879619"/>
              <a:gd name="connsiteX4" fmla="*/ 4032058 w 4938646"/>
              <a:gd name="connsiteY4" fmla="*/ 280772 h 5879619"/>
              <a:gd name="connsiteX0" fmla="*/ 4010488 w 4915830"/>
              <a:gd name="connsiteY0" fmla="*/ 277304 h 5678354"/>
              <a:gd name="connsiteX1" fmla="*/ 958432 w 4915830"/>
              <a:gd name="connsiteY1" fmla="*/ 1987676 h 5678354"/>
              <a:gd name="connsiteX2" fmla="*/ 357913 w 4915830"/>
              <a:gd name="connsiteY2" fmla="*/ 5525414 h 5678354"/>
              <a:gd name="connsiteX3" fmla="*/ 3989015 w 4915830"/>
              <a:gd name="connsiteY3" fmla="*/ 3947105 h 5678354"/>
              <a:gd name="connsiteX4" fmla="*/ 4010488 w 4915830"/>
              <a:gd name="connsiteY4" fmla="*/ 277304 h 5678354"/>
              <a:gd name="connsiteX0" fmla="*/ 4057330 w 4962673"/>
              <a:gd name="connsiteY0" fmla="*/ 277304 h 5678353"/>
              <a:gd name="connsiteX1" fmla="*/ 1005274 w 4962673"/>
              <a:gd name="connsiteY1" fmla="*/ 1987676 h 5678353"/>
              <a:gd name="connsiteX2" fmla="*/ 404755 w 4962673"/>
              <a:gd name="connsiteY2" fmla="*/ 5525414 h 5678353"/>
              <a:gd name="connsiteX3" fmla="*/ 4035857 w 4962673"/>
              <a:gd name="connsiteY3" fmla="*/ 3947105 h 5678353"/>
              <a:gd name="connsiteX4" fmla="*/ 4057330 w 4962673"/>
              <a:gd name="connsiteY4" fmla="*/ 277304 h 5678353"/>
              <a:gd name="connsiteX0" fmla="*/ 4057330 w 4962673"/>
              <a:gd name="connsiteY0" fmla="*/ 277304 h 5834692"/>
              <a:gd name="connsiteX1" fmla="*/ 1005274 w 4962673"/>
              <a:gd name="connsiteY1" fmla="*/ 1987676 h 5834692"/>
              <a:gd name="connsiteX2" fmla="*/ 404755 w 4962673"/>
              <a:gd name="connsiteY2" fmla="*/ 5525414 h 5834692"/>
              <a:gd name="connsiteX3" fmla="*/ 4035857 w 4962673"/>
              <a:gd name="connsiteY3" fmla="*/ 3947105 h 5834692"/>
              <a:gd name="connsiteX4" fmla="*/ 4057330 w 4962673"/>
              <a:gd name="connsiteY4" fmla="*/ 277304 h 5834692"/>
              <a:gd name="connsiteX0" fmla="*/ 4057330 w 4962674"/>
              <a:gd name="connsiteY0" fmla="*/ 277947 h 5870984"/>
              <a:gd name="connsiteX1" fmla="*/ 1005274 w 4962674"/>
              <a:gd name="connsiteY1" fmla="*/ 1988319 h 5870984"/>
              <a:gd name="connsiteX2" fmla="*/ 404755 w 4962674"/>
              <a:gd name="connsiteY2" fmla="*/ 5565676 h 5870984"/>
              <a:gd name="connsiteX3" fmla="*/ 4035857 w 4962674"/>
              <a:gd name="connsiteY3" fmla="*/ 3947748 h 5870984"/>
              <a:gd name="connsiteX4" fmla="*/ 4057330 w 4962674"/>
              <a:gd name="connsiteY4" fmla="*/ 277947 h 5870984"/>
              <a:gd name="connsiteX0" fmla="*/ 4057330 w 4373029"/>
              <a:gd name="connsiteY0" fmla="*/ 60878 h 5665087"/>
              <a:gd name="connsiteX1" fmla="*/ 1005274 w 4373029"/>
              <a:gd name="connsiteY1" fmla="*/ 1771250 h 5665087"/>
              <a:gd name="connsiteX2" fmla="*/ 404755 w 4373029"/>
              <a:gd name="connsiteY2" fmla="*/ 5348607 h 5665087"/>
              <a:gd name="connsiteX3" fmla="*/ 3863620 w 4373029"/>
              <a:gd name="connsiteY3" fmla="*/ 3823124 h 5665087"/>
              <a:gd name="connsiteX4" fmla="*/ 4057330 w 4373029"/>
              <a:gd name="connsiteY4" fmla="*/ 60878 h 5665087"/>
              <a:gd name="connsiteX0" fmla="*/ 4057330 w 4528140"/>
              <a:gd name="connsiteY0" fmla="*/ 60878 h 5701371"/>
              <a:gd name="connsiteX1" fmla="*/ 1005274 w 4528140"/>
              <a:gd name="connsiteY1" fmla="*/ 1771250 h 5701371"/>
              <a:gd name="connsiteX2" fmla="*/ 404755 w 4528140"/>
              <a:gd name="connsiteY2" fmla="*/ 5348607 h 5701371"/>
              <a:gd name="connsiteX3" fmla="*/ 3863620 w 4528140"/>
              <a:gd name="connsiteY3" fmla="*/ 3823124 h 5701371"/>
              <a:gd name="connsiteX4" fmla="*/ 4057330 w 4528140"/>
              <a:gd name="connsiteY4" fmla="*/ 60878 h 5701371"/>
              <a:gd name="connsiteX0" fmla="*/ 4076025 w 4546835"/>
              <a:gd name="connsiteY0" fmla="*/ 85356 h 5725849"/>
              <a:gd name="connsiteX1" fmla="*/ 1023969 w 4546835"/>
              <a:gd name="connsiteY1" fmla="*/ 1795728 h 5725849"/>
              <a:gd name="connsiteX2" fmla="*/ 423450 w 4546835"/>
              <a:gd name="connsiteY2" fmla="*/ 5373085 h 5725849"/>
              <a:gd name="connsiteX3" fmla="*/ 3882315 w 4546835"/>
              <a:gd name="connsiteY3" fmla="*/ 3847602 h 5725849"/>
              <a:gd name="connsiteX4" fmla="*/ 4076025 w 4546835"/>
              <a:gd name="connsiteY4" fmla="*/ 85356 h 5725849"/>
              <a:gd name="connsiteX0" fmla="*/ 4076025 w 4579165"/>
              <a:gd name="connsiteY0" fmla="*/ 73973 h 5686724"/>
              <a:gd name="connsiteX1" fmla="*/ 1023969 w 4579165"/>
              <a:gd name="connsiteY1" fmla="*/ 1784345 h 5686724"/>
              <a:gd name="connsiteX2" fmla="*/ 423450 w 4579165"/>
              <a:gd name="connsiteY2" fmla="*/ 5361702 h 5686724"/>
              <a:gd name="connsiteX3" fmla="*/ 3935312 w 4579165"/>
              <a:gd name="connsiteY3" fmla="*/ 3638125 h 5686724"/>
              <a:gd name="connsiteX4" fmla="*/ 4076025 w 4579165"/>
              <a:gd name="connsiteY4" fmla="*/ 73973 h 5686724"/>
              <a:gd name="connsiteX0" fmla="*/ 4262606 w 4537919"/>
              <a:gd name="connsiteY0" fmla="*/ 56135 h 5503044"/>
              <a:gd name="connsiteX1" fmla="*/ 1011815 w 4537919"/>
              <a:gd name="connsiteY1" fmla="*/ 1634443 h 5503044"/>
              <a:gd name="connsiteX2" fmla="*/ 411296 w 4537919"/>
              <a:gd name="connsiteY2" fmla="*/ 5211800 h 5503044"/>
              <a:gd name="connsiteX3" fmla="*/ 3923158 w 4537919"/>
              <a:gd name="connsiteY3" fmla="*/ 3488223 h 5503044"/>
              <a:gd name="connsiteX4" fmla="*/ 4262606 w 4537919"/>
              <a:gd name="connsiteY4" fmla="*/ 56135 h 5503044"/>
              <a:gd name="connsiteX0" fmla="*/ 4262606 w 5088050"/>
              <a:gd name="connsiteY0" fmla="*/ 365320 h 5812229"/>
              <a:gd name="connsiteX1" fmla="*/ 1011815 w 5088050"/>
              <a:gd name="connsiteY1" fmla="*/ 1943628 h 5812229"/>
              <a:gd name="connsiteX2" fmla="*/ 411296 w 5088050"/>
              <a:gd name="connsiteY2" fmla="*/ 5520985 h 5812229"/>
              <a:gd name="connsiteX3" fmla="*/ 3923158 w 5088050"/>
              <a:gd name="connsiteY3" fmla="*/ 3797408 h 5812229"/>
              <a:gd name="connsiteX4" fmla="*/ 4262606 w 5088050"/>
              <a:gd name="connsiteY4" fmla="*/ 365320 h 5812229"/>
              <a:gd name="connsiteX0" fmla="*/ 4207851 w 5046358"/>
              <a:gd name="connsiteY0" fmla="*/ 362470 h 5836226"/>
              <a:gd name="connsiteX1" fmla="*/ 1010056 w 5046358"/>
              <a:gd name="connsiteY1" fmla="*/ 1967191 h 5836226"/>
              <a:gd name="connsiteX2" fmla="*/ 409537 w 5046358"/>
              <a:gd name="connsiteY2" fmla="*/ 5544548 h 5836226"/>
              <a:gd name="connsiteX3" fmla="*/ 3921399 w 5046358"/>
              <a:gd name="connsiteY3" fmla="*/ 3820971 h 5836226"/>
              <a:gd name="connsiteX4" fmla="*/ 4207851 w 5046358"/>
              <a:gd name="connsiteY4" fmla="*/ 362470 h 5836226"/>
              <a:gd name="connsiteX0" fmla="*/ 4207851 w 4970116"/>
              <a:gd name="connsiteY0" fmla="*/ 320134 h 5793890"/>
              <a:gd name="connsiteX1" fmla="*/ 1010056 w 4970116"/>
              <a:gd name="connsiteY1" fmla="*/ 1924855 h 5793890"/>
              <a:gd name="connsiteX2" fmla="*/ 409537 w 4970116"/>
              <a:gd name="connsiteY2" fmla="*/ 5502212 h 5793890"/>
              <a:gd name="connsiteX3" fmla="*/ 3921399 w 4970116"/>
              <a:gd name="connsiteY3" fmla="*/ 3778635 h 5793890"/>
              <a:gd name="connsiteX4" fmla="*/ 4207851 w 4970116"/>
              <a:gd name="connsiteY4" fmla="*/ 320134 h 5793890"/>
              <a:gd name="connsiteX0" fmla="*/ 4192499 w 4954764"/>
              <a:gd name="connsiteY0" fmla="*/ 327491 h 5801247"/>
              <a:gd name="connsiteX1" fmla="*/ 994704 w 4954764"/>
              <a:gd name="connsiteY1" fmla="*/ 1932212 h 5801247"/>
              <a:gd name="connsiteX2" fmla="*/ 394185 w 4954764"/>
              <a:gd name="connsiteY2" fmla="*/ 5509569 h 5801247"/>
              <a:gd name="connsiteX3" fmla="*/ 3906047 w 4954764"/>
              <a:gd name="connsiteY3" fmla="*/ 3785992 h 5801247"/>
              <a:gd name="connsiteX4" fmla="*/ 4192499 w 4954764"/>
              <a:gd name="connsiteY4" fmla="*/ 327491 h 580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764" h="5801247">
                <a:moveTo>
                  <a:pt x="4192499" y="327491"/>
                </a:moveTo>
                <a:cubicBezTo>
                  <a:pt x="2634107" y="-721029"/>
                  <a:pt x="1548263" y="1002500"/>
                  <a:pt x="994704" y="1932212"/>
                </a:cubicBezTo>
                <a:cubicBezTo>
                  <a:pt x="441145" y="2861924"/>
                  <a:pt x="-556538" y="4659048"/>
                  <a:pt x="394185" y="5509569"/>
                </a:cubicBezTo>
                <a:cubicBezTo>
                  <a:pt x="1674829" y="6519860"/>
                  <a:pt x="3272995" y="4649672"/>
                  <a:pt x="3906047" y="3785992"/>
                </a:cubicBezTo>
                <a:cubicBezTo>
                  <a:pt x="4539099" y="2922312"/>
                  <a:pt x="5750891" y="1376011"/>
                  <a:pt x="4192499" y="327491"/>
                </a:cubicBezTo>
                <a:close/>
              </a:path>
            </a:pathLst>
          </a:custGeom>
          <a:noFill/>
          <a:ln w="508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rot="21099906" flipH="1">
            <a:off x="416527" y="901669"/>
            <a:ext cx="5515483" cy="6028700"/>
          </a:xfrm>
          <a:custGeom>
            <a:avLst/>
            <a:gdLst>
              <a:gd name="connsiteX0" fmla="*/ 4304790 w 4571508"/>
              <a:gd name="connsiteY0" fmla="*/ 47422 h 5930129"/>
              <a:gd name="connsiteX1" fmla="*/ 843132 w 4571508"/>
              <a:gd name="connsiteY1" fmla="*/ 2124416 h 5930129"/>
              <a:gd name="connsiteX2" fmla="*/ 216115 w 4571508"/>
              <a:gd name="connsiteY2" fmla="*/ 5873456 h 5930129"/>
              <a:gd name="connsiteX3" fmla="*/ 3873715 w 4571508"/>
              <a:gd name="connsiteY3" fmla="*/ 4083845 h 5930129"/>
              <a:gd name="connsiteX4" fmla="*/ 4304790 w 4571508"/>
              <a:gd name="connsiteY4" fmla="*/ 47422 h 5930129"/>
              <a:gd name="connsiteX0" fmla="*/ 4304790 w 5104602"/>
              <a:gd name="connsiteY0" fmla="*/ 250737 h 6133444"/>
              <a:gd name="connsiteX1" fmla="*/ 843132 w 5104602"/>
              <a:gd name="connsiteY1" fmla="*/ 2327731 h 6133444"/>
              <a:gd name="connsiteX2" fmla="*/ 216115 w 5104602"/>
              <a:gd name="connsiteY2" fmla="*/ 6076771 h 6133444"/>
              <a:gd name="connsiteX3" fmla="*/ 3873715 w 5104602"/>
              <a:gd name="connsiteY3" fmla="*/ 4287160 h 6133444"/>
              <a:gd name="connsiteX4" fmla="*/ 4304790 w 5104602"/>
              <a:gd name="connsiteY4" fmla="*/ 250737 h 6133444"/>
              <a:gd name="connsiteX0" fmla="*/ 4089406 w 4940021"/>
              <a:gd name="connsiteY0" fmla="*/ 268131 h 5927579"/>
              <a:gd name="connsiteX1" fmla="*/ 836754 w 4940021"/>
              <a:gd name="connsiteY1" fmla="*/ 2123056 h 5927579"/>
              <a:gd name="connsiteX2" fmla="*/ 209737 w 4940021"/>
              <a:gd name="connsiteY2" fmla="*/ 5872096 h 5927579"/>
              <a:gd name="connsiteX3" fmla="*/ 3867337 w 4940021"/>
              <a:gd name="connsiteY3" fmla="*/ 4082485 h 5927579"/>
              <a:gd name="connsiteX4" fmla="*/ 4089406 w 4940021"/>
              <a:gd name="connsiteY4" fmla="*/ 268131 h 5927579"/>
              <a:gd name="connsiteX0" fmla="*/ 4089406 w 4940021"/>
              <a:gd name="connsiteY0" fmla="*/ 268131 h 6013116"/>
              <a:gd name="connsiteX1" fmla="*/ 836754 w 4940021"/>
              <a:gd name="connsiteY1" fmla="*/ 2123056 h 6013116"/>
              <a:gd name="connsiteX2" fmla="*/ 209737 w 4940021"/>
              <a:gd name="connsiteY2" fmla="*/ 5872096 h 6013116"/>
              <a:gd name="connsiteX3" fmla="*/ 3867337 w 4940021"/>
              <a:gd name="connsiteY3" fmla="*/ 4082485 h 6013116"/>
              <a:gd name="connsiteX4" fmla="*/ 4089406 w 4940021"/>
              <a:gd name="connsiteY4" fmla="*/ 268131 h 6013116"/>
              <a:gd name="connsiteX0" fmla="*/ 4239026 w 5089641"/>
              <a:gd name="connsiteY0" fmla="*/ 268131 h 6013116"/>
              <a:gd name="connsiteX1" fmla="*/ 986374 w 5089641"/>
              <a:gd name="connsiteY1" fmla="*/ 2123056 h 6013116"/>
              <a:gd name="connsiteX2" fmla="*/ 359357 w 5089641"/>
              <a:gd name="connsiteY2" fmla="*/ 5872096 h 6013116"/>
              <a:gd name="connsiteX3" fmla="*/ 4016957 w 5089641"/>
              <a:gd name="connsiteY3" fmla="*/ 4082485 h 6013116"/>
              <a:gd name="connsiteX4" fmla="*/ 4239026 w 5089641"/>
              <a:gd name="connsiteY4" fmla="*/ 268131 h 6013116"/>
              <a:gd name="connsiteX0" fmla="*/ 4373893 w 5191412"/>
              <a:gd name="connsiteY0" fmla="*/ 273702 h 5952652"/>
              <a:gd name="connsiteX1" fmla="*/ 990613 w 5191412"/>
              <a:gd name="connsiteY1" fmla="*/ 2063312 h 5952652"/>
              <a:gd name="connsiteX2" fmla="*/ 363596 w 5191412"/>
              <a:gd name="connsiteY2" fmla="*/ 5812352 h 5952652"/>
              <a:gd name="connsiteX3" fmla="*/ 4021196 w 5191412"/>
              <a:gd name="connsiteY3" fmla="*/ 4022741 h 5952652"/>
              <a:gd name="connsiteX4" fmla="*/ 4373893 w 5191412"/>
              <a:gd name="connsiteY4" fmla="*/ 273702 h 5952652"/>
              <a:gd name="connsiteX0" fmla="*/ 4032058 w 4938646"/>
              <a:gd name="connsiteY0" fmla="*/ 280772 h 5879619"/>
              <a:gd name="connsiteX1" fmla="*/ 980002 w 4938646"/>
              <a:gd name="connsiteY1" fmla="*/ 1991144 h 5879619"/>
              <a:gd name="connsiteX2" fmla="*/ 352985 w 4938646"/>
              <a:gd name="connsiteY2" fmla="*/ 5740184 h 5879619"/>
              <a:gd name="connsiteX3" fmla="*/ 4010585 w 4938646"/>
              <a:gd name="connsiteY3" fmla="*/ 3950573 h 5879619"/>
              <a:gd name="connsiteX4" fmla="*/ 4032058 w 4938646"/>
              <a:gd name="connsiteY4" fmla="*/ 280772 h 5879619"/>
              <a:gd name="connsiteX0" fmla="*/ 4010488 w 4915830"/>
              <a:gd name="connsiteY0" fmla="*/ 277304 h 5678354"/>
              <a:gd name="connsiteX1" fmla="*/ 958432 w 4915830"/>
              <a:gd name="connsiteY1" fmla="*/ 1987676 h 5678354"/>
              <a:gd name="connsiteX2" fmla="*/ 357913 w 4915830"/>
              <a:gd name="connsiteY2" fmla="*/ 5525414 h 5678354"/>
              <a:gd name="connsiteX3" fmla="*/ 3989015 w 4915830"/>
              <a:gd name="connsiteY3" fmla="*/ 3947105 h 5678354"/>
              <a:gd name="connsiteX4" fmla="*/ 4010488 w 4915830"/>
              <a:gd name="connsiteY4" fmla="*/ 277304 h 5678354"/>
              <a:gd name="connsiteX0" fmla="*/ 4057330 w 4962673"/>
              <a:gd name="connsiteY0" fmla="*/ 277304 h 5678353"/>
              <a:gd name="connsiteX1" fmla="*/ 1005274 w 4962673"/>
              <a:gd name="connsiteY1" fmla="*/ 1987676 h 5678353"/>
              <a:gd name="connsiteX2" fmla="*/ 404755 w 4962673"/>
              <a:gd name="connsiteY2" fmla="*/ 5525414 h 5678353"/>
              <a:gd name="connsiteX3" fmla="*/ 4035857 w 4962673"/>
              <a:gd name="connsiteY3" fmla="*/ 3947105 h 5678353"/>
              <a:gd name="connsiteX4" fmla="*/ 4057330 w 4962673"/>
              <a:gd name="connsiteY4" fmla="*/ 277304 h 5678353"/>
              <a:gd name="connsiteX0" fmla="*/ 4057330 w 4962673"/>
              <a:gd name="connsiteY0" fmla="*/ 277304 h 5834692"/>
              <a:gd name="connsiteX1" fmla="*/ 1005274 w 4962673"/>
              <a:gd name="connsiteY1" fmla="*/ 1987676 h 5834692"/>
              <a:gd name="connsiteX2" fmla="*/ 404755 w 4962673"/>
              <a:gd name="connsiteY2" fmla="*/ 5525414 h 5834692"/>
              <a:gd name="connsiteX3" fmla="*/ 4035857 w 4962673"/>
              <a:gd name="connsiteY3" fmla="*/ 3947105 h 5834692"/>
              <a:gd name="connsiteX4" fmla="*/ 4057330 w 4962673"/>
              <a:gd name="connsiteY4" fmla="*/ 277304 h 5834692"/>
              <a:gd name="connsiteX0" fmla="*/ 4057330 w 4962674"/>
              <a:gd name="connsiteY0" fmla="*/ 277947 h 5870984"/>
              <a:gd name="connsiteX1" fmla="*/ 1005274 w 4962674"/>
              <a:gd name="connsiteY1" fmla="*/ 1988319 h 5870984"/>
              <a:gd name="connsiteX2" fmla="*/ 404755 w 4962674"/>
              <a:gd name="connsiteY2" fmla="*/ 5565676 h 5870984"/>
              <a:gd name="connsiteX3" fmla="*/ 4035857 w 4962674"/>
              <a:gd name="connsiteY3" fmla="*/ 3947748 h 5870984"/>
              <a:gd name="connsiteX4" fmla="*/ 4057330 w 4962674"/>
              <a:gd name="connsiteY4" fmla="*/ 277947 h 5870984"/>
              <a:gd name="connsiteX0" fmla="*/ 4057330 w 4373029"/>
              <a:gd name="connsiteY0" fmla="*/ 60878 h 5665087"/>
              <a:gd name="connsiteX1" fmla="*/ 1005274 w 4373029"/>
              <a:gd name="connsiteY1" fmla="*/ 1771250 h 5665087"/>
              <a:gd name="connsiteX2" fmla="*/ 404755 w 4373029"/>
              <a:gd name="connsiteY2" fmla="*/ 5348607 h 5665087"/>
              <a:gd name="connsiteX3" fmla="*/ 3863620 w 4373029"/>
              <a:gd name="connsiteY3" fmla="*/ 3823124 h 5665087"/>
              <a:gd name="connsiteX4" fmla="*/ 4057330 w 4373029"/>
              <a:gd name="connsiteY4" fmla="*/ 60878 h 5665087"/>
              <a:gd name="connsiteX0" fmla="*/ 4057330 w 4528140"/>
              <a:gd name="connsiteY0" fmla="*/ 60878 h 5701371"/>
              <a:gd name="connsiteX1" fmla="*/ 1005274 w 4528140"/>
              <a:gd name="connsiteY1" fmla="*/ 1771250 h 5701371"/>
              <a:gd name="connsiteX2" fmla="*/ 404755 w 4528140"/>
              <a:gd name="connsiteY2" fmla="*/ 5348607 h 5701371"/>
              <a:gd name="connsiteX3" fmla="*/ 3863620 w 4528140"/>
              <a:gd name="connsiteY3" fmla="*/ 3823124 h 5701371"/>
              <a:gd name="connsiteX4" fmla="*/ 4057330 w 4528140"/>
              <a:gd name="connsiteY4" fmla="*/ 60878 h 5701371"/>
              <a:gd name="connsiteX0" fmla="*/ 4076025 w 4546835"/>
              <a:gd name="connsiteY0" fmla="*/ 85356 h 5725849"/>
              <a:gd name="connsiteX1" fmla="*/ 1023969 w 4546835"/>
              <a:gd name="connsiteY1" fmla="*/ 1795728 h 5725849"/>
              <a:gd name="connsiteX2" fmla="*/ 423450 w 4546835"/>
              <a:gd name="connsiteY2" fmla="*/ 5373085 h 5725849"/>
              <a:gd name="connsiteX3" fmla="*/ 3882315 w 4546835"/>
              <a:gd name="connsiteY3" fmla="*/ 3847602 h 5725849"/>
              <a:gd name="connsiteX4" fmla="*/ 4076025 w 4546835"/>
              <a:gd name="connsiteY4" fmla="*/ 85356 h 5725849"/>
              <a:gd name="connsiteX0" fmla="*/ 4076025 w 4579165"/>
              <a:gd name="connsiteY0" fmla="*/ 73973 h 5686724"/>
              <a:gd name="connsiteX1" fmla="*/ 1023969 w 4579165"/>
              <a:gd name="connsiteY1" fmla="*/ 1784345 h 5686724"/>
              <a:gd name="connsiteX2" fmla="*/ 423450 w 4579165"/>
              <a:gd name="connsiteY2" fmla="*/ 5361702 h 5686724"/>
              <a:gd name="connsiteX3" fmla="*/ 3935312 w 4579165"/>
              <a:gd name="connsiteY3" fmla="*/ 3638125 h 5686724"/>
              <a:gd name="connsiteX4" fmla="*/ 4076025 w 4579165"/>
              <a:gd name="connsiteY4" fmla="*/ 73973 h 5686724"/>
              <a:gd name="connsiteX0" fmla="*/ 4262606 w 4537919"/>
              <a:gd name="connsiteY0" fmla="*/ 56135 h 5503044"/>
              <a:gd name="connsiteX1" fmla="*/ 1011815 w 4537919"/>
              <a:gd name="connsiteY1" fmla="*/ 1634443 h 5503044"/>
              <a:gd name="connsiteX2" fmla="*/ 411296 w 4537919"/>
              <a:gd name="connsiteY2" fmla="*/ 5211800 h 5503044"/>
              <a:gd name="connsiteX3" fmla="*/ 3923158 w 4537919"/>
              <a:gd name="connsiteY3" fmla="*/ 3488223 h 5503044"/>
              <a:gd name="connsiteX4" fmla="*/ 4262606 w 4537919"/>
              <a:gd name="connsiteY4" fmla="*/ 56135 h 5503044"/>
              <a:gd name="connsiteX0" fmla="*/ 4262606 w 5088050"/>
              <a:gd name="connsiteY0" fmla="*/ 365320 h 5812229"/>
              <a:gd name="connsiteX1" fmla="*/ 1011815 w 5088050"/>
              <a:gd name="connsiteY1" fmla="*/ 1943628 h 5812229"/>
              <a:gd name="connsiteX2" fmla="*/ 411296 w 5088050"/>
              <a:gd name="connsiteY2" fmla="*/ 5520985 h 5812229"/>
              <a:gd name="connsiteX3" fmla="*/ 3923158 w 5088050"/>
              <a:gd name="connsiteY3" fmla="*/ 3797408 h 5812229"/>
              <a:gd name="connsiteX4" fmla="*/ 4262606 w 5088050"/>
              <a:gd name="connsiteY4" fmla="*/ 365320 h 5812229"/>
              <a:gd name="connsiteX0" fmla="*/ 4207851 w 5046358"/>
              <a:gd name="connsiteY0" fmla="*/ 362470 h 5836226"/>
              <a:gd name="connsiteX1" fmla="*/ 1010056 w 5046358"/>
              <a:gd name="connsiteY1" fmla="*/ 1967191 h 5836226"/>
              <a:gd name="connsiteX2" fmla="*/ 409537 w 5046358"/>
              <a:gd name="connsiteY2" fmla="*/ 5544548 h 5836226"/>
              <a:gd name="connsiteX3" fmla="*/ 3921399 w 5046358"/>
              <a:gd name="connsiteY3" fmla="*/ 3820971 h 5836226"/>
              <a:gd name="connsiteX4" fmla="*/ 4207851 w 5046358"/>
              <a:gd name="connsiteY4" fmla="*/ 362470 h 5836226"/>
              <a:gd name="connsiteX0" fmla="*/ 4207851 w 4970116"/>
              <a:gd name="connsiteY0" fmla="*/ 320134 h 5793890"/>
              <a:gd name="connsiteX1" fmla="*/ 1010056 w 4970116"/>
              <a:gd name="connsiteY1" fmla="*/ 1924855 h 5793890"/>
              <a:gd name="connsiteX2" fmla="*/ 409537 w 4970116"/>
              <a:gd name="connsiteY2" fmla="*/ 5502212 h 5793890"/>
              <a:gd name="connsiteX3" fmla="*/ 3921399 w 4970116"/>
              <a:gd name="connsiteY3" fmla="*/ 3778635 h 5793890"/>
              <a:gd name="connsiteX4" fmla="*/ 4207851 w 4970116"/>
              <a:gd name="connsiteY4" fmla="*/ 320134 h 5793890"/>
              <a:gd name="connsiteX0" fmla="*/ 4192499 w 4954764"/>
              <a:gd name="connsiteY0" fmla="*/ 327491 h 5801247"/>
              <a:gd name="connsiteX1" fmla="*/ 994704 w 4954764"/>
              <a:gd name="connsiteY1" fmla="*/ 1932212 h 5801247"/>
              <a:gd name="connsiteX2" fmla="*/ 394185 w 4954764"/>
              <a:gd name="connsiteY2" fmla="*/ 5509569 h 5801247"/>
              <a:gd name="connsiteX3" fmla="*/ 3906047 w 4954764"/>
              <a:gd name="connsiteY3" fmla="*/ 3785992 h 5801247"/>
              <a:gd name="connsiteX4" fmla="*/ 4192499 w 4954764"/>
              <a:gd name="connsiteY4" fmla="*/ 327491 h 5801247"/>
              <a:gd name="connsiteX0" fmla="*/ 4057357 w 4811767"/>
              <a:gd name="connsiteY0" fmla="*/ 315067 h 5534849"/>
              <a:gd name="connsiteX1" fmla="*/ 859562 w 4811767"/>
              <a:gd name="connsiteY1" fmla="*/ 1919788 h 5534849"/>
              <a:gd name="connsiteX2" fmla="*/ 450262 w 4811767"/>
              <a:gd name="connsiteY2" fmla="*/ 5215228 h 5534849"/>
              <a:gd name="connsiteX3" fmla="*/ 3770905 w 4811767"/>
              <a:gd name="connsiteY3" fmla="*/ 3773568 h 5534849"/>
              <a:gd name="connsiteX4" fmla="*/ 4057357 w 4811767"/>
              <a:gd name="connsiteY4" fmla="*/ 315067 h 5534849"/>
              <a:gd name="connsiteX0" fmla="*/ 3930912 w 4685322"/>
              <a:gd name="connsiteY0" fmla="*/ 315067 h 5534849"/>
              <a:gd name="connsiteX1" fmla="*/ 733117 w 4685322"/>
              <a:gd name="connsiteY1" fmla="*/ 1919788 h 5534849"/>
              <a:gd name="connsiteX2" fmla="*/ 323817 w 4685322"/>
              <a:gd name="connsiteY2" fmla="*/ 5215228 h 5534849"/>
              <a:gd name="connsiteX3" fmla="*/ 3644460 w 4685322"/>
              <a:gd name="connsiteY3" fmla="*/ 3773568 h 5534849"/>
              <a:gd name="connsiteX4" fmla="*/ 3930912 w 4685322"/>
              <a:gd name="connsiteY4" fmla="*/ 315067 h 5534849"/>
              <a:gd name="connsiteX0" fmla="*/ 3930912 w 4685322"/>
              <a:gd name="connsiteY0" fmla="*/ 315067 h 5419486"/>
              <a:gd name="connsiteX1" fmla="*/ 733117 w 4685322"/>
              <a:gd name="connsiteY1" fmla="*/ 1919788 h 5419486"/>
              <a:gd name="connsiteX2" fmla="*/ 323817 w 4685322"/>
              <a:gd name="connsiteY2" fmla="*/ 5215228 h 5419486"/>
              <a:gd name="connsiteX3" fmla="*/ 3644460 w 4685322"/>
              <a:gd name="connsiteY3" fmla="*/ 3773568 h 5419486"/>
              <a:gd name="connsiteX4" fmla="*/ 3930912 w 4685322"/>
              <a:gd name="connsiteY4" fmla="*/ 315067 h 5419486"/>
              <a:gd name="connsiteX0" fmla="*/ 3930912 w 4721370"/>
              <a:gd name="connsiteY0" fmla="*/ 315067 h 5413228"/>
              <a:gd name="connsiteX1" fmla="*/ 733117 w 4721370"/>
              <a:gd name="connsiteY1" fmla="*/ 1919788 h 5413228"/>
              <a:gd name="connsiteX2" fmla="*/ 323817 w 4721370"/>
              <a:gd name="connsiteY2" fmla="*/ 5215228 h 5413228"/>
              <a:gd name="connsiteX3" fmla="*/ 3644460 w 4721370"/>
              <a:gd name="connsiteY3" fmla="*/ 3773568 h 5413228"/>
              <a:gd name="connsiteX4" fmla="*/ 3930912 w 4721370"/>
              <a:gd name="connsiteY4" fmla="*/ 315067 h 5413228"/>
              <a:gd name="connsiteX0" fmla="*/ 3897955 w 4688413"/>
              <a:gd name="connsiteY0" fmla="*/ 337480 h 5435641"/>
              <a:gd name="connsiteX1" fmla="*/ 700160 w 4688413"/>
              <a:gd name="connsiteY1" fmla="*/ 1942201 h 5435641"/>
              <a:gd name="connsiteX2" fmla="*/ 290860 w 4688413"/>
              <a:gd name="connsiteY2" fmla="*/ 5237641 h 5435641"/>
              <a:gd name="connsiteX3" fmla="*/ 3611503 w 4688413"/>
              <a:gd name="connsiteY3" fmla="*/ 3795981 h 5435641"/>
              <a:gd name="connsiteX4" fmla="*/ 3897955 w 4688413"/>
              <a:gd name="connsiteY4" fmla="*/ 337480 h 5435641"/>
              <a:gd name="connsiteX0" fmla="*/ 3889405 w 4212125"/>
              <a:gd name="connsiteY0" fmla="*/ 51920 h 5150081"/>
              <a:gd name="connsiteX1" fmla="*/ 729192 w 4212125"/>
              <a:gd name="connsiteY1" fmla="*/ 1761585 h 5150081"/>
              <a:gd name="connsiteX2" fmla="*/ 282310 w 4212125"/>
              <a:gd name="connsiteY2" fmla="*/ 4952081 h 5150081"/>
              <a:gd name="connsiteX3" fmla="*/ 3602953 w 4212125"/>
              <a:gd name="connsiteY3" fmla="*/ 3510421 h 5150081"/>
              <a:gd name="connsiteX4" fmla="*/ 3889405 w 4212125"/>
              <a:gd name="connsiteY4" fmla="*/ 51920 h 5150081"/>
              <a:gd name="connsiteX0" fmla="*/ 3889405 w 4625179"/>
              <a:gd name="connsiteY0" fmla="*/ 390291 h 5488452"/>
              <a:gd name="connsiteX1" fmla="*/ 729192 w 4625179"/>
              <a:gd name="connsiteY1" fmla="*/ 2099956 h 5488452"/>
              <a:gd name="connsiteX2" fmla="*/ 282310 w 4625179"/>
              <a:gd name="connsiteY2" fmla="*/ 5290452 h 5488452"/>
              <a:gd name="connsiteX3" fmla="*/ 3602953 w 4625179"/>
              <a:gd name="connsiteY3" fmla="*/ 3848792 h 5488452"/>
              <a:gd name="connsiteX4" fmla="*/ 3889405 w 4625179"/>
              <a:gd name="connsiteY4" fmla="*/ 390291 h 5488452"/>
              <a:gd name="connsiteX0" fmla="*/ 3881300 w 4617074"/>
              <a:gd name="connsiteY0" fmla="*/ 371741 h 5469902"/>
              <a:gd name="connsiteX1" fmla="*/ 721087 w 4617074"/>
              <a:gd name="connsiteY1" fmla="*/ 2081406 h 5469902"/>
              <a:gd name="connsiteX2" fmla="*/ 274205 w 4617074"/>
              <a:gd name="connsiteY2" fmla="*/ 5271902 h 5469902"/>
              <a:gd name="connsiteX3" fmla="*/ 3594848 w 4617074"/>
              <a:gd name="connsiteY3" fmla="*/ 3830242 h 5469902"/>
              <a:gd name="connsiteX4" fmla="*/ 3881300 w 4617074"/>
              <a:gd name="connsiteY4" fmla="*/ 371741 h 5469902"/>
              <a:gd name="connsiteX0" fmla="*/ 3881300 w 4658373"/>
              <a:gd name="connsiteY0" fmla="*/ 296715 h 5394876"/>
              <a:gd name="connsiteX1" fmla="*/ 721087 w 4658373"/>
              <a:gd name="connsiteY1" fmla="*/ 2006380 h 5394876"/>
              <a:gd name="connsiteX2" fmla="*/ 274205 w 4658373"/>
              <a:gd name="connsiteY2" fmla="*/ 5196876 h 5394876"/>
              <a:gd name="connsiteX3" fmla="*/ 3594848 w 4658373"/>
              <a:gd name="connsiteY3" fmla="*/ 3755216 h 5394876"/>
              <a:gd name="connsiteX4" fmla="*/ 3881300 w 4658373"/>
              <a:gd name="connsiteY4" fmla="*/ 296715 h 5394876"/>
              <a:gd name="connsiteX0" fmla="*/ 3881300 w 4659195"/>
              <a:gd name="connsiteY0" fmla="*/ 331160 h 5429321"/>
              <a:gd name="connsiteX1" fmla="*/ 721087 w 4659195"/>
              <a:gd name="connsiteY1" fmla="*/ 2040825 h 5429321"/>
              <a:gd name="connsiteX2" fmla="*/ 274205 w 4659195"/>
              <a:gd name="connsiteY2" fmla="*/ 5231321 h 5429321"/>
              <a:gd name="connsiteX3" fmla="*/ 3594848 w 4659195"/>
              <a:gd name="connsiteY3" fmla="*/ 3789661 h 5429321"/>
              <a:gd name="connsiteX4" fmla="*/ 3881300 w 4659195"/>
              <a:gd name="connsiteY4" fmla="*/ 331160 h 542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195" h="5429321">
                <a:moveTo>
                  <a:pt x="3881300" y="331160"/>
                </a:moveTo>
                <a:cubicBezTo>
                  <a:pt x="2351444" y="-778643"/>
                  <a:pt x="1128352" y="1186191"/>
                  <a:pt x="721087" y="2040825"/>
                </a:cubicBezTo>
                <a:cubicBezTo>
                  <a:pt x="313822" y="2895459"/>
                  <a:pt x="-391827" y="4659477"/>
                  <a:pt x="274205" y="5231321"/>
                </a:cubicBezTo>
                <a:cubicBezTo>
                  <a:pt x="1135237" y="5949509"/>
                  <a:pt x="2850802" y="4538873"/>
                  <a:pt x="3594848" y="3789661"/>
                </a:cubicBezTo>
                <a:cubicBezTo>
                  <a:pt x="4338894" y="3040449"/>
                  <a:pt x="5411156" y="1440963"/>
                  <a:pt x="3881300" y="331160"/>
                </a:cubicBezTo>
                <a:close/>
              </a:path>
            </a:pathLst>
          </a:custGeom>
          <a:noFill/>
          <a:ln w="508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885816" y="73427"/>
            <a:ext cx="10913736" cy="120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kumimoji="1"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3600" dirty="0">
                <a:latin typeface="ＭＳ Ｐゴシック" panose="020B0600070205080204" pitchFamily="34" charset="-128"/>
                <a:ea typeface="ＭＳ Ｐゴシック" panose="020B0600070205080204" pitchFamily="34" charset="-128"/>
              </a:rPr>
              <a:t>問２「琉球処分」について、清は賛成？反対？</a:t>
            </a:r>
            <a:br>
              <a:rPr lang="ja-JP" altLang="en-US" sz="3600" dirty="0">
                <a:latin typeface="ＭＳ Ｐゴシック" panose="020B0600070205080204" pitchFamily="34" charset="-128"/>
                <a:ea typeface="ＭＳ Ｐゴシック" panose="020B0600070205080204" pitchFamily="34" charset="-128"/>
              </a:rPr>
            </a:br>
            <a:endParaRPr lang="ja-JP" altLang="en-US" sz="3600" dirty="0">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60576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楕円 15">
            <a:extLst>
              <a:ext uri="{FF2B5EF4-FFF2-40B4-BE49-F238E27FC236}">
                <a16:creationId xmlns:a16="http://schemas.microsoft.com/office/drawing/2014/main" id="{F6ABC6CD-A9D1-4E10-97BA-B5D80F2D385D}"/>
              </a:ext>
            </a:extLst>
          </p:cNvPr>
          <p:cNvSpPr/>
          <p:nvPr/>
        </p:nvSpPr>
        <p:spPr>
          <a:xfrm>
            <a:off x="5688932" y="1494664"/>
            <a:ext cx="2494947" cy="2494947"/>
          </a:xfrm>
          <a:prstGeom prst="ellipse">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accent1">
                    <a:lumMod val="75000"/>
                  </a:schemeClr>
                </a:solidFill>
                <a:latin typeface="ＭＳ Ｐゴシック" panose="020B0600070205080204" pitchFamily="50" charset="-128"/>
                <a:ea typeface="ＭＳ Ｐゴシック" panose="020B0600070205080204" pitchFamily="50" charset="-128"/>
              </a:rPr>
              <a:t>日本</a:t>
            </a:r>
          </a:p>
        </p:txBody>
      </p:sp>
      <p:sp>
        <p:nvSpPr>
          <p:cNvPr id="17" name="楕円 16">
            <a:extLst>
              <a:ext uri="{FF2B5EF4-FFF2-40B4-BE49-F238E27FC236}">
                <a16:creationId xmlns:a16="http://schemas.microsoft.com/office/drawing/2014/main" id="{AE588207-9B1A-46F1-94B3-C873D83B838E}"/>
              </a:ext>
            </a:extLst>
          </p:cNvPr>
          <p:cNvSpPr/>
          <p:nvPr/>
        </p:nvSpPr>
        <p:spPr>
          <a:xfrm>
            <a:off x="974149" y="1584960"/>
            <a:ext cx="2882536" cy="2882536"/>
          </a:xfrm>
          <a:prstGeom prst="ellipse">
            <a:avLst/>
          </a:prstGeom>
          <a:solidFill>
            <a:schemeClr val="accent4">
              <a:lumMod val="20000"/>
              <a:lumOff val="8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accent4">
                    <a:lumMod val="75000"/>
                  </a:schemeClr>
                </a:solidFill>
                <a:latin typeface="ＭＳ Ｐゴシック" panose="020B0600070205080204" pitchFamily="50" charset="-128"/>
                <a:ea typeface="ＭＳ Ｐゴシック" panose="020B0600070205080204" pitchFamily="50" charset="-128"/>
              </a:rPr>
              <a:t>清</a:t>
            </a:r>
          </a:p>
        </p:txBody>
      </p:sp>
      <p:sp>
        <p:nvSpPr>
          <p:cNvPr id="5" name="楕円 4"/>
          <p:cNvSpPr/>
          <p:nvPr/>
        </p:nvSpPr>
        <p:spPr>
          <a:xfrm>
            <a:off x="3953137" y="4467496"/>
            <a:ext cx="2031274" cy="2031274"/>
          </a:xfrm>
          <a:prstGeom prst="ellipse">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rgbClr val="0070C0"/>
                </a:solidFill>
                <a:latin typeface="ＭＳ Ｐゴシック" panose="020B0600070205080204" pitchFamily="50" charset="-128"/>
                <a:ea typeface="ＭＳ Ｐゴシック" panose="020B0600070205080204" pitchFamily="50" charset="-128"/>
              </a:rPr>
              <a:t>沖縄</a:t>
            </a:r>
          </a:p>
        </p:txBody>
      </p:sp>
      <p:sp>
        <p:nvSpPr>
          <p:cNvPr id="8" name="フリーフォーム 7"/>
          <p:cNvSpPr/>
          <p:nvPr/>
        </p:nvSpPr>
        <p:spPr>
          <a:xfrm>
            <a:off x="3760233" y="965696"/>
            <a:ext cx="4885154" cy="5738199"/>
          </a:xfrm>
          <a:custGeom>
            <a:avLst/>
            <a:gdLst>
              <a:gd name="connsiteX0" fmla="*/ 4304790 w 4571508"/>
              <a:gd name="connsiteY0" fmla="*/ 47422 h 5930129"/>
              <a:gd name="connsiteX1" fmla="*/ 843132 w 4571508"/>
              <a:gd name="connsiteY1" fmla="*/ 2124416 h 5930129"/>
              <a:gd name="connsiteX2" fmla="*/ 216115 w 4571508"/>
              <a:gd name="connsiteY2" fmla="*/ 5873456 h 5930129"/>
              <a:gd name="connsiteX3" fmla="*/ 3873715 w 4571508"/>
              <a:gd name="connsiteY3" fmla="*/ 4083845 h 5930129"/>
              <a:gd name="connsiteX4" fmla="*/ 4304790 w 4571508"/>
              <a:gd name="connsiteY4" fmla="*/ 47422 h 5930129"/>
              <a:gd name="connsiteX0" fmla="*/ 4304790 w 5104602"/>
              <a:gd name="connsiteY0" fmla="*/ 250737 h 6133444"/>
              <a:gd name="connsiteX1" fmla="*/ 843132 w 5104602"/>
              <a:gd name="connsiteY1" fmla="*/ 2327731 h 6133444"/>
              <a:gd name="connsiteX2" fmla="*/ 216115 w 5104602"/>
              <a:gd name="connsiteY2" fmla="*/ 6076771 h 6133444"/>
              <a:gd name="connsiteX3" fmla="*/ 3873715 w 5104602"/>
              <a:gd name="connsiteY3" fmla="*/ 4287160 h 6133444"/>
              <a:gd name="connsiteX4" fmla="*/ 4304790 w 5104602"/>
              <a:gd name="connsiteY4" fmla="*/ 250737 h 6133444"/>
              <a:gd name="connsiteX0" fmla="*/ 4089406 w 4940021"/>
              <a:gd name="connsiteY0" fmla="*/ 268131 h 5927579"/>
              <a:gd name="connsiteX1" fmla="*/ 836754 w 4940021"/>
              <a:gd name="connsiteY1" fmla="*/ 2123056 h 5927579"/>
              <a:gd name="connsiteX2" fmla="*/ 209737 w 4940021"/>
              <a:gd name="connsiteY2" fmla="*/ 5872096 h 5927579"/>
              <a:gd name="connsiteX3" fmla="*/ 3867337 w 4940021"/>
              <a:gd name="connsiteY3" fmla="*/ 4082485 h 5927579"/>
              <a:gd name="connsiteX4" fmla="*/ 4089406 w 4940021"/>
              <a:gd name="connsiteY4" fmla="*/ 268131 h 5927579"/>
              <a:gd name="connsiteX0" fmla="*/ 4089406 w 4940021"/>
              <a:gd name="connsiteY0" fmla="*/ 268131 h 6013116"/>
              <a:gd name="connsiteX1" fmla="*/ 836754 w 4940021"/>
              <a:gd name="connsiteY1" fmla="*/ 2123056 h 6013116"/>
              <a:gd name="connsiteX2" fmla="*/ 209737 w 4940021"/>
              <a:gd name="connsiteY2" fmla="*/ 5872096 h 6013116"/>
              <a:gd name="connsiteX3" fmla="*/ 3867337 w 4940021"/>
              <a:gd name="connsiteY3" fmla="*/ 4082485 h 6013116"/>
              <a:gd name="connsiteX4" fmla="*/ 4089406 w 4940021"/>
              <a:gd name="connsiteY4" fmla="*/ 268131 h 6013116"/>
              <a:gd name="connsiteX0" fmla="*/ 4239026 w 5089641"/>
              <a:gd name="connsiteY0" fmla="*/ 268131 h 6013116"/>
              <a:gd name="connsiteX1" fmla="*/ 986374 w 5089641"/>
              <a:gd name="connsiteY1" fmla="*/ 2123056 h 6013116"/>
              <a:gd name="connsiteX2" fmla="*/ 359357 w 5089641"/>
              <a:gd name="connsiteY2" fmla="*/ 5872096 h 6013116"/>
              <a:gd name="connsiteX3" fmla="*/ 4016957 w 5089641"/>
              <a:gd name="connsiteY3" fmla="*/ 4082485 h 6013116"/>
              <a:gd name="connsiteX4" fmla="*/ 4239026 w 5089641"/>
              <a:gd name="connsiteY4" fmla="*/ 268131 h 6013116"/>
              <a:gd name="connsiteX0" fmla="*/ 4373893 w 5191412"/>
              <a:gd name="connsiteY0" fmla="*/ 273702 h 5952652"/>
              <a:gd name="connsiteX1" fmla="*/ 990613 w 5191412"/>
              <a:gd name="connsiteY1" fmla="*/ 2063312 h 5952652"/>
              <a:gd name="connsiteX2" fmla="*/ 363596 w 5191412"/>
              <a:gd name="connsiteY2" fmla="*/ 5812352 h 5952652"/>
              <a:gd name="connsiteX3" fmla="*/ 4021196 w 5191412"/>
              <a:gd name="connsiteY3" fmla="*/ 4022741 h 5952652"/>
              <a:gd name="connsiteX4" fmla="*/ 4373893 w 5191412"/>
              <a:gd name="connsiteY4" fmla="*/ 273702 h 5952652"/>
              <a:gd name="connsiteX0" fmla="*/ 4032058 w 4938646"/>
              <a:gd name="connsiteY0" fmla="*/ 280772 h 5879619"/>
              <a:gd name="connsiteX1" fmla="*/ 980002 w 4938646"/>
              <a:gd name="connsiteY1" fmla="*/ 1991144 h 5879619"/>
              <a:gd name="connsiteX2" fmla="*/ 352985 w 4938646"/>
              <a:gd name="connsiteY2" fmla="*/ 5740184 h 5879619"/>
              <a:gd name="connsiteX3" fmla="*/ 4010585 w 4938646"/>
              <a:gd name="connsiteY3" fmla="*/ 3950573 h 5879619"/>
              <a:gd name="connsiteX4" fmla="*/ 4032058 w 4938646"/>
              <a:gd name="connsiteY4" fmla="*/ 280772 h 5879619"/>
              <a:gd name="connsiteX0" fmla="*/ 4010488 w 4915830"/>
              <a:gd name="connsiteY0" fmla="*/ 277304 h 5678354"/>
              <a:gd name="connsiteX1" fmla="*/ 958432 w 4915830"/>
              <a:gd name="connsiteY1" fmla="*/ 1987676 h 5678354"/>
              <a:gd name="connsiteX2" fmla="*/ 357913 w 4915830"/>
              <a:gd name="connsiteY2" fmla="*/ 5525414 h 5678354"/>
              <a:gd name="connsiteX3" fmla="*/ 3989015 w 4915830"/>
              <a:gd name="connsiteY3" fmla="*/ 3947105 h 5678354"/>
              <a:gd name="connsiteX4" fmla="*/ 4010488 w 4915830"/>
              <a:gd name="connsiteY4" fmla="*/ 277304 h 5678354"/>
              <a:gd name="connsiteX0" fmla="*/ 4057330 w 4962673"/>
              <a:gd name="connsiteY0" fmla="*/ 277304 h 5678353"/>
              <a:gd name="connsiteX1" fmla="*/ 1005274 w 4962673"/>
              <a:gd name="connsiteY1" fmla="*/ 1987676 h 5678353"/>
              <a:gd name="connsiteX2" fmla="*/ 404755 w 4962673"/>
              <a:gd name="connsiteY2" fmla="*/ 5525414 h 5678353"/>
              <a:gd name="connsiteX3" fmla="*/ 4035857 w 4962673"/>
              <a:gd name="connsiteY3" fmla="*/ 3947105 h 5678353"/>
              <a:gd name="connsiteX4" fmla="*/ 4057330 w 4962673"/>
              <a:gd name="connsiteY4" fmla="*/ 277304 h 5678353"/>
              <a:gd name="connsiteX0" fmla="*/ 4057330 w 4962673"/>
              <a:gd name="connsiteY0" fmla="*/ 277304 h 5834692"/>
              <a:gd name="connsiteX1" fmla="*/ 1005274 w 4962673"/>
              <a:gd name="connsiteY1" fmla="*/ 1987676 h 5834692"/>
              <a:gd name="connsiteX2" fmla="*/ 404755 w 4962673"/>
              <a:gd name="connsiteY2" fmla="*/ 5525414 h 5834692"/>
              <a:gd name="connsiteX3" fmla="*/ 4035857 w 4962673"/>
              <a:gd name="connsiteY3" fmla="*/ 3947105 h 5834692"/>
              <a:gd name="connsiteX4" fmla="*/ 4057330 w 4962673"/>
              <a:gd name="connsiteY4" fmla="*/ 277304 h 5834692"/>
              <a:gd name="connsiteX0" fmla="*/ 4057330 w 4962674"/>
              <a:gd name="connsiteY0" fmla="*/ 277947 h 5870984"/>
              <a:gd name="connsiteX1" fmla="*/ 1005274 w 4962674"/>
              <a:gd name="connsiteY1" fmla="*/ 1988319 h 5870984"/>
              <a:gd name="connsiteX2" fmla="*/ 404755 w 4962674"/>
              <a:gd name="connsiteY2" fmla="*/ 5565676 h 5870984"/>
              <a:gd name="connsiteX3" fmla="*/ 4035857 w 4962674"/>
              <a:gd name="connsiteY3" fmla="*/ 3947748 h 5870984"/>
              <a:gd name="connsiteX4" fmla="*/ 4057330 w 4962674"/>
              <a:gd name="connsiteY4" fmla="*/ 277947 h 5870984"/>
              <a:gd name="connsiteX0" fmla="*/ 4057330 w 4373029"/>
              <a:gd name="connsiteY0" fmla="*/ 60878 h 5665087"/>
              <a:gd name="connsiteX1" fmla="*/ 1005274 w 4373029"/>
              <a:gd name="connsiteY1" fmla="*/ 1771250 h 5665087"/>
              <a:gd name="connsiteX2" fmla="*/ 404755 w 4373029"/>
              <a:gd name="connsiteY2" fmla="*/ 5348607 h 5665087"/>
              <a:gd name="connsiteX3" fmla="*/ 3863620 w 4373029"/>
              <a:gd name="connsiteY3" fmla="*/ 3823124 h 5665087"/>
              <a:gd name="connsiteX4" fmla="*/ 4057330 w 4373029"/>
              <a:gd name="connsiteY4" fmla="*/ 60878 h 5665087"/>
              <a:gd name="connsiteX0" fmla="*/ 4057330 w 4528140"/>
              <a:gd name="connsiteY0" fmla="*/ 60878 h 5701371"/>
              <a:gd name="connsiteX1" fmla="*/ 1005274 w 4528140"/>
              <a:gd name="connsiteY1" fmla="*/ 1771250 h 5701371"/>
              <a:gd name="connsiteX2" fmla="*/ 404755 w 4528140"/>
              <a:gd name="connsiteY2" fmla="*/ 5348607 h 5701371"/>
              <a:gd name="connsiteX3" fmla="*/ 3863620 w 4528140"/>
              <a:gd name="connsiteY3" fmla="*/ 3823124 h 5701371"/>
              <a:gd name="connsiteX4" fmla="*/ 4057330 w 4528140"/>
              <a:gd name="connsiteY4" fmla="*/ 60878 h 5701371"/>
              <a:gd name="connsiteX0" fmla="*/ 4076025 w 4546835"/>
              <a:gd name="connsiteY0" fmla="*/ 85356 h 5725849"/>
              <a:gd name="connsiteX1" fmla="*/ 1023969 w 4546835"/>
              <a:gd name="connsiteY1" fmla="*/ 1795728 h 5725849"/>
              <a:gd name="connsiteX2" fmla="*/ 423450 w 4546835"/>
              <a:gd name="connsiteY2" fmla="*/ 5373085 h 5725849"/>
              <a:gd name="connsiteX3" fmla="*/ 3882315 w 4546835"/>
              <a:gd name="connsiteY3" fmla="*/ 3847602 h 5725849"/>
              <a:gd name="connsiteX4" fmla="*/ 4076025 w 4546835"/>
              <a:gd name="connsiteY4" fmla="*/ 85356 h 5725849"/>
              <a:gd name="connsiteX0" fmla="*/ 4076025 w 4579165"/>
              <a:gd name="connsiteY0" fmla="*/ 73973 h 5686724"/>
              <a:gd name="connsiteX1" fmla="*/ 1023969 w 4579165"/>
              <a:gd name="connsiteY1" fmla="*/ 1784345 h 5686724"/>
              <a:gd name="connsiteX2" fmla="*/ 423450 w 4579165"/>
              <a:gd name="connsiteY2" fmla="*/ 5361702 h 5686724"/>
              <a:gd name="connsiteX3" fmla="*/ 3935312 w 4579165"/>
              <a:gd name="connsiteY3" fmla="*/ 3638125 h 5686724"/>
              <a:gd name="connsiteX4" fmla="*/ 4076025 w 4579165"/>
              <a:gd name="connsiteY4" fmla="*/ 73973 h 5686724"/>
              <a:gd name="connsiteX0" fmla="*/ 4262606 w 4537919"/>
              <a:gd name="connsiteY0" fmla="*/ 56135 h 5503044"/>
              <a:gd name="connsiteX1" fmla="*/ 1011815 w 4537919"/>
              <a:gd name="connsiteY1" fmla="*/ 1634443 h 5503044"/>
              <a:gd name="connsiteX2" fmla="*/ 411296 w 4537919"/>
              <a:gd name="connsiteY2" fmla="*/ 5211800 h 5503044"/>
              <a:gd name="connsiteX3" fmla="*/ 3923158 w 4537919"/>
              <a:gd name="connsiteY3" fmla="*/ 3488223 h 5503044"/>
              <a:gd name="connsiteX4" fmla="*/ 4262606 w 4537919"/>
              <a:gd name="connsiteY4" fmla="*/ 56135 h 5503044"/>
              <a:gd name="connsiteX0" fmla="*/ 4262606 w 5088050"/>
              <a:gd name="connsiteY0" fmla="*/ 365320 h 5812229"/>
              <a:gd name="connsiteX1" fmla="*/ 1011815 w 5088050"/>
              <a:gd name="connsiteY1" fmla="*/ 1943628 h 5812229"/>
              <a:gd name="connsiteX2" fmla="*/ 411296 w 5088050"/>
              <a:gd name="connsiteY2" fmla="*/ 5520985 h 5812229"/>
              <a:gd name="connsiteX3" fmla="*/ 3923158 w 5088050"/>
              <a:gd name="connsiteY3" fmla="*/ 3797408 h 5812229"/>
              <a:gd name="connsiteX4" fmla="*/ 4262606 w 5088050"/>
              <a:gd name="connsiteY4" fmla="*/ 365320 h 5812229"/>
              <a:gd name="connsiteX0" fmla="*/ 4207851 w 5046358"/>
              <a:gd name="connsiteY0" fmla="*/ 362470 h 5836226"/>
              <a:gd name="connsiteX1" fmla="*/ 1010056 w 5046358"/>
              <a:gd name="connsiteY1" fmla="*/ 1967191 h 5836226"/>
              <a:gd name="connsiteX2" fmla="*/ 409537 w 5046358"/>
              <a:gd name="connsiteY2" fmla="*/ 5544548 h 5836226"/>
              <a:gd name="connsiteX3" fmla="*/ 3921399 w 5046358"/>
              <a:gd name="connsiteY3" fmla="*/ 3820971 h 5836226"/>
              <a:gd name="connsiteX4" fmla="*/ 4207851 w 5046358"/>
              <a:gd name="connsiteY4" fmla="*/ 362470 h 5836226"/>
              <a:gd name="connsiteX0" fmla="*/ 4207851 w 4970116"/>
              <a:gd name="connsiteY0" fmla="*/ 320134 h 5793890"/>
              <a:gd name="connsiteX1" fmla="*/ 1010056 w 4970116"/>
              <a:gd name="connsiteY1" fmla="*/ 1924855 h 5793890"/>
              <a:gd name="connsiteX2" fmla="*/ 409537 w 4970116"/>
              <a:gd name="connsiteY2" fmla="*/ 5502212 h 5793890"/>
              <a:gd name="connsiteX3" fmla="*/ 3921399 w 4970116"/>
              <a:gd name="connsiteY3" fmla="*/ 3778635 h 5793890"/>
              <a:gd name="connsiteX4" fmla="*/ 4207851 w 4970116"/>
              <a:gd name="connsiteY4" fmla="*/ 320134 h 5793890"/>
              <a:gd name="connsiteX0" fmla="*/ 4192499 w 4954764"/>
              <a:gd name="connsiteY0" fmla="*/ 327491 h 5801247"/>
              <a:gd name="connsiteX1" fmla="*/ 994704 w 4954764"/>
              <a:gd name="connsiteY1" fmla="*/ 1932212 h 5801247"/>
              <a:gd name="connsiteX2" fmla="*/ 394185 w 4954764"/>
              <a:gd name="connsiteY2" fmla="*/ 5509569 h 5801247"/>
              <a:gd name="connsiteX3" fmla="*/ 3906047 w 4954764"/>
              <a:gd name="connsiteY3" fmla="*/ 3785992 h 5801247"/>
              <a:gd name="connsiteX4" fmla="*/ 4192499 w 4954764"/>
              <a:gd name="connsiteY4" fmla="*/ 327491 h 580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764" h="5801247">
                <a:moveTo>
                  <a:pt x="4192499" y="327491"/>
                </a:moveTo>
                <a:cubicBezTo>
                  <a:pt x="2634107" y="-721029"/>
                  <a:pt x="1548263" y="1002500"/>
                  <a:pt x="994704" y="1932212"/>
                </a:cubicBezTo>
                <a:cubicBezTo>
                  <a:pt x="441145" y="2861924"/>
                  <a:pt x="-556538" y="4659048"/>
                  <a:pt x="394185" y="5509569"/>
                </a:cubicBezTo>
                <a:cubicBezTo>
                  <a:pt x="1674829" y="6519860"/>
                  <a:pt x="3272995" y="4649672"/>
                  <a:pt x="3906047" y="3785992"/>
                </a:cubicBezTo>
                <a:cubicBezTo>
                  <a:pt x="4539099" y="2922312"/>
                  <a:pt x="5750891" y="1376011"/>
                  <a:pt x="4192499" y="327491"/>
                </a:cubicBezTo>
                <a:close/>
              </a:path>
            </a:pathLst>
          </a:custGeom>
          <a:noFill/>
          <a:ln w="508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吹き出し 2"/>
          <p:cNvSpPr/>
          <p:nvPr/>
        </p:nvSpPr>
        <p:spPr>
          <a:xfrm>
            <a:off x="211227" y="3834795"/>
            <a:ext cx="3741910" cy="2663975"/>
          </a:xfrm>
          <a:prstGeom prst="wedgeRoundRectCallout">
            <a:avLst>
              <a:gd name="adj1" fmla="val -9417"/>
              <a:gd name="adj2" fmla="val -74405"/>
              <a:gd name="adj3" fmla="val 16667"/>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琉球処分について</a:t>
            </a:r>
            <a:endParaRPr kumimoji="1" lang="en-US" altLang="ja-JP" sz="3200" dirty="0">
              <a:solidFill>
                <a:schemeClr val="tx1"/>
              </a:solidFill>
              <a:latin typeface="ＭＳ Ｐゴシック" panose="020B0600070205080204" pitchFamily="50" charset="-128"/>
              <a:ea typeface="ＭＳ Ｐゴシック" panose="020B0600070205080204" pitchFamily="50" charset="-128"/>
            </a:endParaRPr>
          </a:p>
          <a:p>
            <a:pPr algn="ctr"/>
            <a:endParaRPr kumimoji="1" lang="en-US" altLang="ja-JP" sz="5400" b="1" dirty="0">
              <a:solidFill>
                <a:srgbClr val="00B050"/>
              </a:solidFill>
              <a:latin typeface="ＭＳ Ｐゴシック" panose="020B0600070205080204" pitchFamily="50" charset="-128"/>
              <a:ea typeface="ＭＳ Ｐゴシック" panose="020B0600070205080204" pitchFamily="50" charset="-128"/>
            </a:endParaRPr>
          </a:p>
          <a:p>
            <a:pPr algn="ctr"/>
            <a:endParaRPr kumimoji="1" lang="en-US" altLang="ja-JP" sz="5400" b="1" dirty="0">
              <a:solidFill>
                <a:srgbClr val="00B05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227719" y="5297411"/>
            <a:ext cx="1789612" cy="923330"/>
          </a:xfrm>
          <a:prstGeom prst="rect">
            <a:avLst/>
          </a:prstGeom>
          <a:noFill/>
        </p:spPr>
        <p:txBody>
          <a:bodyPr wrap="square" rtlCol="0">
            <a:spAutoFit/>
          </a:bodyPr>
          <a:lstStyle/>
          <a:p>
            <a:r>
              <a:rPr kumimoji="1" lang="ja-JP" altLang="en-US" sz="5400" b="1" dirty="0">
                <a:solidFill>
                  <a:srgbClr val="00B050"/>
                </a:solidFill>
                <a:latin typeface="ＭＳ Ｐゴシック" panose="020B0600070205080204" pitchFamily="50" charset="-128"/>
                <a:ea typeface="ＭＳ Ｐゴシック" panose="020B0600070205080204" pitchFamily="50" charset="-128"/>
              </a:rPr>
              <a:t>反対</a:t>
            </a:r>
            <a:r>
              <a:rPr kumimoji="1" lang="en-US" altLang="ja-JP" sz="5400" b="1" dirty="0">
                <a:solidFill>
                  <a:srgbClr val="00B050"/>
                </a:solidFill>
                <a:latin typeface="ＭＳ Ｐゴシック" panose="020B0600070205080204" pitchFamily="50" charset="-128"/>
                <a:ea typeface="ＭＳ Ｐゴシック" panose="020B0600070205080204" pitchFamily="50" charset="-128"/>
              </a:rPr>
              <a:t>!</a:t>
            </a:r>
          </a:p>
        </p:txBody>
      </p:sp>
      <p:sp>
        <p:nvSpPr>
          <p:cNvPr id="11" name="テキスト ボックス 10"/>
          <p:cNvSpPr txBox="1"/>
          <p:nvPr/>
        </p:nvSpPr>
        <p:spPr>
          <a:xfrm>
            <a:off x="1227719" y="4452919"/>
            <a:ext cx="1752644" cy="923330"/>
          </a:xfrm>
          <a:prstGeom prst="rect">
            <a:avLst/>
          </a:prstGeom>
          <a:noFill/>
        </p:spPr>
        <p:txBody>
          <a:bodyPr wrap="square" rtlCol="0">
            <a:spAutoFit/>
          </a:bodyPr>
          <a:lstStyle/>
          <a:p>
            <a:r>
              <a:rPr kumimoji="1" lang="ja-JP" altLang="en-US" sz="5400" b="1" dirty="0">
                <a:solidFill>
                  <a:srgbClr val="00B050"/>
                </a:solidFill>
                <a:latin typeface="ＭＳ Ｐゴシック" panose="020B0600070205080204" pitchFamily="50" charset="-128"/>
                <a:ea typeface="ＭＳ Ｐゴシック" panose="020B0600070205080204" pitchFamily="50" charset="-128"/>
              </a:rPr>
              <a:t>賛成</a:t>
            </a:r>
            <a:r>
              <a:rPr kumimoji="1" lang="en-US" altLang="ja-JP" sz="5400" b="1" dirty="0">
                <a:solidFill>
                  <a:srgbClr val="00B050"/>
                </a:solidFill>
                <a:latin typeface="ＭＳ Ｐゴシック" panose="020B0600070205080204" pitchFamily="50" charset="-128"/>
                <a:ea typeface="ＭＳ Ｐゴシック" panose="020B0600070205080204" pitchFamily="50" charset="-128"/>
              </a:rPr>
              <a:t>!</a:t>
            </a:r>
          </a:p>
        </p:txBody>
      </p:sp>
      <p:sp>
        <p:nvSpPr>
          <p:cNvPr id="12" name="テキスト ボックス 11"/>
          <p:cNvSpPr txBox="1"/>
          <p:nvPr/>
        </p:nvSpPr>
        <p:spPr>
          <a:xfrm>
            <a:off x="606955" y="4547823"/>
            <a:ext cx="2912082" cy="1446550"/>
          </a:xfrm>
          <a:prstGeom prst="rect">
            <a:avLst/>
          </a:prstGeom>
          <a:noFill/>
        </p:spPr>
        <p:txBody>
          <a:bodyPr wrap="square" rtlCol="0">
            <a:spAutoFit/>
          </a:bodyPr>
          <a:lstStyle/>
          <a:p>
            <a:r>
              <a:rPr kumimoji="1" lang="ja-JP" altLang="en-US" sz="8800" b="1" dirty="0">
                <a:solidFill>
                  <a:srgbClr val="FF0000"/>
                </a:solidFill>
                <a:latin typeface="ＭＳ Ｐゴシック" panose="020B0600070205080204" pitchFamily="50" charset="-128"/>
                <a:ea typeface="ＭＳ Ｐゴシック" panose="020B0600070205080204" pitchFamily="50" charset="-128"/>
              </a:rPr>
              <a:t>反対</a:t>
            </a:r>
            <a:r>
              <a:rPr kumimoji="1" lang="en-US" altLang="ja-JP" sz="8800" b="1"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8800" b="1"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35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250"/>
                                        <p:tgtEl>
                                          <p:spTgt spid="12"/>
                                        </p:tgtEl>
                                      </p:cBhvr>
                                    </p:animEffect>
                                  </p:childTnLst>
                                </p:cTn>
                              </p:par>
                              <p:par>
                                <p:cTn id="25" presetID="10" presetClass="exit" presetSubtype="0" fill="hold" grpId="1" nodeType="withEffect">
                                  <p:stCondLst>
                                    <p:cond delay="0"/>
                                  </p:stCondLst>
                                  <p:childTnLst>
                                    <p:animEffect transition="out" filter="fade">
                                      <p:cBhvr>
                                        <p:cTn id="26" dur="250"/>
                                        <p:tgtEl>
                                          <p:spTgt spid="11"/>
                                        </p:tgtEl>
                                      </p:cBhvr>
                                    </p:animEffect>
                                    <p:set>
                                      <p:cBhvr>
                                        <p:cTn id="27" dur="1" fill="hold">
                                          <p:stCondLst>
                                            <p:cond delay="24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50"/>
                                        <p:tgtEl>
                                          <p:spTgt spid="7"/>
                                        </p:tgtEl>
                                      </p:cBhvr>
                                    </p:animEffect>
                                    <p:set>
                                      <p:cBhvr>
                                        <p:cTn id="30"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11" grpId="0"/>
      <p:bldP spid="11"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DBD8C59-637A-0FFE-F1BA-C6A0A1BA10CF}"/>
              </a:ext>
            </a:extLst>
          </p:cNvPr>
          <p:cNvSpPr>
            <a:spLocks noGrp="1" noChangeArrowheads="1"/>
          </p:cNvSpPr>
          <p:nvPr>
            <p:ph type="title"/>
          </p:nvPr>
        </p:nvSpPr>
        <p:spPr>
          <a:xfrm>
            <a:off x="144379" y="470381"/>
            <a:ext cx="8823158" cy="2941320"/>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問３</a:t>
            </a:r>
            <a:br>
              <a:rPr lang="ja-JP" altLang="en-US"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清は、琉球の帰属問題を解決するため、ある国の人物に日本への仲介を依頼します。どこの国？</a:t>
            </a:r>
          </a:p>
        </p:txBody>
      </p:sp>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44379" y="3231981"/>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endParaRPr lang="ja-JP" altLang="en-US" sz="3200" dirty="0">
              <a:latin typeface="ＭＳ 明朝" panose="02020609040205080304" pitchFamily="17" charset="-128"/>
              <a:ea typeface="ＭＳ 明朝" panose="02020609040205080304" pitchFamily="17"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560" y="4158461"/>
            <a:ext cx="2532888" cy="2167446"/>
          </a:xfrm>
          <a:prstGeom prst="rect">
            <a:avLst/>
          </a:prstGeom>
        </p:spPr>
      </p:pic>
      <p:sp>
        <p:nvSpPr>
          <p:cNvPr id="6"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320842" y="3594581"/>
            <a:ext cx="8823158" cy="29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dirty="0">
                <a:latin typeface="ＭＳ Ｐゴシック" panose="020B0600070205080204" pitchFamily="34" charset="-128"/>
                <a:ea typeface="ＭＳ Ｐゴシック" panose="020B0600070205080204" pitchFamily="34" charset="-128"/>
              </a:rPr>
              <a:t>答え：アメリカ</a:t>
            </a:r>
          </a:p>
        </p:txBody>
      </p:sp>
    </p:spTree>
    <p:extLst>
      <p:ext uri="{BB962C8B-B14F-4D97-AF65-F5344CB8AC3E}">
        <p14:creationId xmlns:p14="http://schemas.microsoft.com/office/powerpoint/2010/main" val="13372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DBD8C59-637A-0FFE-F1BA-C6A0A1BA10CF}"/>
              </a:ext>
            </a:extLst>
          </p:cNvPr>
          <p:cNvSpPr>
            <a:spLocks noGrp="1" noChangeArrowheads="1"/>
          </p:cNvSpPr>
          <p:nvPr>
            <p:ph type="title"/>
          </p:nvPr>
        </p:nvSpPr>
        <p:spPr>
          <a:xfrm>
            <a:off x="144379" y="1616224"/>
            <a:ext cx="8823158" cy="2941320"/>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　グラントの仲介により、</a:t>
            </a:r>
            <a:r>
              <a:rPr lang="en-US" altLang="ja-JP" dirty="0">
                <a:latin typeface="ＭＳ Ｐゴシック" panose="020B0600070205080204" pitchFamily="34" charset="-128"/>
                <a:ea typeface="ＭＳ Ｐゴシック" panose="020B0600070205080204" pitchFamily="34" charset="-128"/>
              </a:rPr>
              <a:t>1880</a:t>
            </a:r>
            <a:r>
              <a:rPr lang="ja-JP" altLang="en-US" dirty="0">
                <a:latin typeface="ＭＳ Ｐゴシック" panose="020B0600070205080204" pitchFamily="34" charset="-128"/>
                <a:ea typeface="ＭＳ Ｐゴシック" panose="020B0600070205080204" pitchFamily="34" charset="-128"/>
              </a:rPr>
              <a:t>年</a:t>
            </a:r>
            <a:r>
              <a:rPr lang="en-US" altLang="ja-JP" dirty="0">
                <a:latin typeface="ＭＳ Ｐゴシック" panose="020B0600070205080204" pitchFamily="34" charset="-128"/>
                <a:ea typeface="ＭＳ Ｐゴシック" panose="020B0600070205080204" pitchFamily="34" charset="-128"/>
              </a:rPr>
              <a:t>3</a:t>
            </a:r>
            <a:r>
              <a:rPr lang="ja-JP" altLang="en-US" dirty="0">
                <a:latin typeface="ＭＳ Ｐゴシック" panose="020B0600070205080204" pitchFamily="34" charset="-128"/>
                <a:ea typeface="ＭＳ Ｐゴシック" panose="020B0600070205080204" pitchFamily="34" charset="-128"/>
              </a:rPr>
              <a:t>月、中国の天津で琉球の帰属問題をめぐる日清の交渉が始まりました。</a:t>
            </a: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日本：「分島・増約（改約）案」</a:t>
            </a: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en-US" altLang="ja-JP" dirty="0">
                <a:latin typeface="ＭＳ Ｐゴシック" panose="020B0600070205080204" pitchFamily="34" charset="-128"/>
                <a:ea typeface="ＭＳ Ｐゴシック" panose="020B0600070205080204" pitchFamily="34" charset="-128"/>
              </a:rPr>
              <a:t/>
            </a:r>
            <a:br>
              <a:rPr lang="en-US" altLang="ja-JP" dirty="0">
                <a:latin typeface="ＭＳ Ｐゴシック" panose="020B0600070205080204" pitchFamily="34" charset="-128"/>
                <a:ea typeface="ＭＳ Ｐゴシック" panose="020B0600070205080204" pitchFamily="34" charset="-128"/>
              </a:rPr>
            </a:br>
            <a:r>
              <a:rPr lang="ja-JP" altLang="en-US" dirty="0">
                <a:latin typeface="ＭＳ Ｐゴシック" panose="020B0600070205080204" pitchFamily="34" charset="-128"/>
                <a:ea typeface="ＭＳ Ｐゴシック" panose="020B0600070205080204" pitchFamily="34" charset="-128"/>
              </a:rPr>
              <a:t>中国：「琉球三分割案」</a:t>
            </a:r>
          </a:p>
        </p:txBody>
      </p:sp>
      <p:sp>
        <p:nvSpPr>
          <p:cNvPr id="8" name="タイトル 1">
            <a:extLst>
              <a:ext uri="{FF2B5EF4-FFF2-40B4-BE49-F238E27FC236}">
                <a16:creationId xmlns:a16="http://schemas.microsoft.com/office/drawing/2014/main" id="{3DBD8C59-637A-0FFE-F1BA-C6A0A1BA10CF}"/>
              </a:ext>
            </a:extLst>
          </p:cNvPr>
          <p:cNvSpPr txBox="1">
            <a:spLocks noChangeArrowheads="1"/>
          </p:cNvSpPr>
          <p:nvPr/>
        </p:nvSpPr>
        <p:spPr bwMode="auto">
          <a:xfrm>
            <a:off x="144379" y="3231981"/>
            <a:ext cx="88231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endParaRPr lang="ja-JP" altLang="en-US" sz="3200" dirty="0">
              <a:latin typeface="ＭＳ 明朝" panose="02020609040205080304" pitchFamily="17" charset="-128"/>
              <a:ea typeface="ＭＳ 明朝" panose="02020609040205080304" pitchFamily="17"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315183"/>
            <a:ext cx="1466088" cy="1254563"/>
          </a:xfrm>
          <a:prstGeom prst="rect">
            <a:avLst/>
          </a:prstGeom>
        </p:spPr>
      </p:pic>
    </p:spTree>
    <p:extLst>
      <p:ext uri="{BB962C8B-B14F-4D97-AF65-F5344CB8AC3E}">
        <p14:creationId xmlns:p14="http://schemas.microsoft.com/office/powerpoint/2010/main" val="12084193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9671</TotalTime>
  <Words>841</Words>
  <Application>Microsoft Office PowerPoint</Application>
  <PresentationFormat>画面に合わせる (4:3)</PresentationFormat>
  <Paragraphs>144</Paragraphs>
  <Slides>18</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18</vt:i4>
      </vt:variant>
    </vt:vector>
  </HeadingPairs>
  <TitlesOfParts>
    <vt:vector size="29" baseType="lpstr">
      <vt:lpstr>ＭＳ Ｐゴシック</vt:lpstr>
      <vt:lpstr>ＭＳ 明朝</vt:lpstr>
      <vt:lpstr>UD デジタル 教科書体 NP-B</vt:lpstr>
      <vt:lpstr>游ゴシック</vt:lpstr>
      <vt:lpstr>游ゴシック Light</vt:lpstr>
      <vt:lpstr>Arial</vt:lpstr>
      <vt:lpstr>Calibri</vt:lpstr>
      <vt:lpstr>Calibri Light</vt:lpstr>
      <vt:lpstr>Times New Roman</vt:lpstr>
      <vt:lpstr>Office テーマ</vt:lpstr>
      <vt:lpstr>1_Office テーマ</vt:lpstr>
      <vt:lpstr>前時の復習</vt:lpstr>
      <vt:lpstr>PowerPoint プレゼンテーション</vt:lpstr>
      <vt:lpstr>「琉球処分」</vt:lpstr>
      <vt:lpstr>PowerPoint プレゼンテーション</vt:lpstr>
      <vt:lpstr>問１　  「琉球処分」で、日本・清・琉球の問題は解決したのか。 </vt:lpstr>
      <vt:lpstr>PowerPoint プレゼンテーション</vt:lpstr>
      <vt:lpstr>PowerPoint プレゼンテーション</vt:lpstr>
      <vt:lpstr>問３ 清は、琉球の帰属問題を解決するため、ある国の人物に日本への仲介を依頼します。どこの国？</vt:lpstr>
      <vt:lpstr>　グラントの仲介により、1880年3月、中国の天津で琉球の帰属問題をめぐる日清の交渉が始まりました。  日本：「分島・増約（改約）案」  中国：「琉球三分割案」</vt:lpstr>
      <vt:lpstr>問４ 日本の「分島・増約（改約）案」、清の「琉球三分割案」とは、琉球をどのように分割する案だったのでしょうか。ワークシートの地図に分割する境界線を予想して鉛筆で書き込み、それぞれどこに属するか、書いてみよう。</vt:lpstr>
      <vt:lpstr>沖縄分割の危機⁉琉球王国復活⁉ 分島・増約（改約）</vt:lpstr>
      <vt:lpstr>問５ 琉球は、この「分島・増約（改約）案」に対して、どう思っていたのだろう？</vt:lpstr>
      <vt:lpstr>PowerPoint プレゼンテーション</vt:lpstr>
      <vt:lpstr>PowerPoint プレゼンテーション</vt:lpstr>
      <vt:lpstr>問６ 日清間の領土問題に決着がついたのは、いつなのだろう。年表から探して、ワークシートに書いてみよう。</vt:lpstr>
      <vt:lpstr>PowerPoint プレゼンテーション</vt:lpstr>
      <vt:lpstr>PowerPoint プレゼンテーション</vt:lpstr>
      <vt:lpstr>問７　まとめ ①今日の授業で分かったこと  ②最初の予想と比べてどうだったか  ③今日の授業を通して考えたこと   文章でまとめてみましょう。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琉球処分</dc:title>
  <dc:creator>沖縄県教育委員会</dc:creator>
  <cp:lastModifiedBy>沖縄県</cp:lastModifiedBy>
  <cp:revision>586</cp:revision>
  <cp:lastPrinted>2023-03-31T03:26:16Z</cp:lastPrinted>
  <dcterms:created xsi:type="dcterms:W3CDTF">2023-02-13T02:30:13Z</dcterms:created>
  <dcterms:modified xsi:type="dcterms:W3CDTF">2023-08-09T23:30:39Z</dcterms:modified>
</cp:coreProperties>
</file>